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43"/>
  </p:notesMasterIdLst>
  <p:sldIdLst>
    <p:sldId id="766" r:id="rId2"/>
    <p:sldId id="808" r:id="rId3"/>
    <p:sldId id="799" r:id="rId4"/>
    <p:sldId id="800" r:id="rId5"/>
    <p:sldId id="801" r:id="rId6"/>
    <p:sldId id="802" r:id="rId7"/>
    <p:sldId id="803" r:id="rId8"/>
    <p:sldId id="804" r:id="rId9"/>
    <p:sldId id="805" r:id="rId10"/>
    <p:sldId id="806" r:id="rId11"/>
    <p:sldId id="768" r:id="rId12"/>
    <p:sldId id="749" r:id="rId13"/>
    <p:sldId id="750" r:id="rId14"/>
    <p:sldId id="751" r:id="rId15"/>
    <p:sldId id="788" r:id="rId16"/>
    <p:sldId id="789" r:id="rId17"/>
    <p:sldId id="755" r:id="rId18"/>
    <p:sldId id="754" r:id="rId19"/>
    <p:sldId id="769" r:id="rId20"/>
    <p:sldId id="770" r:id="rId21"/>
    <p:sldId id="765" r:id="rId22"/>
    <p:sldId id="756" r:id="rId23"/>
    <p:sldId id="757" r:id="rId24"/>
    <p:sldId id="758" r:id="rId25"/>
    <p:sldId id="759" r:id="rId26"/>
    <p:sldId id="762" r:id="rId27"/>
    <p:sldId id="760" r:id="rId28"/>
    <p:sldId id="761" r:id="rId29"/>
    <p:sldId id="838" r:id="rId30"/>
    <p:sldId id="837" r:id="rId31"/>
    <p:sldId id="835" r:id="rId32"/>
    <p:sldId id="774" r:id="rId33"/>
    <p:sldId id="809" r:id="rId34"/>
    <p:sldId id="811" r:id="rId35"/>
    <p:sldId id="812" r:id="rId36"/>
    <p:sldId id="813" r:id="rId37"/>
    <p:sldId id="834" r:id="rId38"/>
    <p:sldId id="836" r:id="rId39"/>
    <p:sldId id="832" r:id="rId40"/>
    <p:sldId id="833" r:id="rId41"/>
    <p:sldId id="773" r:id="rId4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52">
          <p15:clr>
            <a:srgbClr val="A4A3A4"/>
          </p15:clr>
        </p15:guide>
        <p15:guide id="2" pos="7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219"/>
    <a:srgbClr val="5CCEFF"/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7" autoAdjust="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3552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E2C4A88-3AD8-46D7-A0EE-0E4F1D48E6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9077202-6213-4E6F-8A4E-AEA7FAE9D1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B64E83B-DC33-4313-AC25-651B780B52C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337C3C1-8E56-40FC-91A6-C41537730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B65EA12-4C24-41A0-9B74-81FC75DDA4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0BB4919-DF05-48D5-A6F4-32A3A6D78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30A6A38-AE18-4CEB-A938-D1FEDE39799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817AB17F-E40B-40A8-9FEB-B7617E3C8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0456003-A9FB-4FB6-BE42-94B193298E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4A575CF-EC1B-4E4C-85CB-F0D5DE312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42E3602-E0F6-4C00-B0BD-A9838CFC8C3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A3C4742D-F559-4FB8-943F-A5382123E7A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5D711FA-79E9-4FFE-A96E-3F695EA2B9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C5E9777-9655-4691-8AED-53090B8B9EA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F53B093-EDF7-4FD6-9F25-6E965640DF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685B2C4-B651-4586-B370-9A3341902B7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901BE9B-6603-4282-9DA6-F6B3D45FF9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BF512A2-0055-4416-BAC0-CA92E8442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C079C56-5A7F-4D60-B5C7-32C6269F6B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5529C1A-3581-439D-A173-933CB285155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08D342C4-F668-4CCA-B370-6772D0DA65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0D182A8-EEBD-4364-9E43-4457C1FC82F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77EED69-A8E3-4E01-88BE-ED4E633727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2440FC3-6B32-4706-B088-8C8BA24DE4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5E1E513D-8AE2-4F35-A526-FD00BD2E23A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774952C-9A41-4542-B11C-F4B9ABA194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9338C5C-B26F-4E38-AE59-3521DE3A52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6807A9B0-8F2C-41B6-9B0D-730763DFD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26B6C4C6-E87D-4598-8FD8-0B40B55386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D308565-8EC9-4854-A6A2-D432AA70D27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FB7468C-C297-4F27-A2C9-5F0111698D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4739610-91ED-4820-BBF4-3F8B9E30DF7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/>
              <a:t>Baus have issued guidelines</a:t>
            </a: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326803F-2A64-4DAA-8AA5-913C1F8BA9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1F4FBF4-CF9C-4F21-B2E0-820447F8582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750090A-009F-4B20-BEFE-90F919E3F7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60E3F13-D998-49EB-9CAE-90881833800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5CC2EC6-744B-49A0-B0E7-BD6A8453122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266617A-8FB4-4865-A7D3-AAB427343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9842AA6-CCE0-4741-A009-85BF78B490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7281458-E8EC-46B5-B4B7-56F53BCFF24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1CA8B6E-7E08-47AE-86A8-7321F68176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060A3E9-4CDE-4421-A754-FBD97CE02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87CE881E-3AF9-45B0-9967-2F931A63B9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5A344B91-AEBA-4158-A5F0-8B5284A90403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137854E3-25CA-41B3-A633-637E18DEF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2EAA6911-80C3-49A9-B9AD-513983965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75D0A03B-909A-4B34-88E9-7D2802205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B2969D98-F19E-4AC5-A51F-980919905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3416D8FC-7788-4B0F-AF99-1A173A788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440D378C-7A2C-401E-ABB2-6127BA77B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39F872E0-92ED-4C06-A3B6-D256CD229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D0EAC8AD-4FCE-4719-8FA9-35124122C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C800C150-F72A-43D0-AF5B-F8E1119DF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5E8830F8-F3B7-469C-90D4-1C2537403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58128E52-94A4-4597-9872-76AF9D50E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701FE89D-F663-44EE-BE16-E185FD397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210C3B1A-E622-44C5-9B36-E4D8D1FD3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186B2368-9335-40BD-A563-78F97AE3A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714046E7-44FC-4723-B858-A76162957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8640A6A9-2995-4934-B1AA-3E5695825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C5BCB0DE-3E0B-4132-BEF0-690F15F86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5CFA4910-90AC-44E9-850E-549F0F709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66512276-42EB-4041-95D5-AB2F0F8EA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8D9C0E9B-3EB4-4AC5-94AE-8E1B30DA5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48CF8D0A-0E05-4B3F-B79F-B6059638E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5BC8ECFA-4978-4B79-B833-3AC340A95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6B6A82F0-4851-4A94-8152-31772DB4B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838AE026-7E1B-4BAF-8597-1AC40D5A3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4E6AC041-9695-49B1-8D3F-7F282B50E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6F4D292F-417D-4555-92D6-BAA35BE32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7E6010DF-41D1-4820-B8C4-246E12D19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AEFBFC45-CB0F-41BD-98F1-1F8457BA3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5D5CA20D-9982-49D9-8D7A-825D55415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F497BA7A-19B0-4C9E-BBB1-ADB688E5C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D62599FA-31DD-4203-AEC2-46D1F1F19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F4253A72-9608-49D8-9B02-55F09A89B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719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04C4E84E-5B39-44F5-A931-F8F7FD5205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13C3A4A3-DBED-4B35-A3BC-A2ACC9E70E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B0CE9BF6-03C5-4190-88E9-F69B93BD92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B5154-38C6-4805-8AFC-1F5E84AEEE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996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1CAB11-E5AC-4000-8366-79CB16EF5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52633E-35F7-46F6-B5C7-2C317D105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5026F05-92C4-443D-8447-28BE217FBE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4176E-461E-4C79-B785-52584EF27D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673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E9D237-036A-4160-825B-2DAEF6C609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9E5D516-E0DD-402A-B3B2-15DB851024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2B83D09-7AA1-47A0-8A69-D9B47E623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60493-2FA9-4D25-890B-90017D2903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7218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38FECE-5EF1-4705-BF55-9E513F3F69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B19BE6-FA86-41B4-92D2-544D001078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013C68E-4EF2-4F85-A31F-CB892BE0B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336D3-A72B-4879-8DC5-05199E2474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491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779D61-6D21-489F-936E-63F34B5839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BF6152-1B5E-4F77-ADED-D106CA047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FF12A47-7381-4663-906C-1AB835C41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31E68-F732-4F53-879C-A9B2FB4E83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108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959FC2-5F75-4CBB-B4B8-5145FFDB2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0C729A-C624-4E7A-BFD6-0666AA4871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0B4EC19-CE77-4687-ABE1-C72C60037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B8A1D-7311-4EC5-AEBC-E62A597556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158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8FB94A-80FA-453A-ABC8-B8BA3E05B3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045888-1B52-4F1F-9ECC-797C566EE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822237E-2997-43AD-A417-E3BDEA790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82C98-9677-4FF8-972F-3E118730FC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922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128035B-E693-402E-90A8-F9624262D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8DCFA22-CA59-4447-9227-ACC0F1798B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4EA04B6-2C17-4544-B90D-CD5E251A31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60C63-E830-409A-AE4C-F1AD6A9A7E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562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39FBEF-ADD6-40DD-BDAC-3D99329A18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02E9FB-9AB6-4595-B085-5B31B9CF13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9086789-FC3E-4B2E-8E34-78AAC3191B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1A000-B331-496C-B906-86BBF0ECBB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157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5E63905-5CF1-4E69-BEBB-27F1894DE1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F7C392E-6309-4E6C-A60E-20838C7105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FE9DF55-544F-4564-B2C3-0609A29B70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0472E-E054-444A-B4E0-816C64829D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866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18FA55-5219-4A46-B287-649D49F6F4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E598E7-CC3E-4CE9-A6C8-1F79C002B7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EC0B5BF-1958-418C-AF63-BF4371F72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B51F0-AEF5-4096-8258-6F1F5AC406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648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165454-5799-4A82-962D-E95D325CAC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D4BBE8-4A8A-43B8-91BB-BEEC5B4155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1BA0878-027C-4DE0-9A9B-AD1FC4EFF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37075-2A99-4A82-9312-5F43DB09F3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003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FE5C8001-4B13-442B-ADE7-2E6B9D441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C4A6A74-3C75-411D-8108-E6BA24C83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7011DFE-CC54-4C6E-B9A3-71359A306A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18853" name="Rectangle 5">
            <a:extLst>
              <a:ext uri="{FF2B5EF4-FFF2-40B4-BE49-F238E27FC236}">
                <a16:creationId xmlns:a16="http://schemas.microsoft.com/office/drawing/2014/main" id="{6BCD8D72-246E-451D-AD7D-7FD5F64295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18854" name="Rectangle 6">
            <a:extLst>
              <a:ext uri="{FF2B5EF4-FFF2-40B4-BE49-F238E27FC236}">
                <a16:creationId xmlns:a16="http://schemas.microsoft.com/office/drawing/2014/main" id="{835E3F81-E142-4FF2-8F71-33D1B1207A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18855" name="Rectangle 7">
            <a:extLst>
              <a:ext uri="{FF2B5EF4-FFF2-40B4-BE49-F238E27FC236}">
                <a16:creationId xmlns:a16="http://schemas.microsoft.com/office/drawing/2014/main" id="{274653C7-9729-46CA-B1D0-1545C8BDE6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B6523B4-3B7F-4B5C-BD2B-455DB0F15AA4}" type="slidenum">
              <a:rPr lang="en-GB" altLang="en-US"/>
              <a:pPr/>
              <a:t>‹#›</a:t>
            </a:fld>
            <a:endParaRPr lang="en-GB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1196BF76-722D-43F2-BBCF-46DD5B513FF2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91E048D3-1D43-4844-BC04-CCF5782A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5DED2B86-DEA3-4E86-89B4-B297DCA26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EB5AE2A5-C2A9-4670-9BA9-8B8E23D13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79A0F9B6-E6F0-41E4-9F75-71BB7A2FA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EF4F76D6-16A5-4183-96FF-36BA452A7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C4772A44-8A16-45DB-8293-012C6F654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C5CC3EFD-3632-4045-B7BD-82108BA93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6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EE620BFC-C2A1-49F7-950D-7E9433E2A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99ECCD48-E125-4A83-8C69-613DB0694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DFC1FF07-92B9-4988-8760-CEAED800E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335B6241-D0B6-413D-A63E-3781EF8CF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6" cy="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CBA9768D-17A0-4AD0-811F-70070AB41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C2DD8115-B611-4F73-B4DB-B63C756EA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7ECA2714-6A2F-4EA4-BF90-09139BD5F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F6D0F194-D2FB-4EC8-BDD8-691BF3232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5222FE96-D55F-4956-841A-23A0B2299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AB709CDC-EEBD-4AC1-90DD-C325C3364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DD93C938-C5D0-47C5-BD6C-614BAA5A5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4707F669-9218-4E66-BFF0-683F4B6ED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7127BA04-B5CE-4ED2-9A15-9DFEA51A2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1A9B6548-14E3-43FB-B345-A36AFD287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45A12161-7BC7-4932-A36B-9E950B787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C076ACD9-8FAD-434C-B946-DAF40048F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F64F4E53-4931-465F-BD07-BDC984384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FA5788BF-A859-46A5-A75A-0E97FC26C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6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2643B1D3-162B-44E2-96C8-59A21F3D4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EC5C2271-DFDC-42E8-8A12-C9E0FB60C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CB69F5A6-0C51-46CD-9005-996066C6D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6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68F904B6-2AE5-47E9-9A5B-B6A7A21D2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6" cy="76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14156C87-F599-4D40-8CB3-6E20DBD01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A469C75C-86FC-4ACE-9C2A-A4D808370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6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IE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E3FFC546-CC7C-45C8-90C2-69F2A28C85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1268413"/>
            <a:ext cx="6840537" cy="1614487"/>
          </a:xfrm>
        </p:spPr>
        <p:txBody>
          <a:bodyPr/>
          <a:lstStyle/>
          <a:p>
            <a:pPr algn="ctr" eaLnBrk="1" hangingPunct="1"/>
            <a:r>
              <a:rPr lang="en-GB" altLang="en-US"/>
              <a:t>Streamlining Urology Pathways</a:t>
            </a: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BE0D3146-EB06-4AB7-9F78-065A08F3562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en-GB" altLang="en-US" sz="2800"/>
              <a:t>Ms Catherine Dowling</a:t>
            </a:r>
          </a:p>
          <a:p>
            <a:pPr algn="ctr" eaLnBrk="1" hangingPunct="1"/>
            <a:r>
              <a:rPr lang="en-GB" altLang="en-US" sz="2800"/>
              <a:t>Consultant Urologist</a:t>
            </a:r>
          </a:p>
          <a:p>
            <a:pPr algn="ctr" eaLnBrk="1" hangingPunct="1"/>
            <a:r>
              <a:rPr lang="en-GB" altLang="en-US" sz="2800"/>
              <a:t>University Hospital Galway</a:t>
            </a:r>
          </a:p>
          <a:p>
            <a:pPr algn="ctr" eaLnBrk="1" hangingPunct="1"/>
            <a:r>
              <a:rPr lang="en-GB" altLang="en-US" sz="2800"/>
              <a:t>7</a:t>
            </a:r>
            <a:r>
              <a:rPr lang="en-GB" altLang="en-US" sz="2800" baseline="30000"/>
              <a:t>th</a:t>
            </a:r>
            <a:r>
              <a:rPr lang="en-GB" altLang="en-US" sz="2800"/>
              <a:t> Oct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15F0DD8-15A2-4163-9C5B-74948C81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Emergency dept referrals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0AA026F9-860F-41AE-A6AC-BA7E0AC02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altLang="en-US"/>
              <a:t>Important role</a:t>
            </a:r>
          </a:p>
          <a:p>
            <a:r>
              <a:rPr lang="en-IE" altLang="en-US"/>
              <a:t>Heavy haematuria with clots</a:t>
            </a:r>
          </a:p>
          <a:p>
            <a:r>
              <a:rPr lang="en-IE" altLang="en-US"/>
              <a:t>Clot retention</a:t>
            </a:r>
          </a:p>
          <a:p>
            <a:r>
              <a:rPr lang="en-IE" altLang="en-US"/>
              <a:t>Low haemoglobin sec to haematuria</a:t>
            </a:r>
          </a:p>
          <a:p>
            <a:r>
              <a:rPr lang="en-IE" altLang="en-US"/>
              <a:t>Clinically unwell patient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99A02C55-A38F-47B3-9E7B-23B8CE2EE0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765175"/>
            <a:ext cx="6919913" cy="2133600"/>
          </a:xfrm>
        </p:spPr>
        <p:txBody>
          <a:bodyPr/>
          <a:lstStyle/>
          <a:p>
            <a:pPr algn="ctr" eaLnBrk="1" hangingPunct="1"/>
            <a:r>
              <a:rPr lang="en-GB" altLang="en-US"/>
              <a:t>Benign Prostatic Hyperplasia / Male LUTs</a:t>
            </a: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35180E2B-3918-4EC2-91BB-21B1AE9FF8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1345627-4BC8-4240-8155-346BAFAC3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</a:rPr>
              <a:t>Background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843C9CD-C4C2-4983-A81E-9D65A7388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/>
            <a:r>
              <a:rPr lang="en-GB" altLang="en-US" sz="2400"/>
              <a:t>Symptomatic BPH is set to grow by approx. 50% by the year 2025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/>
          </a:p>
          <a:p>
            <a:pPr eaLnBrk="1" hangingPunct="1"/>
            <a:r>
              <a:rPr lang="en-GB" altLang="en-US" sz="2400"/>
              <a:t>Consultations and prescriptions for medical therapy for symptomatic BPH has increased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/>
          </a:p>
          <a:p>
            <a:pPr eaLnBrk="1" hangingPunct="1"/>
            <a:r>
              <a:rPr lang="en-GB" altLang="en-US" sz="2400"/>
              <a:t>Uncomplicated LUTS related to BPH can initially be managed in primary care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100"/>
              <a:t>Eur Urol 1999; 36 Suppl 3:33-9</a:t>
            </a:r>
            <a:r>
              <a:rPr lang="en-GB" altLang="en-US" sz="3400"/>
              <a:t>.</a:t>
            </a:r>
            <a:endParaRPr lang="en-US" altLang="en-US" sz="3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EFDEEDA-08EA-4476-BD34-1197B34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000">
                <a:solidFill>
                  <a:schemeClr val="tx1"/>
                </a:solidFill>
              </a:rPr>
              <a:t>Guidelines for the Primary Care Management of Male Lower Urinary Tract Symptoms</a:t>
            </a:r>
            <a:br>
              <a:rPr lang="en-US" altLang="en-US" sz="3500" b="0">
                <a:solidFill>
                  <a:schemeClr val="tx1"/>
                </a:solidFill>
              </a:rPr>
            </a:br>
            <a:endParaRPr lang="en-US" altLang="en-US" sz="3500" b="0">
              <a:solidFill>
                <a:schemeClr val="tx1"/>
              </a:solidFill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81E14EE-20C4-4A69-9B90-E33EDDCF0F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376488"/>
            <a:ext cx="8218487" cy="2809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100"/>
          </a:p>
          <a:p>
            <a:pPr eaLnBrk="1" hangingPunct="1">
              <a:lnSpc>
                <a:spcPct val="80000"/>
              </a:lnSpc>
            </a:pPr>
            <a:r>
              <a:rPr lang="en-GB" altLang="en-US" sz="2400"/>
              <a:t>Lower Urinary Tract Symptoms (LUTS)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Aimed specifically at general practitioners and patients (patient information leaflets).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Intended to help with diagnosis, treatment and monitoring</a:t>
            </a:r>
            <a:endParaRPr lang="en-GB" altLang="en-US" sz="2400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105F61A2-131D-4018-B3DE-77BC97C8386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5602288"/>
            <a:ext cx="4067175" cy="1255712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B569300-DA0F-4114-A7C5-2EC4ACDCD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E" altLang="en-US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76E44F98-BB44-4918-AAE5-C2870171CE2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2" b="4861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BAD03BC-E253-4B23-B849-22AEC3EAC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E" altLang="en-US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28A7ABE3-9454-4622-9FBC-50D999CAA73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2" b="4861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412" name="Rectangle 4">
            <a:extLst>
              <a:ext uri="{FF2B5EF4-FFF2-40B4-BE49-F238E27FC236}">
                <a16:creationId xmlns:a16="http://schemas.microsoft.com/office/drawing/2014/main" id="{1EE3D7AE-B98A-4344-A3B1-F13727AAB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08050"/>
            <a:ext cx="8424862" cy="16573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icture1">
            <a:extLst>
              <a:ext uri="{FF2B5EF4-FFF2-40B4-BE49-F238E27FC236}">
                <a16:creationId xmlns:a16="http://schemas.microsoft.com/office/drawing/2014/main" id="{F2CECC68-8649-4ED6-9CD2-75AF6239E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5963"/>
            <a:ext cx="914400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97DEEDF-FAB1-4A96-B777-3C9EB5FC8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E" altLang="en-US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E02BC518-8042-430B-A309-CBCCDDC6AFF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2" b="4861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9460" name="Rectangle 4">
            <a:extLst>
              <a:ext uri="{FF2B5EF4-FFF2-40B4-BE49-F238E27FC236}">
                <a16:creationId xmlns:a16="http://schemas.microsoft.com/office/drawing/2014/main" id="{DACE9867-7453-4AD2-A3BD-1BA1E07A5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76475"/>
            <a:ext cx="3097212" cy="309721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98B4D7E-CA7A-43A0-A3B2-FD1B33488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69C57EA-2FC6-411E-AC7B-AB77EA85A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4" name="Picture 4" descr="alog">
            <a:extLst>
              <a:ext uri="{FF2B5EF4-FFF2-40B4-BE49-F238E27FC236}">
                <a16:creationId xmlns:a16="http://schemas.microsoft.com/office/drawing/2014/main" id="{932A872D-ED21-4CB7-9289-4A289672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88913"/>
            <a:ext cx="61499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64B2B96-D265-41F9-BADA-0A383D5E7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cs typeface="Times New Roman" panose="02020603050405020304" pitchFamily="18" charset="0"/>
              </a:rPr>
              <a:t> </a:t>
            </a:r>
            <a:r>
              <a:rPr lang="el-GR" altLang="en-US">
                <a:cs typeface="Times New Roman" panose="02020603050405020304" pitchFamily="18" charset="0"/>
              </a:rPr>
              <a:t>α</a:t>
            </a:r>
            <a:r>
              <a:rPr lang="en-GB" altLang="en-US">
                <a:cs typeface="Times New Roman" panose="02020603050405020304" pitchFamily="18" charset="0"/>
              </a:rPr>
              <a:t>-blockers</a:t>
            </a:r>
            <a:endParaRPr lang="el-GR" altLang="en-US">
              <a:cs typeface="Times New Roman" panose="0202060305040502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3C971E6-C7B5-4570-9044-DA23BB0DD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2800">
                <a:cs typeface="Times New Roman" panose="02020603050405020304" pitchFamily="18" charset="0"/>
              </a:rPr>
              <a:t>α</a:t>
            </a:r>
            <a:r>
              <a:rPr lang="en-GB" altLang="en-US" sz="2800">
                <a:cs typeface="Times New Roman" panose="02020603050405020304" pitchFamily="18" charset="0"/>
              </a:rPr>
              <a:t> 1a receptors predominant in prostate smooth muscle</a:t>
            </a:r>
          </a:p>
          <a:p>
            <a:pPr eaLnBrk="1" hangingPunct="1"/>
            <a:r>
              <a:rPr lang="en-GB" altLang="en-US" sz="2800">
                <a:cs typeface="Times New Roman" panose="02020603050405020304" pitchFamily="18" charset="0"/>
              </a:rPr>
              <a:t>Mediates contraction of smooth muscle</a:t>
            </a:r>
          </a:p>
          <a:p>
            <a:pPr eaLnBrk="1" hangingPunct="1"/>
            <a:r>
              <a:rPr lang="en-GB" altLang="en-US" sz="2800">
                <a:cs typeface="Times New Roman" panose="02020603050405020304" pitchFamily="18" charset="0"/>
              </a:rPr>
              <a:t>Many </a:t>
            </a:r>
            <a:r>
              <a:rPr lang="el-GR" altLang="en-US" sz="2800">
                <a:cs typeface="Times New Roman" panose="02020603050405020304" pitchFamily="18" charset="0"/>
              </a:rPr>
              <a:t>α</a:t>
            </a:r>
            <a:r>
              <a:rPr lang="en-GB" altLang="en-US" sz="2800">
                <a:cs typeface="Times New Roman" panose="02020603050405020304" pitchFamily="18" charset="0"/>
              </a:rPr>
              <a:t>-blockers selective for prostate</a:t>
            </a:r>
          </a:p>
          <a:p>
            <a:pPr eaLnBrk="1" hangingPunct="1"/>
            <a:r>
              <a:rPr lang="en-GB" altLang="en-US" sz="2800">
                <a:cs typeface="Times New Roman" panose="02020603050405020304" pitchFamily="18" charset="0"/>
              </a:rPr>
              <a:t>S/e’s include postural hypotension and retrograde ejaculation (10%)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DF8ADBCC-7C26-4A4D-9D4E-4BDD326F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A4A5B574-EE98-4B85-9111-49909C3B0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Haematuria</a:t>
            </a:r>
          </a:p>
          <a:p>
            <a:r>
              <a:rPr lang="en-US" altLang="en-US"/>
              <a:t>Initiatives /access improvements</a:t>
            </a:r>
          </a:p>
          <a:p>
            <a:pPr eaLnBrk="1" hangingPunct="1"/>
            <a:r>
              <a:rPr lang="en-GB" altLang="en-US"/>
              <a:t>Assessment of male LUTs</a:t>
            </a:r>
          </a:p>
          <a:p>
            <a:pPr eaLnBrk="1" hangingPunct="1"/>
            <a:r>
              <a:rPr lang="en-GB" altLang="en-US"/>
              <a:t>AUR pathway</a:t>
            </a:r>
          </a:p>
          <a:p>
            <a:pPr eaLnBrk="1" hangingPunct="1"/>
            <a:r>
              <a:rPr lang="en-GB" altLang="en-US"/>
              <a:t>LUTs in female patients, UTIs</a:t>
            </a:r>
          </a:p>
          <a:p>
            <a:r>
              <a:rPr lang="en-US" altLang="en-US"/>
              <a:t>PSA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0F231FD-C788-422A-9131-5D485D270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5</a:t>
            </a:r>
            <a:r>
              <a:rPr lang="el-GR" altLang="en-US">
                <a:cs typeface="Times New Roman" panose="02020603050405020304" pitchFamily="18" charset="0"/>
              </a:rPr>
              <a:t>α</a:t>
            </a:r>
            <a:r>
              <a:rPr lang="en-GB" altLang="en-US"/>
              <a:t>-reductase inhibitors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7AF7F5C-FB0A-4689-A3D9-432D212A8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/>
              <a:t>Inhibits conversion of testosterone to DHT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DHT promotes expression of growth factors which stimulate prostate growth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Dutasteride</a:t>
            </a:r>
            <a:r>
              <a:rPr lang="en-US" altLang="en-US" sz="2800">
                <a:cs typeface="Times New Roman" panose="02020603050405020304" pitchFamily="18" charset="0"/>
              </a:rPr>
              <a:t> </a:t>
            </a:r>
            <a:r>
              <a:rPr lang="en-GB" altLang="en-US" sz="2800"/>
              <a:t>inhibits both type 1 and type 2 isoenzymes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Decreases prostate size and vasculature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6/12 to benefit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Approx. halves PSA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A991E2D-1F1D-4F36-BC50-3F75FBBA4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BPH Progression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E68D182-1BEA-4B2E-BD02-0FA5722CB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Symptomatic progression</a:t>
            </a:r>
          </a:p>
          <a:p>
            <a:pPr eaLnBrk="1" hangingPunct="1"/>
            <a:r>
              <a:rPr lang="en-GB" altLang="en-US"/>
              <a:t>Increasing bothersomeness</a:t>
            </a:r>
          </a:p>
          <a:p>
            <a:pPr eaLnBrk="1" hangingPunct="1"/>
            <a:r>
              <a:rPr lang="en-GB" altLang="en-US"/>
              <a:t>Urinary retention</a:t>
            </a:r>
          </a:p>
          <a:p>
            <a:pPr eaLnBrk="1" hangingPunct="1"/>
            <a:r>
              <a:rPr lang="en-GB" altLang="en-US"/>
              <a:t>Renal insufficiency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5A51959-3E3C-44C5-90C9-74360FB42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Urological investigations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7E3115F-3895-4175-AA0C-6972F0CAA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IPSS</a:t>
            </a:r>
          </a:p>
          <a:p>
            <a:pPr eaLnBrk="1" hangingPunct="1"/>
            <a:r>
              <a:rPr lang="en-GB" altLang="en-US"/>
              <a:t>U&amp;E, PSA, MSU</a:t>
            </a:r>
          </a:p>
          <a:p>
            <a:pPr eaLnBrk="1" hangingPunct="1"/>
            <a:r>
              <a:rPr lang="en-GB" altLang="en-US"/>
              <a:t>+-Renal ultrasound</a:t>
            </a:r>
          </a:p>
          <a:p>
            <a:pPr eaLnBrk="1" hangingPunct="1"/>
            <a:r>
              <a:rPr lang="en-GB" altLang="en-US"/>
              <a:t>Uroflow and post void residual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DB16124-57BA-4AC8-B759-07227C897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Uroflow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9B54606-C060-45F9-B392-1D161F950B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Uroflow - patient drinks until bladder comfortably full</a:t>
            </a:r>
          </a:p>
          <a:p>
            <a:pPr eaLnBrk="1" hangingPunct="1"/>
            <a:r>
              <a:rPr lang="en-GB" altLang="en-US"/>
              <a:t>Voids into receptor</a:t>
            </a:r>
          </a:p>
          <a:p>
            <a:pPr eaLnBrk="1" hangingPunct="1"/>
            <a:r>
              <a:rPr lang="en-GB" altLang="en-US"/>
              <a:t>This measures volume voided and time to void</a:t>
            </a:r>
          </a:p>
          <a:p>
            <a:pPr eaLnBrk="1" hangingPunct="1"/>
            <a:r>
              <a:rPr lang="en-GB" altLang="en-US"/>
              <a:t>Maximum and average flow rate calculated</a:t>
            </a:r>
          </a:p>
          <a:p>
            <a:pPr eaLnBrk="1" hangingPunct="1"/>
            <a:r>
              <a:rPr lang="en-GB" altLang="en-US"/>
              <a:t>→ often enough in straightforward history</a:t>
            </a:r>
          </a:p>
          <a:p>
            <a:pPr eaLnBrk="1" hangingPunct="1"/>
            <a:r>
              <a:rPr lang="en-GB" altLang="en-US"/>
              <a:t>Post void residual bladder scan performed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BEBBC45-0B69-42A2-B723-1D0ECFBE3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Normal (unobstructed) flow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CE73D35-E329-4C3A-8C7B-6918918C5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7600" y="1719263"/>
            <a:ext cx="7569200" cy="283845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6628" name="Picture 4" descr="N uroflow">
            <a:extLst>
              <a:ext uri="{FF2B5EF4-FFF2-40B4-BE49-F238E27FC236}">
                <a16:creationId xmlns:a16="http://schemas.microsoft.com/office/drawing/2014/main" id="{23DD1C96-08E8-4DFC-BF3A-B8B761055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357438"/>
            <a:ext cx="6264275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>
            <a:extLst>
              <a:ext uri="{FF2B5EF4-FFF2-40B4-BE49-F238E27FC236}">
                <a16:creationId xmlns:a16="http://schemas.microsoft.com/office/drawing/2014/main" id="{1FBBB203-6853-4359-BCA6-24113C34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868863"/>
            <a:ext cx="84978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/>
              <a:t>Q max (maximum flow rate)=36mls/sec (excellent flow rate)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/>
              <a:t>Voided over short time as no obstruction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000"/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ABE3874A-11E3-408C-B239-08BA5639D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08275"/>
            <a:ext cx="6477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/>
              <a:t>Flow rate mls/sec</a:t>
            </a: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220CE43F-0080-459C-B2D5-4D1A21934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508500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/>
              <a:t>Time</a:t>
            </a: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5422BF83-1175-4FD8-AB9B-AF2A8AFF8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49500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/>
              <a:t>40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EE9A403-8235-4377-9E81-8F68AF0F0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Obstructed flow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8C1DCB3-7FEA-4143-937E-05387B0D5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229600" cy="22606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7652" name="Picture 4" descr="obs uroflow">
            <a:extLst>
              <a:ext uri="{FF2B5EF4-FFF2-40B4-BE49-F238E27FC236}">
                <a16:creationId xmlns:a16="http://schemas.microsoft.com/office/drawing/2014/main" id="{753850F6-C46B-4C54-8B46-FC839BEF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80645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>
            <a:extLst>
              <a:ext uri="{FF2B5EF4-FFF2-40B4-BE49-F238E27FC236}">
                <a16:creationId xmlns:a16="http://schemas.microsoft.com/office/drawing/2014/main" id="{04B4D201-463F-4769-829A-1D5045F0F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933825"/>
            <a:ext cx="842486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/>
              <a:t>Q max 13mls/sec, but average flow rate </a:t>
            </a:r>
            <a:r>
              <a:rPr lang="en-US" altLang="en-US" sz="2000">
                <a:cs typeface="Arial" panose="020B0604020202020204" pitchFamily="34" charset="0"/>
              </a:rPr>
              <a:t>~7mls/sec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This is the picture produced by an enlarged benign prostate ( ie a relatively elastic narrowing over a longer length).  </a:t>
            </a: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4FB76D8E-D1C2-420A-A514-0A72F8496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813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/>
              <a:t>10</a:t>
            </a:r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210DE4BB-8F56-465E-B5E5-C8F77C884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1042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/>
              <a:t>Flow mls/sec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19D4A48-6107-4264-85C5-2E750EF50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8675" name="Picture 4" descr="bph1">
            <a:extLst>
              <a:ext uri="{FF2B5EF4-FFF2-40B4-BE49-F238E27FC236}">
                <a16:creationId xmlns:a16="http://schemas.microsoft.com/office/drawing/2014/main" id="{A626B9EE-D242-4EF9-8869-63F4A73440C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6113" y="188913"/>
            <a:ext cx="5176837" cy="6669087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4D20F33-CD5E-4307-856B-79D5F56D4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Urethral stricture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D5F96EB-1162-43CF-986A-1A09B7473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1719263"/>
            <a:ext cx="7499350" cy="2135187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9700" name="Picture 4" descr="stricture">
            <a:extLst>
              <a:ext uri="{FF2B5EF4-FFF2-40B4-BE49-F238E27FC236}">
                <a16:creationId xmlns:a16="http://schemas.microsoft.com/office/drawing/2014/main" id="{565868C6-C706-4E7E-95A8-587A04E49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7705725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>
            <a:extLst>
              <a:ext uri="{FF2B5EF4-FFF2-40B4-BE49-F238E27FC236}">
                <a16:creationId xmlns:a16="http://schemas.microsoft.com/office/drawing/2014/main" id="{C47BA526-A7A7-4301-AE18-747D14092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860800"/>
            <a:ext cx="83518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/>
              <a:t>A urethral stricture is usually a pinpoint narrowing, often quite short.  It is relatively rigid as it is really scar tissue (fibrous &amp; dense), so very difficult to generate a maximum flow.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/>
              <a:t>Q max here </a:t>
            </a:r>
            <a:r>
              <a:rPr lang="en-US" altLang="en-US" sz="2000">
                <a:cs typeface="Arial" panose="020B0604020202020204" pitchFamily="34" charset="0"/>
              </a:rPr>
              <a:t>~10mls/sec, avg flow ~5mls/sec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Pressure in bladder would be very high (&gt;20mls H2O)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000"/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B1973A41-5BF8-4E57-BA6B-CC080D2A6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9972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/>
              <a:t>10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5B6DB1E8-16C3-4DA3-9210-8DDF39952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1008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/>
              <a:t>Flow mls/sec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00C39416-446D-4BD4-ADC0-4B4D32986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2093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/>
              <a:t>20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2375A32-9ED2-4053-86BC-8DCD93CD6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Dense urethral stricture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29ECE2A-20E0-4155-A487-FE77A4B7F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3609975" cy="4411662"/>
          </a:xfrm>
        </p:spPr>
        <p:txBody>
          <a:bodyPr/>
          <a:lstStyle/>
          <a:p>
            <a:pPr eaLnBrk="1" hangingPunct="1"/>
            <a:r>
              <a:rPr lang="en-GB" altLang="en-US" sz="2100"/>
              <a:t>Pinpoint opening</a:t>
            </a:r>
          </a:p>
          <a:p>
            <a:pPr eaLnBrk="1" hangingPunct="1"/>
            <a:r>
              <a:rPr lang="en-GB" altLang="en-US" sz="2100"/>
              <a:t>Usually over short length</a:t>
            </a:r>
          </a:p>
          <a:p>
            <a:pPr eaLnBrk="1" hangingPunct="1"/>
            <a:r>
              <a:rPr lang="en-GB" altLang="en-US" sz="2100"/>
              <a:t>Diameter only large enough to admit guidewire</a:t>
            </a:r>
          </a:p>
          <a:p>
            <a:pPr eaLnBrk="1" hangingPunct="1"/>
            <a:r>
              <a:rPr lang="en-GB" altLang="en-US" sz="2100"/>
              <a:t>Fibrous scar tissue so not elastic</a:t>
            </a:r>
          </a:p>
        </p:txBody>
      </p:sp>
      <p:pic>
        <p:nvPicPr>
          <p:cNvPr id="30724" name="Picture 4" descr="stricture">
            <a:extLst>
              <a:ext uri="{FF2B5EF4-FFF2-40B4-BE49-F238E27FC236}">
                <a16:creationId xmlns:a16="http://schemas.microsoft.com/office/drawing/2014/main" id="{ECDA5C01-CC79-4173-AB4F-34173FF2A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44675"/>
            <a:ext cx="467995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>
            <a:extLst>
              <a:ext uri="{FF2B5EF4-FFF2-40B4-BE49-F238E27FC236}">
                <a16:creationId xmlns:a16="http://schemas.microsoft.com/office/drawing/2014/main" id="{F2AFD0F2-8007-4C17-8B12-5D54A9A8C3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AUR</a:t>
            </a:r>
          </a:p>
        </p:txBody>
      </p:sp>
      <p:sp>
        <p:nvSpPr>
          <p:cNvPr id="31747" name="Subtitle 4">
            <a:extLst>
              <a:ext uri="{FF2B5EF4-FFF2-40B4-BE49-F238E27FC236}">
                <a16:creationId xmlns:a16="http://schemas.microsoft.com/office/drawing/2014/main" id="{8E930A18-67A0-4857-81B5-F65F667E3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DFBBA79-E810-4A21-AE7A-5FD993CA5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Haematuria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18E64-27AB-4363-990D-B60E7B912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IE" sz="2800" dirty="0"/>
              <a:t>Common complaint with multitude of causative factors (Infective, BPH, iatrogenic, renal, trauma, stones, </a:t>
            </a:r>
            <a:r>
              <a:rPr lang="en-IE" sz="2800" dirty="0">
                <a:solidFill>
                  <a:srgbClr val="FF0000"/>
                </a:solidFill>
              </a:rPr>
              <a:t>malignancy</a:t>
            </a:r>
            <a:r>
              <a:rPr lang="en-IE" sz="2800" dirty="0"/>
              <a:t>)</a:t>
            </a:r>
          </a:p>
          <a:p>
            <a:pPr>
              <a:defRPr/>
            </a:pPr>
            <a:r>
              <a:rPr lang="en-IE" sz="2800" dirty="0"/>
              <a:t>Microscopic or visible</a:t>
            </a:r>
          </a:p>
          <a:p>
            <a:pPr>
              <a:defRPr/>
            </a:pPr>
            <a:r>
              <a:rPr lang="en-IE" sz="2800" dirty="0"/>
              <a:t>Painful or painless</a:t>
            </a:r>
          </a:p>
          <a:p>
            <a:pPr>
              <a:defRPr/>
            </a:pPr>
            <a:r>
              <a:rPr lang="en-IE" sz="2800" dirty="0"/>
              <a:t>Prevalence of microscopic </a:t>
            </a:r>
            <a:r>
              <a:rPr lang="en-IE" sz="2800" dirty="0" err="1"/>
              <a:t>haematuria</a:t>
            </a:r>
            <a:r>
              <a:rPr lang="en-IE" sz="2800" dirty="0"/>
              <a:t> is 0.19–21.0% </a:t>
            </a:r>
            <a:r>
              <a:rPr lang="en-IE" sz="2800" baseline="30000" dirty="0"/>
              <a:t>1</a:t>
            </a:r>
          </a:p>
          <a:p>
            <a:pPr>
              <a:defRPr/>
            </a:pPr>
            <a:r>
              <a:rPr lang="en-IE" sz="2800" dirty="0"/>
              <a:t>Prevalence of urinary tract carcinomas among patients with macroscopic </a:t>
            </a:r>
            <a:r>
              <a:rPr lang="en-IE" sz="2800" dirty="0" err="1"/>
              <a:t>haematuria</a:t>
            </a:r>
            <a:r>
              <a:rPr lang="en-IE" sz="2800" dirty="0"/>
              <a:t> has been reported to be as high as 19%, but usually ranges from 3–6%.</a:t>
            </a:r>
            <a:r>
              <a:rPr lang="en-IE" sz="2800" baseline="30000" dirty="0"/>
              <a:t>2</a:t>
            </a:r>
          </a:p>
          <a:p>
            <a:pPr>
              <a:defRPr/>
            </a:pPr>
            <a:r>
              <a:rPr lang="en-IE" sz="2800" dirty="0"/>
              <a:t>Up to 50% of patients with visible </a:t>
            </a:r>
            <a:r>
              <a:rPr lang="en-IE" sz="2800" dirty="0" err="1"/>
              <a:t>haematuria</a:t>
            </a:r>
            <a:r>
              <a:rPr lang="en-IE" sz="2800" dirty="0"/>
              <a:t> and 70% with microscopic </a:t>
            </a:r>
            <a:r>
              <a:rPr lang="en-IE" sz="2800" dirty="0" err="1"/>
              <a:t>haematuria</a:t>
            </a:r>
            <a:r>
              <a:rPr lang="en-IE" sz="2800" dirty="0"/>
              <a:t> have no identifiable cause found</a:t>
            </a:r>
            <a:r>
              <a:rPr lang="en-IE" sz="2800" baseline="30000" dirty="0"/>
              <a:t>3</a:t>
            </a:r>
          </a:p>
          <a:p>
            <a:pPr>
              <a:defRPr/>
            </a:pPr>
            <a:endParaRPr lang="en-IE" sz="2800" baseline="300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IE" sz="1600" baseline="30000" dirty="0"/>
              <a:t>1</a:t>
            </a:r>
            <a:r>
              <a:rPr lang="en-IE" sz="1600" dirty="0"/>
              <a:t>Grossfield GD et al. Asymptomatic microscopic </a:t>
            </a:r>
            <a:r>
              <a:rPr lang="en-IE" sz="1600" dirty="0" err="1"/>
              <a:t>haematuria</a:t>
            </a:r>
            <a:r>
              <a:rPr lang="en-IE" sz="1600" dirty="0"/>
              <a:t> in adults: summary of the AUA Best Practice Policy Recommendations. Am </a:t>
            </a:r>
            <a:r>
              <a:rPr lang="en-IE" sz="1600" dirty="0" err="1"/>
              <a:t>Fam</a:t>
            </a:r>
            <a:r>
              <a:rPr lang="en-IE" sz="1600" dirty="0"/>
              <a:t> Physician 2001;63:1145–53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IE" sz="1600" baseline="30000" dirty="0"/>
              <a:t>2</a:t>
            </a:r>
            <a:r>
              <a:rPr lang="en-IE" sz="1600" dirty="0"/>
              <a:t>O’Connor OJ et al. Imaging of </a:t>
            </a:r>
            <a:r>
              <a:rPr lang="en-IE" sz="1600" dirty="0" err="1"/>
              <a:t>haematuria</a:t>
            </a:r>
            <a:r>
              <a:rPr lang="en-IE" sz="1600" dirty="0"/>
              <a:t>. AJR Am J </a:t>
            </a:r>
            <a:r>
              <a:rPr lang="en-IE" sz="1600" dirty="0" err="1"/>
              <a:t>Roentgenol</a:t>
            </a:r>
            <a:r>
              <a:rPr lang="en-IE" sz="1600" dirty="0"/>
              <a:t> 2010;195:263–7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IE" sz="1600" baseline="30000" dirty="0"/>
              <a:t>3</a:t>
            </a:r>
            <a:r>
              <a:rPr lang="en-IE" sz="1600" dirty="0"/>
              <a:t> </a:t>
            </a:r>
            <a:r>
              <a:rPr lang="en-IE" sz="1400" dirty="0" err="1"/>
              <a:t>Khadra</a:t>
            </a:r>
            <a:r>
              <a:rPr lang="en-IE" sz="1400" dirty="0"/>
              <a:t> MH, Pickard RS, Charlton M, Powel PH, Neal DE. A prospective analysis of 1930 patients with </a:t>
            </a:r>
            <a:r>
              <a:rPr lang="en-IE" sz="1400" dirty="0" err="1"/>
              <a:t>hematuria</a:t>
            </a:r>
            <a:r>
              <a:rPr lang="en-IE" sz="1400" dirty="0"/>
              <a:t> to evaluate current diagnostic practice. J </a:t>
            </a:r>
            <a:r>
              <a:rPr lang="en-IE" sz="1400" dirty="0" err="1"/>
              <a:t>Urol</a:t>
            </a:r>
            <a:r>
              <a:rPr lang="en-IE" sz="1400" dirty="0"/>
              <a:t> 2000;163:524–7.</a:t>
            </a:r>
            <a:endParaRPr lang="en-IE" sz="1600" dirty="0"/>
          </a:p>
          <a:p>
            <a:pPr>
              <a:defRPr/>
            </a:pPr>
            <a:endParaRPr lang="en-I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71709C5A-CA63-4D30-902B-E02353971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Acute urinary retention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5E8480A7-3DBC-43C6-BC20-3EBB8222D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Current initiative to streamline pathway for Trial of voiding for pts who present with AUR.</a:t>
            </a:r>
          </a:p>
          <a:p>
            <a:r>
              <a:rPr lang="en-US" altLang="en-US"/>
              <a:t>Working with ED in UHG to define a pathway involving CIT.</a:t>
            </a:r>
          </a:p>
          <a:p>
            <a:r>
              <a:rPr lang="en-US" altLang="en-US"/>
              <a:t>One page referral form flagged from ED to book TOV with urology (or CIT).</a:t>
            </a:r>
          </a:p>
          <a:p>
            <a:r>
              <a:rPr lang="en-US" altLang="en-US"/>
              <a:t>Pt provided with ‘catheter pack’ and education booklet, contact details.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>
            <a:extLst>
              <a:ext uri="{FF2B5EF4-FFF2-40B4-BE49-F238E27FC236}">
                <a16:creationId xmlns:a16="http://schemas.microsoft.com/office/drawing/2014/main" id="{9170DAB7-C9C0-491E-8B63-AB95C266C6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LUTs in Female Patients</a:t>
            </a:r>
          </a:p>
        </p:txBody>
      </p:sp>
      <p:sp>
        <p:nvSpPr>
          <p:cNvPr id="33795" name="Subtitle 4">
            <a:extLst>
              <a:ext uri="{FF2B5EF4-FFF2-40B4-BE49-F238E27FC236}">
                <a16:creationId xmlns:a16="http://schemas.microsoft.com/office/drawing/2014/main" id="{C5F93210-5ACB-4EA5-8082-047679C380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0D4B25F-CBDF-4081-AD82-2AA6251E5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E062664-6811-484A-9128-87616FEC8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Irritative or obstructive symptoms</a:t>
            </a:r>
          </a:p>
          <a:p>
            <a:pPr eaLnBrk="1" hangingPunct="1"/>
            <a:r>
              <a:rPr lang="en-GB" altLang="en-US"/>
              <a:t>Irritative much commoner</a:t>
            </a:r>
          </a:p>
          <a:p>
            <a:pPr eaLnBrk="1" hangingPunct="1"/>
            <a:r>
              <a:rPr lang="en-GB" altLang="en-US"/>
              <a:t>Obstructive symptoms – straining to void, hesitancy</a:t>
            </a:r>
          </a:p>
          <a:p>
            <a:pPr eaLnBrk="1" hangingPunct="1"/>
            <a:r>
              <a:rPr lang="en-GB" altLang="en-US"/>
              <a:t>Often seen with urethral stenosis</a:t>
            </a:r>
          </a:p>
          <a:p>
            <a:pPr eaLnBrk="1" hangingPunct="1"/>
            <a:r>
              <a:rPr lang="en-GB" altLang="en-US"/>
              <a:t>Secondary to previous surgery, radiation or ageing (with atrophic vagina)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0A78149F-DDED-490C-A805-9657C8F7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5843" name="Content Placeholder 3">
            <a:extLst>
              <a:ext uri="{FF2B5EF4-FFF2-40B4-BE49-F238E27FC236}">
                <a16:creationId xmlns:a16="http://schemas.microsoft.com/office/drawing/2014/main" id="{D906BD4E-8668-4B84-B031-7AD91D0F4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989138"/>
            <a:ext cx="4962525" cy="3309937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082EAF4E-DEB2-42F9-A2A6-A6B7A298D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Causes / triggers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97BCA3E9-5AEA-4187-BF81-EE388D1BF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Female urethra is very short, proximity to bowel.</a:t>
            </a:r>
          </a:p>
          <a:p>
            <a:r>
              <a:rPr lang="en-US" altLang="en-US"/>
              <a:t>Post intercourse</a:t>
            </a:r>
          </a:p>
          <a:p>
            <a:r>
              <a:rPr lang="en-US" altLang="en-US"/>
              <a:t>Pregnancy, diabetes</a:t>
            </a:r>
          </a:p>
          <a:p>
            <a:r>
              <a:rPr lang="en-US" altLang="en-US"/>
              <a:t>Stones in urinary tract</a:t>
            </a:r>
          </a:p>
          <a:p>
            <a:r>
              <a:rPr lang="en-US" altLang="en-US"/>
              <a:t>Incomplete bladder emptying</a:t>
            </a:r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BB394FC6-66B1-4CC6-B200-7D33B123E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2560638"/>
            <a:ext cx="3343275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B92A43AA-C321-4833-8F3E-5500A549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Investigations of recurrent UTIs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83B597D7-AE62-44AD-9398-882F28975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Culture of urine</a:t>
            </a:r>
          </a:p>
          <a:p>
            <a:r>
              <a:rPr lang="en-US" altLang="en-US"/>
              <a:t>Imaging of kidneys (usually Ultrasound scan) including post void residual scan</a:t>
            </a:r>
          </a:p>
          <a:p>
            <a:r>
              <a:rPr lang="en-US" altLang="en-US"/>
              <a:t>Flexible cystoscopy</a:t>
            </a:r>
          </a:p>
          <a:p>
            <a:endParaRPr lang="en-US" altLang="en-US"/>
          </a:p>
        </p:txBody>
      </p:sp>
      <p:pic>
        <p:nvPicPr>
          <p:cNvPr id="37892" name="Picture 3">
            <a:extLst>
              <a:ext uri="{FF2B5EF4-FFF2-40B4-BE49-F238E27FC236}">
                <a16:creationId xmlns:a16="http://schemas.microsoft.com/office/drawing/2014/main" id="{10FD46C0-8118-4F43-8012-F0E3ECD28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89363"/>
            <a:ext cx="26924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A616D15B-90DD-4754-BA4F-A19EBDF5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1295400"/>
          </a:xfrm>
        </p:spPr>
        <p:txBody>
          <a:bodyPr/>
          <a:lstStyle/>
          <a:p>
            <a:r>
              <a:rPr lang="en-US" altLang="en-US"/>
              <a:t>Prevention of UTIs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C0B567AC-A4AC-4C12-8CBC-BB091048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411662"/>
          </a:xfrm>
        </p:spPr>
        <p:txBody>
          <a:bodyPr/>
          <a:lstStyle/>
          <a:p>
            <a:r>
              <a:rPr lang="en-US" altLang="en-US" sz="2400"/>
              <a:t>Increase fluid intake</a:t>
            </a:r>
          </a:p>
          <a:p>
            <a:r>
              <a:rPr lang="en-US" altLang="en-US" sz="2400"/>
              <a:t>Effective bladder emptying</a:t>
            </a:r>
          </a:p>
          <a:p>
            <a:r>
              <a:rPr lang="en-US" altLang="en-US" sz="2400"/>
              <a:t>Urinate after intercourse</a:t>
            </a:r>
          </a:p>
          <a:p>
            <a:r>
              <a:rPr lang="en-US" altLang="en-US" sz="2400"/>
              <a:t>Wipe from front to back</a:t>
            </a:r>
          </a:p>
          <a:p>
            <a:r>
              <a:rPr lang="en-US" altLang="en-US" sz="2400"/>
              <a:t>Underwear with cotton gusset</a:t>
            </a:r>
          </a:p>
          <a:p>
            <a:r>
              <a:rPr lang="en-US" altLang="en-US" sz="2400"/>
              <a:t>Avoid irritation of the vagina with feminine hygiene products such as douches/sprays/strong soaps/scented liners</a:t>
            </a:r>
          </a:p>
          <a:p>
            <a:r>
              <a:rPr lang="en-US" altLang="en-US" sz="2400"/>
              <a:t>Use probiotics (lactobacillus), cranberry extract and vitamin C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159B14EC-ECA3-4A95-9CC9-6FEF9C58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menopausal UTIs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EAC69A82-B776-4611-8A77-8FEABD15D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May be element of atrophic vaginitis – use vagifem pessaries</a:t>
            </a:r>
          </a:p>
          <a:p>
            <a:r>
              <a:rPr lang="en-US" altLang="en-US"/>
              <a:t>May benefit from urethral dilatation</a:t>
            </a:r>
          </a:p>
          <a:p>
            <a:r>
              <a:rPr lang="en-US" altLang="en-US"/>
              <a:t>May ultimately require prophylaxis based on sensitivities (watch duration of nitrofurantoin)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ED5A4EBF-3BB1-4069-A599-B7A2533A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455388B5-D613-49E1-ABC0-907D8BEE6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>
            <a:extLst>
              <a:ext uri="{FF2B5EF4-FFF2-40B4-BE49-F238E27FC236}">
                <a16:creationId xmlns:a16="http://schemas.microsoft.com/office/drawing/2014/main" id="{0E6A9FC4-B510-4552-B374-C2727C538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/>
              <a:t>PSA</a:t>
            </a:r>
          </a:p>
        </p:txBody>
      </p:sp>
      <p:sp>
        <p:nvSpPr>
          <p:cNvPr id="41987" name="Subtitle 4">
            <a:extLst>
              <a:ext uri="{FF2B5EF4-FFF2-40B4-BE49-F238E27FC236}">
                <a16:creationId xmlns:a16="http://schemas.microsoft.com/office/drawing/2014/main" id="{AC928030-6C99-426C-8D42-784628F04E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A69617C-B27E-496E-A768-69EB40A8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Anticoagulation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1BAB7D69-69A8-438C-8A96-746A5E60E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altLang="en-US" sz="2400"/>
              <a:t>The prevalence of haematuria is no higher in patients who are anticoagulated within the therapeutic range, therefore the same investigations as those performed in patients who are not anticoagulated apply.</a:t>
            </a:r>
            <a:r>
              <a:rPr lang="en-IE" altLang="en-US" sz="2400" baseline="30000"/>
              <a:t>4</a:t>
            </a:r>
          </a:p>
          <a:p>
            <a:endParaRPr lang="en-IE" altLang="en-US" sz="2400" baseline="30000"/>
          </a:p>
          <a:p>
            <a:r>
              <a:rPr lang="en-IE" altLang="en-US" sz="1400" baseline="30000"/>
              <a:t>4</a:t>
            </a:r>
            <a:r>
              <a:rPr lang="en-IE" altLang="en-US" sz="1400"/>
              <a:t> Culclasure TF, Bray VJ, Hasbargen JA. The significance of hematuria in the anticoagulated patient. Arch Intern Med 1994;154:649–52. </a:t>
            </a:r>
          </a:p>
          <a:p>
            <a:endParaRPr lang="en-IE" altLang="en-US" sz="1400"/>
          </a:p>
          <a:p>
            <a:r>
              <a:rPr lang="en-IE" altLang="en-US" sz="2400"/>
              <a:t>A urological referral is recommended in patients presenting with visible haematuria, persistent microscopic haematuria, irritative lower urinary tract symptoms or recurrent urinary tract infections.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3F943667-12CE-42CE-A7DC-AAE963C53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When to do a PSA?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3722534C-A282-49E2-9CC3-C068C37AC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Men &gt;50 yrs of age (informed)</a:t>
            </a:r>
          </a:p>
          <a:p>
            <a:r>
              <a:rPr lang="en-US" altLang="en-US"/>
              <a:t>40 yrs of age if family history</a:t>
            </a:r>
          </a:p>
          <a:p>
            <a:r>
              <a:rPr lang="en-US" altLang="en-US"/>
              <a:t>Symptomatic LUTs (not if UTI, prostatitis, AUR)</a:t>
            </a:r>
          </a:p>
          <a:p>
            <a:r>
              <a:rPr lang="en-US" altLang="en-US"/>
              <a:t>Surveillance post CaP treatment (should be undetectable post RP, varies post RT)</a:t>
            </a:r>
          </a:p>
          <a:p>
            <a:r>
              <a:rPr lang="en-US" altLang="en-US"/>
              <a:t>Not in men &gt;80 yrs of age (unless follow up or symptomatic)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0F3A041D-703D-4414-A2B9-F3CCEFCC21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Thank you</a:t>
            </a: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00FCA37B-B335-4C1C-862D-0805CF2DBA6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sz="3600"/>
              <a:t>Questions?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45C4219-BB18-4AA8-8104-6E722156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Risk factors for malignancy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FD692A44-394C-46DF-96F6-16C5B497C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altLang="en-US" sz="2400"/>
              <a:t>Age &gt;40 years</a:t>
            </a:r>
          </a:p>
          <a:p>
            <a:r>
              <a:rPr lang="en-IE" altLang="en-US" sz="2400"/>
              <a:t>Smoking history</a:t>
            </a:r>
          </a:p>
          <a:p>
            <a:r>
              <a:rPr lang="en-IE" altLang="en-US" sz="2400"/>
              <a:t>Visible haematuria</a:t>
            </a:r>
          </a:p>
          <a:p>
            <a:r>
              <a:rPr lang="en-IE" altLang="en-US" sz="2400"/>
              <a:t>Chronic inflammation (SCC)-chronic cystitis, long-term catheter, bladder stones, Schistosomasis (dysuria+)</a:t>
            </a:r>
          </a:p>
          <a:p>
            <a:r>
              <a:rPr lang="en-IE" altLang="en-US" sz="2400"/>
              <a:t>Prior pelvic irradiation</a:t>
            </a:r>
          </a:p>
          <a:p>
            <a:r>
              <a:rPr lang="en-IE" altLang="en-US" sz="2400"/>
              <a:t>Occupational exposure to known carcinogens – printing, iron, aluminium processing, gas and tar manufacturing (aromatic amines, aniline dyes </a:t>
            </a:r>
          </a:p>
          <a:p>
            <a:r>
              <a:rPr lang="en-IE" altLang="en-US" sz="2400"/>
              <a:t>Drugs-cyclophosphamide, phenacetin</a:t>
            </a:r>
          </a:p>
          <a:p>
            <a:endParaRPr lang="en-IE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1F5701B-77A1-45E5-BE2E-17BCEAB6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Investigation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3EE96406-6C80-49EF-9AF6-2871CBB50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altLang="en-US" sz="2400"/>
              <a:t>Urine culture to outrule UTI</a:t>
            </a:r>
          </a:p>
          <a:p>
            <a:r>
              <a:rPr lang="en-IE" altLang="en-US" sz="2400"/>
              <a:t>Imaging – to ensure upper tracts normal</a:t>
            </a:r>
          </a:p>
          <a:p>
            <a:r>
              <a:rPr lang="en-IE" altLang="en-US" sz="2400"/>
              <a:t>Flexible cystoscopy to outrule bladder tumour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F89C8A7-4367-4EB0-B151-D068773DE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alt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11A46C5-A797-435C-BF15-D19F13491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altLang="en-US"/>
          </a:p>
          <a:p>
            <a:endParaRPr lang="en-IE" altLang="en-US"/>
          </a:p>
        </p:txBody>
      </p:sp>
      <p:pic>
        <p:nvPicPr>
          <p:cNvPr id="9220" name="Picture 2" descr="C:\Users\catherinedowling\Desktop\Bladder-Cancer_jpg.jpg">
            <a:extLst>
              <a:ext uri="{FF2B5EF4-FFF2-40B4-BE49-F238E27FC236}">
                <a16:creationId xmlns:a16="http://schemas.microsoft.com/office/drawing/2014/main" id="{DF96FCBB-9ADE-47AA-825C-D6435C86E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395922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C:\Users\catherinedowling\Desktop\imagesCAW8N2RT.jpg">
            <a:extLst>
              <a:ext uri="{FF2B5EF4-FFF2-40B4-BE49-F238E27FC236}">
                <a16:creationId xmlns:a16="http://schemas.microsoft.com/office/drawing/2014/main" id="{1F8CB51E-33E4-4C8D-8717-678A65CD1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413702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>
            <a:extLst>
              <a:ext uri="{FF2B5EF4-FFF2-40B4-BE49-F238E27FC236}">
                <a16:creationId xmlns:a16="http://schemas.microsoft.com/office/drawing/2014/main" id="{61EB1928-0600-40B0-BB1E-0BEDC16C6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395605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4EF20EC-0E58-4ADD-A07C-1AE04F89B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Challenges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845D1B8D-4C8F-425A-A73E-C33666ED5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altLang="en-US"/>
              <a:t>Access to imaging</a:t>
            </a:r>
          </a:p>
          <a:p>
            <a:r>
              <a:rPr lang="en-IE" altLang="en-US"/>
              <a:t>Access to flexible cystoscopy</a:t>
            </a:r>
          </a:p>
          <a:p>
            <a:r>
              <a:rPr lang="en-IE" altLang="en-US"/>
              <a:t>Attempt to reduce clinic visits per patient</a:t>
            </a:r>
          </a:p>
          <a:p>
            <a:r>
              <a:rPr lang="en-IE" altLang="en-US"/>
              <a:t>Attempts to reduce numbers of patient admissions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369F55D-2996-49B6-9B4C-5DED016E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Initiatives/Access improvements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60B551CE-1C67-45F1-A739-308F09A14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589462"/>
          </a:xfrm>
        </p:spPr>
        <p:txBody>
          <a:bodyPr/>
          <a:lstStyle/>
          <a:p>
            <a:pPr>
              <a:defRPr/>
            </a:pPr>
            <a:r>
              <a:rPr lang="en-IE" altLang="en-US" sz="2400" dirty="0"/>
              <a:t>Improved triage of referrals – pts with visible haematuria and risk factors </a:t>
            </a:r>
            <a:r>
              <a:rPr lang="en-IE" altLang="en-US" sz="2400" dirty="0">
                <a:solidFill>
                  <a:srgbClr val="FF0000"/>
                </a:solidFill>
              </a:rPr>
              <a:t>→ Urgent direct flexible cystoscopy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E" altLang="en-US" sz="2400" dirty="0"/>
              <a:t> </a:t>
            </a:r>
          </a:p>
          <a:p>
            <a:pPr>
              <a:defRPr/>
            </a:pPr>
            <a:r>
              <a:rPr lang="en-IE" altLang="en-US" sz="2400" dirty="0"/>
              <a:t>Further 3 flexible cystoscopy per week lists commenced Feb 2016. These initially targeted those on WL but now direct access for haematuria clinic. </a:t>
            </a:r>
          </a:p>
          <a:p>
            <a:pPr>
              <a:defRPr/>
            </a:pPr>
            <a:endParaRPr lang="en-IE" altLang="en-US" sz="2400" dirty="0"/>
          </a:p>
          <a:p>
            <a:pPr>
              <a:defRPr/>
            </a:pPr>
            <a:r>
              <a:rPr lang="en-IE" altLang="en-US" sz="2400" dirty="0"/>
              <a:t>Pt will be triaged to haematuria clinic based on your referral, 1-2 visits with cystoscopy + imaging (some ongoing challenges with ring-fencing scan slots).</a:t>
            </a:r>
          </a:p>
          <a:p>
            <a:pPr>
              <a:defRPr/>
            </a:pPr>
            <a:r>
              <a:rPr lang="en-IE" altLang="en-US" sz="2400" dirty="0"/>
              <a:t>Helpful to know </a:t>
            </a:r>
            <a:r>
              <a:rPr lang="en-IE" altLang="en-US" sz="2400" dirty="0" err="1"/>
              <a:t>creat</a:t>
            </a:r>
            <a:r>
              <a:rPr lang="en-IE" altLang="en-US" sz="2400" dirty="0"/>
              <a:t> and if risk factors.</a:t>
            </a:r>
          </a:p>
          <a:p>
            <a:pPr>
              <a:defRPr/>
            </a:pPr>
            <a:endParaRPr lang="en-IE" alt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3292</TotalTime>
  <Words>1178</Words>
  <Application>Microsoft Office PowerPoint</Application>
  <PresentationFormat>On-screen Show (4:3)</PresentationFormat>
  <Paragraphs>171</Paragraphs>
  <Slides>41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Wingdings</vt:lpstr>
      <vt:lpstr>Times New Roman</vt:lpstr>
      <vt:lpstr>Network</vt:lpstr>
      <vt:lpstr>Streamlining Urology Pathways</vt:lpstr>
      <vt:lpstr>Outline</vt:lpstr>
      <vt:lpstr>Haematuria</vt:lpstr>
      <vt:lpstr>Anticoagulation</vt:lpstr>
      <vt:lpstr>Risk factors for malignancy</vt:lpstr>
      <vt:lpstr>Investigation</vt:lpstr>
      <vt:lpstr>PowerPoint Presentation</vt:lpstr>
      <vt:lpstr>Challenges</vt:lpstr>
      <vt:lpstr>Initiatives/Access improvements</vt:lpstr>
      <vt:lpstr>Emergency dept referrals</vt:lpstr>
      <vt:lpstr>Benign Prostatic Hyperplasia / Male LUTs</vt:lpstr>
      <vt:lpstr>Background</vt:lpstr>
      <vt:lpstr>Guidelines for the Primary Care Management of Male Lower Urinary Tract Symptoms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α-blockers</vt:lpstr>
      <vt:lpstr>5α-reductase inhibitors</vt:lpstr>
      <vt:lpstr>BPH Progression</vt:lpstr>
      <vt:lpstr>Urological investigations</vt:lpstr>
      <vt:lpstr>Uroflow </vt:lpstr>
      <vt:lpstr>Normal (unobstructed) flow</vt:lpstr>
      <vt:lpstr>Obstructed flow</vt:lpstr>
      <vt:lpstr>PowerPoint Presentation</vt:lpstr>
      <vt:lpstr>Urethral stricture</vt:lpstr>
      <vt:lpstr>Dense urethral stricture</vt:lpstr>
      <vt:lpstr>AUR</vt:lpstr>
      <vt:lpstr>Acute urinary retention</vt:lpstr>
      <vt:lpstr>LUTs in Female Patients</vt:lpstr>
      <vt:lpstr>PowerPoint Presentation</vt:lpstr>
      <vt:lpstr>PowerPoint Presentation</vt:lpstr>
      <vt:lpstr>Causes / triggers</vt:lpstr>
      <vt:lpstr>Investigations of recurrent UTIs</vt:lpstr>
      <vt:lpstr>Prevention of UTIs</vt:lpstr>
      <vt:lpstr>Post menopausal UTIs</vt:lpstr>
      <vt:lpstr>PowerPoint Presentation</vt:lpstr>
      <vt:lpstr>PSA</vt:lpstr>
      <vt:lpstr>When to do a PSA?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Urinary Tract</dc:title>
  <dc:creator>The IM&amp;T Department</dc:creator>
  <cp:lastModifiedBy>Steve Chadwick</cp:lastModifiedBy>
  <cp:revision>255</cp:revision>
  <dcterms:created xsi:type="dcterms:W3CDTF">1999-11-24T20:37:43Z</dcterms:created>
  <dcterms:modified xsi:type="dcterms:W3CDTF">2017-10-13T16:14:50Z</dcterms:modified>
</cp:coreProperties>
</file>