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Lst>
  <p:notesMasterIdLst>
    <p:notesMasterId r:id="rId20"/>
  </p:notesMasterIdLst>
  <p:handoutMasterIdLst>
    <p:handoutMasterId r:id="rId21"/>
  </p:handoutMasterIdLst>
  <p:sldIdLst>
    <p:sldId id="261" r:id="rId3"/>
    <p:sldId id="309" r:id="rId4"/>
    <p:sldId id="319" r:id="rId5"/>
    <p:sldId id="311" r:id="rId6"/>
    <p:sldId id="322" r:id="rId7"/>
    <p:sldId id="324" r:id="rId8"/>
    <p:sldId id="267" r:id="rId9"/>
    <p:sldId id="326" r:id="rId10"/>
    <p:sldId id="317" r:id="rId11"/>
    <p:sldId id="314" r:id="rId12"/>
    <p:sldId id="316" r:id="rId13"/>
    <p:sldId id="328" r:id="rId14"/>
    <p:sldId id="331" r:id="rId15"/>
    <p:sldId id="333" r:id="rId16"/>
    <p:sldId id="336" r:id="rId17"/>
    <p:sldId id="338" r:id="rId18"/>
    <p:sldId id="340" r:id="rId19"/>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336" y="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67" d="100"/>
          <a:sy n="67" d="100"/>
        </p:scale>
        <p:origin x="-3134" y="226"/>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A3C8D061-9424-4C1A-9FEB-295587AA2486}" type="datetimeFigureOut">
              <a:rPr lang="en-IE" smtClean="0"/>
              <a:t>09/10/2017</a:t>
            </a:fld>
            <a:endParaRPr lang="en-IE"/>
          </a:p>
        </p:txBody>
      </p:sp>
      <p:sp>
        <p:nvSpPr>
          <p:cNvPr id="4" name="Footer Placeholder 3"/>
          <p:cNvSpPr>
            <a:spLocks noGrp="1"/>
          </p:cNvSpPr>
          <p:nvPr>
            <p:ph type="ftr" sz="quarter" idx="2"/>
          </p:nvPr>
        </p:nvSpPr>
        <p:spPr>
          <a:xfrm>
            <a:off x="0" y="9431258"/>
            <a:ext cx="2946400" cy="49696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49688" y="9431258"/>
            <a:ext cx="2946400" cy="496967"/>
          </a:xfrm>
          <a:prstGeom prst="rect">
            <a:avLst/>
          </a:prstGeom>
        </p:spPr>
        <p:txBody>
          <a:bodyPr vert="horz" lIns="91440" tIns="45720" rIns="91440" bIns="45720" rtlCol="0" anchor="b"/>
          <a:lstStyle>
            <a:lvl1pPr algn="r">
              <a:defRPr sz="1200"/>
            </a:lvl1pPr>
          </a:lstStyle>
          <a:p>
            <a:fld id="{F04D622A-E8D3-4F5E-B2E0-23C8845A57D5}" type="slidenum">
              <a:rPr lang="en-IE" smtClean="0"/>
              <a:t>‹#›</a:t>
            </a:fld>
            <a:endParaRPr lang="en-IE"/>
          </a:p>
        </p:txBody>
      </p:sp>
    </p:spTree>
    <p:extLst>
      <p:ext uri="{BB962C8B-B14F-4D97-AF65-F5344CB8AC3E}">
        <p14:creationId xmlns:p14="http://schemas.microsoft.com/office/powerpoint/2010/main" val="2581924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49688" y="0"/>
            <a:ext cx="2946400" cy="496967"/>
          </a:xfrm>
          <a:prstGeom prst="rect">
            <a:avLst/>
          </a:prstGeom>
        </p:spPr>
        <p:txBody>
          <a:bodyPr vert="horz" lIns="91440" tIns="45720" rIns="91440" bIns="45720" rtlCol="0"/>
          <a:lstStyle>
            <a:lvl1pPr algn="r">
              <a:defRPr sz="1200"/>
            </a:lvl1pPr>
          </a:lstStyle>
          <a:p>
            <a:fld id="{B26415E4-7157-4DF8-984A-F73F8214073F}" type="datetimeFigureOut">
              <a:rPr lang="en-IE" smtClean="0"/>
              <a:t>09/10/2017</a:t>
            </a:fld>
            <a:endParaRPr lang="en-IE"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79450" y="4777552"/>
            <a:ext cx="5438775" cy="39090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31258"/>
            <a:ext cx="2946400" cy="49696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49688" y="9431258"/>
            <a:ext cx="2946400" cy="496967"/>
          </a:xfrm>
          <a:prstGeom prst="rect">
            <a:avLst/>
          </a:prstGeom>
        </p:spPr>
        <p:txBody>
          <a:bodyPr vert="horz" lIns="91440" tIns="45720" rIns="91440" bIns="45720" rtlCol="0" anchor="b"/>
          <a:lstStyle>
            <a:lvl1pPr algn="r">
              <a:defRPr sz="1200"/>
            </a:lvl1pPr>
          </a:lstStyle>
          <a:p>
            <a:fld id="{BB44AD04-D0EE-47FC-9ACB-8F25ADD3922D}" type="slidenum">
              <a:rPr lang="en-IE" smtClean="0"/>
              <a:t>‹#›</a:t>
            </a:fld>
            <a:endParaRPr lang="en-IE" dirty="0"/>
          </a:p>
        </p:txBody>
      </p:sp>
    </p:spTree>
    <p:extLst>
      <p:ext uri="{BB962C8B-B14F-4D97-AF65-F5344CB8AC3E}">
        <p14:creationId xmlns:p14="http://schemas.microsoft.com/office/powerpoint/2010/main" val="1302576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B44AD04-D0EE-47FC-9ACB-8F25ADD3922D}" type="slidenum">
              <a:rPr lang="en-IE" smtClean="0"/>
              <a:t>1</a:t>
            </a:fld>
            <a:endParaRPr lang="en-IE" dirty="0"/>
          </a:p>
        </p:txBody>
      </p:sp>
    </p:spTree>
    <p:extLst>
      <p:ext uri="{BB962C8B-B14F-4D97-AF65-F5344CB8AC3E}">
        <p14:creationId xmlns:p14="http://schemas.microsoft.com/office/powerpoint/2010/main" val="613340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B44AD04-D0EE-47FC-9ACB-8F25ADD3922D}" type="slidenum">
              <a:rPr lang="en-IE" smtClean="0"/>
              <a:t>10</a:t>
            </a:fld>
            <a:endParaRPr lang="en-IE" dirty="0"/>
          </a:p>
        </p:txBody>
      </p:sp>
    </p:spTree>
    <p:extLst>
      <p:ext uri="{BB962C8B-B14F-4D97-AF65-F5344CB8AC3E}">
        <p14:creationId xmlns:p14="http://schemas.microsoft.com/office/powerpoint/2010/main" val="3815766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B44AD04-D0EE-47FC-9ACB-8F25ADD3922D}" type="slidenum">
              <a:rPr lang="en-IE" smtClean="0"/>
              <a:t>11</a:t>
            </a:fld>
            <a:endParaRPr lang="en-IE" dirty="0"/>
          </a:p>
        </p:txBody>
      </p:sp>
    </p:spTree>
    <p:extLst>
      <p:ext uri="{BB962C8B-B14F-4D97-AF65-F5344CB8AC3E}">
        <p14:creationId xmlns:p14="http://schemas.microsoft.com/office/powerpoint/2010/main" val="3423808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B44AD04-D0EE-47FC-9ACB-8F25ADD3922D}" type="slidenum">
              <a:rPr lang="en-IE" smtClean="0"/>
              <a:t>12</a:t>
            </a:fld>
            <a:endParaRPr lang="en-IE" dirty="0"/>
          </a:p>
        </p:txBody>
      </p:sp>
    </p:spTree>
    <p:extLst>
      <p:ext uri="{BB962C8B-B14F-4D97-AF65-F5344CB8AC3E}">
        <p14:creationId xmlns:p14="http://schemas.microsoft.com/office/powerpoint/2010/main" val="3937456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B44AD04-D0EE-47FC-9ACB-8F25ADD3922D}" type="slidenum">
              <a:rPr lang="en-IE" smtClean="0"/>
              <a:t>13</a:t>
            </a:fld>
            <a:endParaRPr lang="en-IE" dirty="0"/>
          </a:p>
        </p:txBody>
      </p:sp>
    </p:spTree>
    <p:extLst>
      <p:ext uri="{BB962C8B-B14F-4D97-AF65-F5344CB8AC3E}">
        <p14:creationId xmlns:p14="http://schemas.microsoft.com/office/powerpoint/2010/main" val="4244962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B44AD04-D0EE-47FC-9ACB-8F25ADD3922D}" type="slidenum">
              <a:rPr lang="en-IE" smtClean="0"/>
              <a:t>14</a:t>
            </a:fld>
            <a:endParaRPr lang="en-IE" dirty="0"/>
          </a:p>
        </p:txBody>
      </p:sp>
    </p:spTree>
    <p:extLst>
      <p:ext uri="{BB962C8B-B14F-4D97-AF65-F5344CB8AC3E}">
        <p14:creationId xmlns:p14="http://schemas.microsoft.com/office/powerpoint/2010/main" val="3846873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B44AD04-D0EE-47FC-9ACB-8F25ADD3922D}" type="slidenum">
              <a:rPr lang="en-IE" smtClean="0"/>
              <a:t>15</a:t>
            </a:fld>
            <a:endParaRPr lang="en-IE" dirty="0"/>
          </a:p>
        </p:txBody>
      </p:sp>
    </p:spTree>
    <p:extLst>
      <p:ext uri="{BB962C8B-B14F-4D97-AF65-F5344CB8AC3E}">
        <p14:creationId xmlns:p14="http://schemas.microsoft.com/office/powerpoint/2010/main" val="4048272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endParaRPr lang="en-IE" dirty="0"/>
          </a:p>
        </p:txBody>
      </p:sp>
      <p:sp>
        <p:nvSpPr>
          <p:cNvPr id="4" name="Slide Number Placeholder 3"/>
          <p:cNvSpPr>
            <a:spLocks noGrp="1"/>
          </p:cNvSpPr>
          <p:nvPr>
            <p:ph type="sldNum" sz="quarter" idx="10"/>
          </p:nvPr>
        </p:nvSpPr>
        <p:spPr/>
        <p:txBody>
          <a:bodyPr/>
          <a:lstStyle/>
          <a:p>
            <a:fld id="{BB44AD04-D0EE-47FC-9ACB-8F25ADD3922D}" type="slidenum">
              <a:rPr lang="en-IE" smtClean="0"/>
              <a:t>16</a:t>
            </a:fld>
            <a:endParaRPr lang="en-IE" dirty="0"/>
          </a:p>
        </p:txBody>
      </p:sp>
    </p:spTree>
    <p:extLst>
      <p:ext uri="{BB962C8B-B14F-4D97-AF65-F5344CB8AC3E}">
        <p14:creationId xmlns:p14="http://schemas.microsoft.com/office/powerpoint/2010/main" val="2963339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B44AD04-D0EE-47FC-9ACB-8F25ADD3922D}" type="slidenum">
              <a:rPr lang="en-IE" smtClean="0"/>
              <a:t>17</a:t>
            </a:fld>
            <a:endParaRPr lang="en-IE" dirty="0"/>
          </a:p>
        </p:txBody>
      </p:sp>
    </p:spTree>
    <p:extLst>
      <p:ext uri="{BB962C8B-B14F-4D97-AF65-F5344CB8AC3E}">
        <p14:creationId xmlns:p14="http://schemas.microsoft.com/office/powerpoint/2010/main" val="151363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B44AD04-D0EE-47FC-9ACB-8F25ADD3922D}" type="slidenum">
              <a:rPr lang="en-IE" smtClean="0"/>
              <a:t>2</a:t>
            </a:fld>
            <a:endParaRPr lang="en-IE" dirty="0"/>
          </a:p>
        </p:txBody>
      </p:sp>
    </p:spTree>
    <p:extLst>
      <p:ext uri="{BB962C8B-B14F-4D97-AF65-F5344CB8AC3E}">
        <p14:creationId xmlns:p14="http://schemas.microsoft.com/office/powerpoint/2010/main" val="422244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p:txBody>
      </p:sp>
      <p:sp>
        <p:nvSpPr>
          <p:cNvPr id="4" name="Slide Number Placeholder 3"/>
          <p:cNvSpPr>
            <a:spLocks noGrp="1"/>
          </p:cNvSpPr>
          <p:nvPr>
            <p:ph type="sldNum" sz="quarter" idx="10"/>
          </p:nvPr>
        </p:nvSpPr>
        <p:spPr/>
        <p:txBody>
          <a:bodyPr/>
          <a:lstStyle/>
          <a:p>
            <a:fld id="{BB44AD04-D0EE-47FC-9ACB-8F25ADD3922D}" type="slidenum">
              <a:rPr lang="en-IE" smtClean="0"/>
              <a:t>3</a:t>
            </a:fld>
            <a:endParaRPr lang="en-IE" dirty="0"/>
          </a:p>
        </p:txBody>
      </p:sp>
    </p:spTree>
    <p:extLst>
      <p:ext uri="{BB962C8B-B14F-4D97-AF65-F5344CB8AC3E}">
        <p14:creationId xmlns:p14="http://schemas.microsoft.com/office/powerpoint/2010/main" val="2575816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B44AD04-D0EE-47FC-9ACB-8F25ADD3922D}" type="slidenum">
              <a:rPr lang="en-IE" smtClean="0"/>
              <a:t>4</a:t>
            </a:fld>
            <a:endParaRPr lang="en-IE" dirty="0"/>
          </a:p>
        </p:txBody>
      </p:sp>
    </p:spTree>
    <p:extLst>
      <p:ext uri="{BB962C8B-B14F-4D97-AF65-F5344CB8AC3E}">
        <p14:creationId xmlns:p14="http://schemas.microsoft.com/office/powerpoint/2010/main" val="98462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B44AD04-D0EE-47FC-9ACB-8F25ADD3922D}" type="slidenum">
              <a:rPr lang="en-IE" smtClean="0"/>
              <a:t>5</a:t>
            </a:fld>
            <a:endParaRPr lang="en-IE" dirty="0"/>
          </a:p>
        </p:txBody>
      </p:sp>
    </p:spTree>
    <p:extLst>
      <p:ext uri="{BB962C8B-B14F-4D97-AF65-F5344CB8AC3E}">
        <p14:creationId xmlns:p14="http://schemas.microsoft.com/office/powerpoint/2010/main" val="63918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aseline="0" dirty="0" smtClean="0"/>
              <a:t>.  </a:t>
            </a:r>
            <a:endParaRPr lang="en-IE" dirty="0"/>
          </a:p>
        </p:txBody>
      </p:sp>
      <p:sp>
        <p:nvSpPr>
          <p:cNvPr id="4" name="Slide Number Placeholder 3"/>
          <p:cNvSpPr>
            <a:spLocks noGrp="1"/>
          </p:cNvSpPr>
          <p:nvPr>
            <p:ph type="sldNum" sz="quarter" idx="10"/>
          </p:nvPr>
        </p:nvSpPr>
        <p:spPr/>
        <p:txBody>
          <a:bodyPr/>
          <a:lstStyle/>
          <a:p>
            <a:fld id="{BB44AD04-D0EE-47FC-9ACB-8F25ADD3922D}" type="slidenum">
              <a:rPr lang="en-IE" smtClean="0"/>
              <a:t>6</a:t>
            </a:fld>
            <a:endParaRPr lang="en-IE" dirty="0"/>
          </a:p>
        </p:txBody>
      </p:sp>
    </p:spTree>
    <p:extLst>
      <p:ext uri="{BB962C8B-B14F-4D97-AF65-F5344CB8AC3E}">
        <p14:creationId xmlns:p14="http://schemas.microsoft.com/office/powerpoint/2010/main" val="202279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B44AD04-D0EE-47FC-9ACB-8F25ADD3922D}" type="slidenum">
              <a:rPr lang="en-IE" smtClean="0"/>
              <a:t>7</a:t>
            </a:fld>
            <a:endParaRPr lang="en-IE" dirty="0"/>
          </a:p>
        </p:txBody>
      </p:sp>
    </p:spTree>
    <p:extLst>
      <p:ext uri="{BB962C8B-B14F-4D97-AF65-F5344CB8AC3E}">
        <p14:creationId xmlns:p14="http://schemas.microsoft.com/office/powerpoint/2010/main" val="1986618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B44AD04-D0EE-47FC-9ACB-8F25ADD3922D}" type="slidenum">
              <a:rPr lang="en-IE" smtClean="0"/>
              <a:t>8</a:t>
            </a:fld>
            <a:endParaRPr lang="en-IE" dirty="0"/>
          </a:p>
        </p:txBody>
      </p:sp>
    </p:spTree>
    <p:extLst>
      <p:ext uri="{BB962C8B-B14F-4D97-AF65-F5344CB8AC3E}">
        <p14:creationId xmlns:p14="http://schemas.microsoft.com/office/powerpoint/2010/main" val="2281753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BB44AD04-D0EE-47FC-9ACB-8F25ADD3922D}" type="slidenum">
              <a:rPr lang="en-IE" smtClean="0"/>
              <a:t>9</a:t>
            </a:fld>
            <a:endParaRPr lang="en-IE" dirty="0"/>
          </a:p>
        </p:txBody>
      </p:sp>
    </p:spTree>
    <p:extLst>
      <p:ext uri="{BB962C8B-B14F-4D97-AF65-F5344CB8AC3E}">
        <p14:creationId xmlns:p14="http://schemas.microsoft.com/office/powerpoint/2010/main" val="143248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204275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926881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93406"/>
            <a:ext cx="8229600" cy="39599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IMO Banner for Powerpoint fil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893481"/>
          </a:xfrm>
          <a:prstGeom prst="rect">
            <a:avLst/>
          </a:prstGeom>
        </p:spPr>
      </p:pic>
      <p:cxnSp>
        <p:nvCxnSpPr>
          <p:cNvPr id="4" name="Straight Connector 3"/>
          <p:cNvCxnSpPr/>
          <p:nvPr userDrawn="1"/>
        </p:nvCxnSpPr>
        <p:spPr>
          <a:xfrm>
            <a:off x="2072968" y="6423749"/>
            <a:ext cx="658761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434254" y="6263665"/>
            <a:ext cx="1786198"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Industrial Relations Unit</a:t>
            </a:r>
            <a:endParaRPr lang="en-US" sz="1200" dirty="0"/>
          </a:p>
        </p:txBody>
      </p:sp>
    </p:spTree>
    <p:extLst>
      <p:ext uri="{BB962C8B-B14F-4D97-AF65-F5344CB8AC3E}">
        <p14:creationId xmlns:p14="http://schemas.microsoft.com/office/powerpoint/2010/main" val="2145769973"/>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072968" y="6423749"/>
            <a:ext cx="6587613" cy="0"/>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434254" y="6263665"/>
            <a:ext cx="1786198"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Industrial Relations Unit</a:t>
            </a:r>
            <a:endParaRPr lang="en-US" sz="1200" dirty="0"/>
          </a:p>
        </p:txBody>
      </p:sp>
      <p:pic>
        <p:nvPicPr>
          <p:cNvPr id="2" name="Picture 1" descr="IMO Banner for Powerpoint file2new.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776116"/>
          </a:xfrm>
          <a:prstGeom prst="rect">
            <a:avLst/>
          </a:prstGeom>
        </p:spPr>
      </p:pic>
    </p:spTree>
    <p:extLst>
      <p:ext uri="{BB962C8B-B14F-4D97-AF65-F5344CB8AC3E}">
        <p14:creationId xmlns:p14="http://schemas.microsoft.com/office/powerpoint/2010/main" val="1546961935"/>
      </p:ext>
    </p:extLst>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36249"/>
          </a:xfrm>
        </p:spPr>
        <p:txBody>
          <a:bodyPr/>
          <a:lstStyle/>
          <a:p>
            <a:r>
              <a:rPr lang="en-US" sz="3400" b="1" dirty="0" smtClean="0">
                <a:latin typeface="Verdana" pitchFamily="34" charset="0"/>
              </a:rPr>
              <a:t>The Case For FEMPI Restoration</a:t>
            </a:r>
            <a:br>
              <a:rPr lang="en-US" sz="3400" b="1" dirty="0" smtClean="0">
                <a:latin typeface="Verdana" pitchFamily="34" charset="0"/>
              </a:rPr>
            </a:br>
            <a:r>
              <a:rPr lang="en-US" sz="3400" b="1" dirty="0" smtClean="0">
                <a:latin typeface="Verdana" pitchFamily="34" charset="0"/>
              </a:rPr>
              <a:t>&amp; </a:t>
            </a:r>
            <a:br>
              <a:rPr lang="en-US" sz="3400" b="1" dirty="0" smtClean="0">
                <a:latin typeface="Verdana" pitchFamily="34" charset="0"/>
              </a:rPr>
            </a:br>
            <a:r>
              <a:rPr lang="en-US" sz="3400" b="1" dirty="0" smtClean="0">
                <a:latin typeface="Verdana" pitchFamily="34" charset="0"/>
              </a:rPr>
              <a:t>IMO Strategy</a:t>
            </a:r>
            <a:endParaRPr lang="en-US" sz="3400" b="1" dirty="0">
              <a:latin typeface="Verdana" pitchFamily="34" charset="0"/>
            </a:endParaRPr>
          </a:p>
        </p:txBody>
      </p:sp>
      <p:sp>
        <p:nvSpPr>
          <p:cNvPr id="3" name="Subtitle 2"/>
          <p:cNvSpPr>
            <a:spLocks noGrp="1"/>
          </p:cNvSpPr>
          <p:nvPr>
            <p:ph type="subTitle" idx="1"/>
          </p:nvPr>
        </p:nvSpPr>
        <p:spPr>
          <a:xfrm>
            <a:off x="685800" y="4355432"/>
            <a:ext cx="7772400" cy="1572126"/>
          </a:xfrm>
        </p:spPr>
        <p:txBody>
          <a:bodyPr>
            <a:normAutofit/>
          </a:bodyPr>
          <a:lstStyle/>
          <a:p>
            <a:pPr>
              <a:buClr>
                <a:srgbClr val="FF6600"/>
              </a:buClr>
              <a:defRPr/>
            </a:pPr>
            <a:r>
              <a:rPr lang="en-US" sz="2600" dirty="0" smtClean="0">
                <a:solidFill>
                  <a:schemeClr val="tx1"/>
                </a:solidFill>
              </a:rPr>
              <a:t>Dr Padraig McGarry</a:t>
            </a:r>
          </a:p>
          <a:p>
            <a:pPr>
              <a:buClr>
                <a:srgbClr val="FF6600"/>
              </a:buClr>
              <a:defRPr/>
            </a:pPr>
            <a:r>
              <a:rPr lang="en-IE" sz="2600" dirty="0" smtClean="0">
                <a:solidFill>
                  <a:schemeClr val="tx1"/>
                </a:solidFill>
              </a:rPr>
              <a:t>Chairman, </a:t>
            </a:r>
          </a:p>
          <a:p>
            <a:pPr>
              <a:buClr>
                <a:srgbClr val="FF6600"/>
              </a:buClr>
              <a:defRPr/>
            </a:pPr>
            <a:r>
              <a:rPr lang="en-IE" sz="2600" dirty="0">
                <a:solidFill>
                  <a:schemeClr val="tx1"/>
                </a:solidFill>
              </a:rPr>
              <a:t>IMO GP Committee</a:t>
            </a:r>
          </a:p>
          <a:p>
            <a:pPr>
              <a:buClr>
                <a:srgbClr val="FF6600"/>
              </a:buClr>
              <a:defRPr/>
            </a:pPr>
            <a:endParaRPr lang="en-IE" sz="2600" dirty="0" smtClean="0">
              <a:solidFill>
                <a:schemeClr val="tx1"/>
              </a:solidFill>
            </a:endParaRPr>
          </a:p>
        </p:txBody>
      </p:sp>
    </p:spTree>
    <p:extLst>
      <p:ext uri="{BB962C8B-B14F-4D97-AF65-F5344CB8AC3E}">
        <p14:creationId xmlns:p14="http://schemas.microsoft.com/office/powerpoint/2010/main" val="415872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436914"/>
            <a:ext cx="7772400" cy="984315"/>
          </a:xfrm>
        </p:spPr>
        <p:txBody>
          <a:bodyPr/>
          <a:lstStyle/>
          <a:p>
            <a:r>
              <a:rPr lang="en-US" sz="3200" b="1" dirty="0" smtClean="0">
                <a:latin typeface="+mn-lt"/>
              </a:rPr>
              <a:t>FEMPI Restoration – What’s needed v What’s achievable</a:t>
            </a:r>
            <a:br>
              <a:rPr lang="en-US" sz="3200" b="1" dirty="0" smtClean="0">
                <a:latin typeface="+mn-lt"/>
              </a:rPr>
            </a:br>
            <a:endParaRPr lang="en-US" sz="3200" b="1" dirty="0">
              <a:latin typeface="+mn-lt"/>
            </a:endParaRPr>
          </a:p>
        </p:txBody>
      </p:sp>
      <p:sp>
        <p:nvSpPr>
          <p:cNvPr id="7" name="Subtitle 2"/>
          <p:cNvSpPr>
            <a:spLocks noGrp="1"/>
          </p:cNvSpPr>
          <p:nvPr>
            <p:ph type="subTitle" idx="1"/>
          </p:nvPr>
        </p:nvSpPr>
        <p:spPr>
          <a:xfrm>
            <a:off x="685800" y="2421229"/>
            <a:ext cx="7772400" cy="3884038"/>
          </a:xfrm>
        </p:spPr>
        <p:txBody>
          <a:bodyPr>
            <a:normAutofit fontScale="92500" lnSpcReduction="20000"/>
          </a:bodyPr>
          <a:lstStyle/>
          <a:p>
            <a:pPr algn="l"/>
            <a:r>
              <a:rPr lang="en-US" sz="2400" b="1" dirty="0" smtClean="0">
                <a:solidFill>
                  <a:schemeClr val="tx1">
                    <a:lumMod val="95000"/>
                    <a:lumOff val="5000"/>
                  </a:schemeClr>
                </a:solidFill>
              </a:rPr>
              <a:t>What’s Needed</a:t>
            </a:r>
          </a:p>
          <a:p>
            <a:pPr marL="342900" indent="-342900" algn="l">
              <a:buFont typeface="Arial" pitchFamily="34" charset="0"/>
              <a:buChar char="•"/>
            </a:pPr>
            <a:r>
              <a:rPr lang="en-US" sz="2400" dirty="0" smtClean="0">
                <a:solidFill>
                  <a:schemeClr val="tx1">
                    <a:lumMod val="95000"/>
                    <a:lumOff val="5000"/>
                  </a:schemeClr>
                </a:solidFill>
              </a:rPr>
              <a:t>Full reversal of all FEMPI cuts immediately</a:t>
            </a:r>
          </a:p>
          <a:p>
            <a:pPr algn="l"/>
            <a:endParaRPr lang="en-US" sz="2400" dirty="0" smtClean="0">
              <a:solidFill>
                <a:schemeClr val="tx1">
                  <a:lumMod val="95000"/>
                  <a:lumOff val="5000"/>
                </a:schemeClr>
              </a:solidFill>
            </a:endParaRPr>
          </a:p>
          <a:p>
            <a:pPr algn="l"/>
            <a:r>
              <a:rPr lang="en-US" sz="2400" b="1" dirty="0" smtClean="0">
                <a:solidFill>
                  <a:schemeClr val="tx1">
                    <a:lumMod val="95000"/>
                    <a:lumOff val="5000"/>
                  </a:schemeClr>
                </a:solidFill>
              </a:rPr>
              <a:t>However much we need and want this it is unlikely that up to €160m will be restored to GPs in one tranche</a:t>
            </a:r>
          </a:p>
          <a:p>
            <a:pPr algn="l"/>
            <a:endParaRPr lang="en-US" sz="2400" b="1" dirty="0">
              <a:solidFill>
                <a:schemeClr val="tx1">
                  <a:lumMod val="95000"/>
                  <a:lumOff val="5000"/>
                </a:schemeClr>
              </a:solidFill>
            </a:endParaRPr>
          </a:p>
          <a:p>
            <a:pPr algn="l"/>
            <a:r>
              <a:rPr lang="en-US" sz="2400" b="1" dirty="0" smtClean="0">
                <a:solidFill>
                  <a:schemeClr val="tx1">
                    <a:lumMod val="95000"/>
                    <a:lumOff val="5000"/>
                  </a:schemeClr>
                </a:solidFill>
              </a:rPr>
              <a:t>What’s Achievable and MUST be taken on board by Government</a:t>
            </a:r>
          </a:p>
          <a:p>
            <a:pPr marL="342900" indent="-342900" algn="l">
              <a:buFont typeface="Arial" pitchFamily="34" charset="0"/>
              <a:buChar char="•"/>
            </a:pPr>
            <a:r>
              <a:rPr lang="en-US" sz="2400" dirty="0" smtClean="0">
                <a:solidFill>
                  <a:schemeClr val="tx1">
                    <a:lumMod val="95000"/>
                    <a:lumOff val="5000"/>
                  </a:schemeClr>
                </a:solidFill>
              </a:rPr>
              <a:t>Roadmap setting out year on year restoration measures that will give GPs confidence and the ability to make business decisions with regard to their practice having certainty around future fee increase. </a:t>
            </a:r>
          </a:p>
          <a:p>
            <a:pPr algn="l"/>
            <a:r>
              <a:rPr lang="en-US" sz="2400" b="1" dirty="0" smtClean="0">
                <a:solidFill>
                  <a:schemeClr val="tx1">
                    <a:lumMod val="95000"/>
                    <a:lumOff val="5000"/>
                  </a:schemeClr>
                </a:solidFill>
              </a:rPr>
              <a:t> </a:t>
            </a:r>
          </a:p>
          <a:p>
            <a:pPr marL="342900" indent="-342900" algn="l">
              <a:buFont typeface="Arial" pitchFamily="34" charset="0"/>
              <a:buChar char="•"/>
            </a:pPr>
            <a:endParaRPr lang="en-US" sz="2400" b="1" dirty="0" smtClean="0">
              <a:solidFill>
                <a:schemeClr val="tx1"/>
              </a:solidFill>
            </a:endParaRPr>
          </a:p>
          <a:p>
            <a:pPr algn="l"/>
            <a:endParaRPr lang="en-IE" sz="2400" dirty="0">
              <a:solidFill>
                <a:schemeClr val="tx1"/>
              </a:solidFill>
            </a:endParaRPr>
          </a:p>
        </p:txBody>
      </p:sp>
    </p:spTree>
    <p:extLst>
      <p:ext uri="{BB962C8B-B14F-4D97-AF65-F5344CB8AC3E}">
        <p14:creationId xmlns:p14="http://schemas.microsoft.com/office/powerpoint/2010/main" val="2206125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436914"/>
            <a:ext cx="7772400" cy="984315"/>
          </a:xfrm>
        </p:spPr>
        <p:txBody>
          <a:bodyPr/>
          <a:lstStyle/>
          <a:p>
            <a:r>
              <a:rPr lang="en-US" sz="3200" b="1" dirty="0" smtClean="0">
                <a:latin typeface="+mn-lt"/>
              </a:rPr>
              <a:t>FEMPI and a New GP Contract</a:t>
            </a:r>
            <a:br>
              <a:rPr lang="en-US" sz="3200" b="1" dirty="0" smtClean="0">
                <a:latin typeface="+mn-lt"/>
              </a:rPr>
            </a:br>
            <a:endParaRPr lang="en-US" sz="3200" b="1" dirty="0">
              <a:latin typeface="+mn-lt"/>
            </a:endParaRPr>
          </a:p>
        </p:txBody>
      </p:sp>
      <p:sp>
        <p:nvSpPr>
          <p:cNvPr id="7" name="Subtitle 2"/>
          <p:cNvSpPr>
            <a:spLocks noGrp="1"/>
          </p:cNvSpPr>
          <p:nvPr>
            <p:ph type="subTitle" idx="1"/>
          </p:nvPr>
        </p:nvSpPr>
        <p:spPr>
          <a:xfrm>
            <a:off x="685800" y="2421229"/>
            <a:ext cx="7772400" cy="3884038"/>
          </a:xfrm>
        </p:spPr>
        <p:txBody>
          <a:bodyPr>
            <a:normAutofit/>
          </a:bodyPr>
          <a:lstStyle/>
          <a:p>
            <a:pPr marL="342900" indent="-342900" algn="l">
              <a:buFont typeface="Arial" pitchFamily="34" charset="0"/>
              <a:buChar char="•"/>
            </a:pPr>
            <a:endParaRPr lang="en-US" sz="2400" dirty="0" smtClean="0">
              <a:solidFill>
                <a:schemeClr val="tx1">
                  <a:lumMod val="95000"/>
                  <a:lumOff val="5000"/>
                </a:schemeClr>
              </a:solidFill>
            </a:endParaRPr>
          </a:p>
          <a:p>
            <a:pPr marL="342900" indent="-342900" algn="l">
              <a:buFont typeface="Arial" pitchFamily="34" charset="0"/>
              <a:buChar char="•"/>
            </a:pPr>
            <a:r>
              <a:rPr lang="en-US" sz="2400" dirty="0" smtClean="0">
                <a:solidFill>
                  <a:schemeClr val="tx1">
                    <a:lumMod val="95000"/>
                    <a:lumOff val="5000"/>
                  </a:schemeClr>
                </a:solidFill>
              </a:rPr>
              <a:t>Restoration of FEMPI and New Contract provisions are inextricably linked</a:t>
            </a:r>
          </a:p>
          <a:p>
            <a:pPr marL="342900" indent="-342900" algn="l">
              <a:buFont typeface="Arial" pitchFamily="34" charset="0"/>
              <a:buChar char="•"/>
            </a:pPr>
            <a:endParaRPr lang="en-US" sz="2400" dirty="0" smtClean="0">
              <a:solidFill>
                <a:schemeClr val="tx1">
                  <a:lumMod val="95000"/>
                  <a:lumOff val="5000"/>
                </a:schemeClr>
              </a:solidFill>
            </a:endParaRPr>
          </a:p>
          <a:p>
            <a:pPr marL="342900" indent="-342900" algn="l">
              <a:buFont typeface="Arial" pitchFamily="34" charset="0"/>
              <a:buChar char="•"/>
            </a:pPr>
            <a:r>
              <a:rPr lang="en-US" sz="2400" dirty="0" smtClean="0">
                <a:solidFill>
                  <a:schemeClr val="tx1">
                    <a:lumMod val="95000"/>
                    <a:lumOff val="5000"/>
                  </a:schemeClr>
                </a:solidFill>
              </a:rPr>
              <a:t>IMO negotiating NEW service provisions which need NEW funding and </a:t>
            </a:r>
            <a:r>
              <a:rPr lang="en-US" sz="2400" u="sng" dirty="0" smtClean="0">
                <a:solidFill>
                  <a:schemeClr val="tx1">
                    <a:lumMod val="95000"/>
                    <a:lumOff val="5000"/>
                  </a:schemeClr>
                </a:solidFill>
              </a:rPr>
              <a:t>cannot</a:t>
            </a:r>
            <a:r>
              <a:rPr lang="en-US" sz="2400" dirty="0" smtClean="0">
                <a:solidFill>
                  <a:schemeClr val="tx1">
                    <a:lumMod val="95000"/>
                    <a:lumOff val="5000"/>
                  </a:schemeClr>
                </a:solidFill>
              </a:rPr>
              <a:t> be funded from existing resources or from FEMPI restoration</a:t>
            </a:r>
          </a:p>
          <a:p>
            <a:pPr algn="l"/>
            <a:endParaRPr lang="en-US" sz="2400" dirty="0" smtClean="0">
              <a:solidFill>
                <a:schemeClr val="tx1">
                  <a:lumMod val="95000"/>
                  <a:lumOff val="5000"/>
                </a:schemeClr>
              </a:solidFill>
            </a:endParaRPr>
          </a:p>
          <a:p>
            <a:pPr algn="l"/>
            <a:endParaRPr lang="en-US" sz="2400" dirty="0">
              <a:solidFill>
                <a:schemeClr val="tx1">
                  <a:lumMod val="95000"/>
                  <a:lumOff val="5000"/>
                </a:schemeClr>
              </a:solidFill>
            </a:endParaRPr>
          </a:p>
          <a:p>
            <a:pPr algn="l"/>
            <a:endParaRPr lang="en-US" sz="2400" b="1" dirty="0" smtClean="0">
              <a:solidFill>
                <a:schemeClr val="tx1"/>
              </a:solidFill>
            </a:endParaRPr>
          </a:p>
          <a:p>
            <a:pPr algn="l"/>
            <a:endParaRPr lang="en-IE" sz="2400" dirty="0">
              <a:solidFill>
                <a:schemeClr val="tx1"/>
              </a:solidFill>
            </a:endParaRPr>
          </a:p>
        </p:txBody>
      </p:sp>
    </p:spTree>
    <p:extLst>
      <p:ext uri="{BB962C8B-B14F-4D97-AF65-F5344CB8AC3E}">
        <p14:creationId xmlns:p14="http://schemas.microsoft.com/office/powerpoint/2010/main" val="811231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436914"/>
            <a:ext cx="7772400" cy="984315"/>
          </a:xfrm>
        </p:spPr>
        <p:txBody>
          <a:bodyPr/>
          <a:lstStyle/>
          <a:p>
            <a:r>
              <a:rPr lang="en-US" sz="3200" b="1" dirty="0" smtClean="0">
                <a:latin typeface="+mn-lt"/>
              </a:rPr>
              <a:t>FEMPI and a New GP Contract</a:t>
            </a:r>
            <a:br>
              <a:rPr lang="en-US" sz="3200" b="1" dirty="0" smtClean="0">
                <a:latin typeface="+mn-lt"/>
              </a:rPr>
            </a:br>
            <a:endParaRPr lang="en-US" sz="3200" b="1" dirty="0">
              <a:latin typeface="+mn-lt"/>
            </a:endParaRPr>
          </a:p>
        </p:txBody>
      </p:sp>
      <p:sp>
        <p:nvSpPr>
          <p:cNvPr id="7" name="Subtitle 2"/>
          <p:cNvSpPr>
            <a:spLocks noGrp="1"/>
          </p:cNvSpPr>
          <p:nvPr>
            <p:ph type="subTitle" idx="1"/>
          </p:nvPr>
        </p:nvSpPr>
        <p:spPr>
          <a:xfrm>
            <a:off x="685800" y="2421229"/>
            <a:ext cx="7772400" cy="3884038"/>
          </a:xfrm>
        </p:spPr>
        <p:txBody>
          <a:bodyPr>
            <a:normAutofit/>
          </a:bodyPr>
          <a:lstStyle/>
          <a:p>
            <a:pPr algn="l"/>
            <a:r>
              <a:rPr lang="en-US" sz="2400" b="1" dirty="0" smtClean="0">
                <a:solidFill>
                  <a:schemeClr val="tx1">
                    <a:lumMod val="95000"/>
                    <a:lumOff val="5000"/>
                  </a:schemeClr>
                </a:solidFill>
              </a:rPr>
              <a:t>Everything must be done in phases unless or until there is sufficient funding available to resource appropriately</a:t>
            </a:r>
          </a:p>
          <a:p>
            <a:pPr algn="l"/>
            <a:endParaRPr lang="en-US" sz="2400" dirty="0">
              <a:solidFill>
                <a:schemeClr val="tx1">
                  <a:lumMod val="95000"/>
                  <a:lumOff val="5000"/>
                </a:schemeClr>
              </a:solidFill>
            </a:endParaRPr>
          </a:p>
          <a:p>
            <a:r>
              <a:rPr lang="en-US" sz="2400" b="1" dirty="0" smtClean="0">
                <a:solidFill>
                  <a:schemeClr val="tx1">
                    <a:lumMod val="95000"/>
                    <a:lumOff val="5000"/>
                  </a:schemeClr>
                </a:solidFill>
              </a:rPr>
              <a:t>TO DO OTHERWISE WILL BE TO SELL OUT GENERAL PRACTICE AND GPs </a:t>
            </a:r>
          </a:p>
          <a:p>
            <a:endParaRPr lang="en-US" sz="2400" b="1" dirty="0" smtClean="0">
              <a:solidFill>
                <a:schemeClr val="tx1">
                  <a:lumMod val="95000"/>
                  <a:lumOff val="5000"/>
                </a:schemeClr>
              </a:solidFill>
            </a:endParaRPr>
          </a:p>
          <a:p>
            <a:r>
              <a:rPr lang="en-US" sz="2400" b="1" dirty="0" smtClean="0">
                <a:solidFill>
                  <a:schemeClr val="tx1">
                    <a:lumMod val="95000"/>
                    <a:lumOff val="5000"/>
                  </a:schemeClr>
                </a:solidFill>
              </a:rPr>
              <a:t>IMO AND ONLY IMO ARE NEGOTIATING FOR GPs and FOR A VIABLE FUTURE FOR GENERAL PRACTICE</a:t>
            </a:r>
          </a:p>
          <a:p>
            <a:pPr algn="l"/>
            <a:endParaRPr lang="en-US" sz="2400" dirty="0" smtClean="0">
              <a:solidFill>
                <a:schemeClr val="tx1">
                  <a:lumMod val="95000"/>
                  <a:lumOff val="5000"/>
                </a:schemeClr>
              </a:solidFill>
            </a:endParaRPr>
          </a:p>
          <a:p>
            <a:pPr algn="l"/>
            <a:endParaRPr lang="en-US" sz="2400" dirty="0">
              <a:solidFill>
                <a:schemeClr val="tx1">
                  <a:lumMod val="95000"/>
                  <a:lumOff val="5000"/>
                </a:schemeClr>
              </a:solidFill>
            </a:endParaRPr>
          </a:p>
          <a:p>
            <a:pPr algn="l"/>
            <a:endParaRPr lang="en-US" sz="2400" b="1" dirty="0" smtClean="0">
              <a:solidFill>
                <a:schemeClr val="tx1"/>
              </a:solidFill>
            </a:endParaRPr>
          </a:p>
          <a:p>
            <a:pPr algn="l"/>
            <a:endParaRPr lang="en-IE" sz="2400" dirty="0">
              <a:solidFill>
                <a:schemeClr val="tx1"/>
              </a:solidFill>
            </a:endParaRPr>
          </a:p>
        </p:txBody>
      </p:sp>
    </p:spTree>
    <p:extLst>
      <p:ext uri="{BB962C8B-B14F-4D97-AF65-F5344CB8AC3E}">
        <p14:creationId xmlns:p14="http://schemas.microsoft.com/office/powerpoint/2010/main" val="1377500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436914"/>
            <a:ext cx="7772400" cy="984315"/>
          </a:xfrm>
        </p:spPr>
        <p:txBody>
          <a:bodyPr/>
          <a:lstStyle/>
          <a:p>
            <a:r>
              <a:rPr lang="en-US" sz="3200" b="1" dirty="0" smtClean="0">
                <a:latin typeface="+mn-lt"/>
              </a:rPr>
              <a:t>AND…. While I am here</a:t>
            </a:r>
            <a:br>
              <a:rPr lang="en-US" sz="3200" b="1" dirty="0" smtClean="0">
                <a:latin typeface="+mn-lt"/>
              </a:rPr>
            </a:br>
            <a:endParaRPr lang="en-US" sz="3200" b="1" dirty="0">
              <a:latin typeface="+mn-lt"/>
            </a:endParaRPr>
          </a:p>
        </p:txBody>
      </p:sp>
      <p:sp>
        <p:nvSpPr>
          <p:cNvPr id="7" name="Subtitle 2"/>
          <p:cNvSpPr>
            <a:spLocks noGrp="1"/>
          </p:cNvSpPr>
          <p:nvPr>
            <p:ph type="subTitle" idx="1"/>
          </p:nvPr>
        </p:nvSpPr>
        <p:spPr>
          <a:xfrm>
            <a:off x="685800" y="2421229"/>
            <a:ext cx="7772400" cy="3884038"/>
          </a:xfrm>
        </p:spPr>
        <p:txBody>
          <a:bodyPr>
            <a:normAutofit/>
          </a:bodyPr>
          <a:lstStyle/>
          <a:p>
            <a:pPr algn="l"/>
            <a:r>
              <a:rPr lang="en-US" sz="2400" b="1" dirty="0" smtClean="0">
                <a:solidFill>
                  <a:schemeClr val="tx1">
                    <a:lumMod val="95000"/>
                    <a:lumOff val="5000"/>
                  </a:schemeClr>
                </a:solidFill>
              </a:rPr>
              <a:t>GP CONTRACT NEGOTIATIONS UPDATE</a:t>
            </a:r>
          </a:p>
          <a:p>
            <a:pPr marL="342900" indent="-342900" algn="l">
              <a:buFont typeface="Arial" panose="020B0604020202020204" pitchFamily="34" charset="0"/>
              <a:buChar char="•"/>
            </a:pPr>
            <a:r>
              <a:rPr lang="en-US" sz="2400" dirty="0" smtClean="0">
                <a:solidFill>
                  <a:schemeClr val="tx1">
                    <a:lumMod val="95000"/>
                    <a:lumOff val="5000"/>
                  </a:schemeClr>
                </a:solidFill>
              </a:rPr>
              <a:t>IMO, Department of Health and HSE have been engaged in negotiations since February 2017</a:t>
            </a:r>
          </a:p>
          <a:p>
            <a:pPr marL="342900" indent="-342900" algn="l">
              <a:buFont typeface="Arial" panose="020B0604020202020204" pitchFamily="34" charset="0"/>
              <a:buChar char="•"/>
            </a:pPr>
            <a:r>
              <a:rPr lang="en-US" sz="2400" dirty="0" smtClean="0">
                <a:solidFill>
                  <a:schemeClr val="tx1">
                    <a:lumMod val="95000"/>
                    <a:lumOff val="5000"/>
                  </a:schemeClr>
                </a:solidFill>
              </a:rPr>
              <a:t>Full negotiating meetings every two weeks – additional clinical and technical sub group meetings </a:t>
            </a:r>
          </a:p>
          <a:p>
            <a:pPr marL="342900" indent="-342900" algn="l">
              <a:buFont typeface="Arial" panose="020B0604020202020204" pitchFamily="34" charset="0"/>
              <a:buChar char="•"/>
            </a:pPr>
            <a:r>
              <a:rPr lang="en-US" sz="2400" dirty="0" smtClean="0">
                <a:solidFill>
                  <a:schemeClr val="tx1">
                    <a:lumMod val="95000"/>
                    <a:lumOff val="5000"/>
                  </a:schemeClr>
                </a:solidFill>
              </a:rPr>
              <a:t>IMO supporting vision to move services from secondary to primary care BUT only as sufficient funding becomes available</a:t>
            </a:r>
            <a:endParaRPr lang="en-US" sz="2400" dirty="0">
              <a:solidFill>
                <a:schemeClr val="tx1">
                  <a:lumMod val="95000"/>
                  <a:lumOff val="5000"/>
                </a:schemeClr>
              </a:solidFill>
            </a:endParaRPr>
          </a:p>
          <a:p>
            <a:pPr algn="l"/>
            <a:endParaRPr lang="en-US" sz="2400" b="1" dirty="0" smtClean="0">
              <a:solidFill>
                <a:schemeClr val="tx1"/>
              </a:solidFill>
            </a:endParaRPr>
          </a:p>
          <a:p>
            <a:pPr algn="l"/>
            <a:endParaRPr lang="en-IE" sz="2400" dirty="0">
              <a:solidFill>
                <a:schemeClr val="tx1"/>
              </a:solidFill>
            </a:endParaRPr>
          </a:p>
        </p:txBody>
      </p:sp>
    </p:spTree>
    <p:extLst>
      <p:ext uri="{BB962C8B-B14F-4D97-AF65-F5344CB8AC3E}">
        <p14:creationId xmlns:p14="http://schemas.microsoft.com/office/powerpoint/2010/main" val="2188371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436914"/>
            <a:ext cx="7772400" cy="984315"/>
          </a:xfrm>
        </p:spPr>
        <p:txBody>
          <a:bodyPr/>
          <a:lstStyle/>
          <a:p>
            <a:r>
              <a:rPr lang="en-US" sz="3200" b="1" dirty="0" smtClean="0">
                <a:latin typeface="+mn-lt"/>
              </a:rPr>
              <a:t>GP Contract Negotiations Update</a:t>
            </a:r>
            <a:br>
              <a:rPr lang="en-US" sz="3200" b="1" dirty="0" smtClean="0">
                <a:latin typeface="+mn-lt"/>
              </a:rPr>
            </a:br>
            <a:endParaRPr lang="en-US" sz="3200" b="1" dirty="0">
              <a:latin typeface="+mn-lt"/>
            </a:endParaRPr>
          </a:p>
        </p:txBody>
      </p:sp>
      <p:sp>
        <p:nvSpPr>
          <p:cNvPr id="7" name="Subtitle 2"/>
          <p:cNvSpPr>
            <a:spLocks noGrp="1"/>
          </p:cNvSpPr>
          <p:nvPr>
            <p:ph type="subTitle" idx="1"/>
          </p:nvPr>
        </p:nvSpPr>
        <p:spPr>
          <a:xfrm>
            <a:off x="685800" y="2421229"/>
            <a:ext cx="7772400" cy="3884038"/>
          </a:xfrm>
        </p:spPr>
        <p:txBody>
          <a:bodyPr>
            <a:normAutofit fontScale="92500"/>
          </a:bodyPr>
          <a:lstStyle/>
          <a:p>
            <a:pPr algn="l"/>
            <a:r>
              <a:rPr lang="en-US" sz="2400" b="1" dirty="0" smtClean="0">
                <a:solidFill>
                  <a:schemeClr val="tx1"/>
                </a:solidFill>
              </a:rPr>
              <a:t>IMO Position</a:t>
            </a:r>
          </a:p>
          <a:p>
            <a:pPr marL="342900" indent="-342900" algn="l">
              <a:buFont typeface="Arial" panose="020B0604020202020204" pitchFamily="34" charset="0"/>
              <a:buChar char="•"/>
            </a:pPr>
            <a:r>
              <a:rPr lang="en-US" sz="2400" dirty="0" smtClean="0">
                <a:solidFill>
                  <a:schemeClr val="tx1"/>
                </a:solidFill>
              </a:rPr>
              <a:t>General Practice is underfunded with problems in capacity and infrastructure</a:t>
            </a:r>
          </a:p>
          <a:p>
            <a:pPr marL="342900" indent="-342900" algn="l">
              <a:buFont typeface="Arial" panose="020B0604020202020204" pitchFamily="34" charset="0"/>
              <a:buChar char="•"/>
            </a:pPr>
            <a:r>
              <a:rPr lang="en-US" sz="2400" dirty="0" smtClean="0">
                <a:solidFill>
                  <a:schemeClr val="tx1"/>
                </a:solidFill>
              </a:rPr>
              <a:t>FEMPI must be dealt with under MOU</a:t>
            </a:r>
          </a:p>
          <a:p>
            <a:pPr marL="342900" indent="-342900" algn="l">
              <a:buFont typeface="Arial" panose="020B0604020202020204" pitchFamily="34" charset="0"/>
              <a:buChar char="•"/>
            </a:pPr>
            <a:r>
              <a:rPr lang="en-US" sz="2400" dirty="0" smtClean="0">
                <a:solidFill>
                  <a:schemeClr val="tx1"/>
                </a:solidFill>
              </a:rPr>
              <a:t>New work and new contract obligations can only be introduced as resources become available</a:t>
            </a:r>
          </a:p>
          <a:p>
            <a:pPr marL="342900" indent="-342900" algn="l">
              <a:buFont typeface="Arial" panose="020B0604020202020204" pitchFamily="34" charset="0"/>
              <a:buChar char="•"/>
            </a:pPr>
            <a:r>
              <a:rPr lang="en-US" sz="2400" dirty="0" smtClean="0">
                <a:solidFill>
                  <a:schemeClr val="tx1"/>
                </a:solidFill>
              </a:rPr>
              <a:t>Transfer of workload from secondary care to GP can only happen in planned and phased way</a:t>
            </a:r>
          </a:p>
          <a:p>
            <a:pPr marL="342900" indent="-342900" algn="l">
              <a:buFont typeface="Arial" panose="020B0604020202020204" pitchFamily="34" charset="0"/>
              <a:buChar char="•"/>
            </a:pPr>
            <a:r>
              <a:rPr lang="en-US" sz="2400" dirty="0" smtClean="0">
                <a:solidFill>
                  <a:schemeClr val="tx1"/>
                </a:solidFill>
              </a:rPr>
              <a:t>Universal GP Care is aspirational at best</a:t>
            </a:r>
          </a:p>
          <a:p>
            <a:pPr marL="342900" indent="-342900" algn="l">
              <a:buFont typeface="Arial" panose="020B0604020202020204" pitchFamily="34" charset="0"/>
              <a:buChar char="•"/>
            </a:pPr>
            <a:r>
              <a:rPr lang="en-US" sz="2400" dirty="0" smtClean="0">
                <a:solidFill>
                  <a:schemeClr val="tx1"/>
                </a:solidFill>
              </a:rPr>
              <a:t>General Practice must be a sustainable and viable career for all</a:t>
            </a:r>
          </a:p>
          <a:p>
            <a:pPr algn="l"/>
            <a:endParaRPr lang="en-IE" sz="2400" dirty="0">
              <a:solidFill>
                <a:schemeClr val="tx1"/>
              </a:solidFill>
            </a:endParaRPr>
          </a:p>
        </p:txBody>
      </p:sp>
    </p:spTree>
    <p:extLst>
      <p:ext uri="{BB962C8B-B14F-4D97-AF65-F5344CB8AC3E}">
        <p14:creationId xmlns:p14="http://schemas.microsoft.com/office/powerpoint/2010/main" val="1942721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436914"/>
            <a:ext cx="7772400" cy="984315"/>
          </a:xfrm>
        </p:spPr>
        <p:txBody>
          <a:bodyPr/>
          <a:lstStyle/>
          <a:p>
            <a:r>
              <a:rPr lang="en-US" sz="3200" b="1" dirty="0" smtClean="0">
                <a:latin typeface="+mn-lt"/>
              </a:rPr>
              <a:t>GP Contract Negotiations Update</a:t>
            </a:r>
            <a:br>
              <a:rPr lang="en-US" sz="3200" b="1" dirty="0" smtClean="0">
                <a:latin typeface="+mn-lt"/>
              </a:rPr>
            </a:br>
            <a:endParaRPr lang="en-US" sz="3200" b="1" dirty="0">
              <a:latin typeface="+mn-lt"/>
            </a:endParaRPr>
          </a:p>
        </p:txBody>
      </p:sp>
      <p:sp>
        <p:nvSpPr>
          <p:cNvPr id="7" name="Subtitle 2"/>
          <p:cNvSpPr>
            <a:spLocks noGrp="1"/>
          </p:cNvSpPr>
          <p:nvPr>
            <p:ph type="subTitle" idx="1"/>
          </p:nvPr>
        </p:nvSpPr>
        <p:spPr>
          <a:xfrm>
            <a:off x="685800" y="2421229"/>
            <a:ext cx="7772400" cy="3884038"/>
          </a:xfrm>
        </p:spPr>
        <p:txBody>
          <a:bodyPr>
            <a:normAutofit/>
          </a:bodyPr>
          <a:lstStyle/>
          <a:p>
            <a:pPr algn="l"/>
            <a:r>
              <a:rPr lang="en-US" sz="2400" b="1" dirty="0" smtClean="0">
                <a:solidFill>
                  <a:schemeClr val="tx1">
                    <a:lumMod val="95000"/>
                    <a:lumOff val="5000"/>
                  </a:schemeClr>
                </a:solidFill>
              </a:rPr>
              <a:t>Past months have focused on priorities for Phase 1:</a:t>
            </a:r>
          </a:p>
          <a:p>
            <a:pPr marL="342900" indent="-342900" algn="l">
              <a:buFont typeface="Arial" panose="020B0604020202020204" pitchFamily="34" charset="0"/>
              <a:buChar char="•"/>
            </a:pPr>
            <a:r>
              <a:rPr lang="en-US" sz="2400" dirty="0" smtClean="0">
                <a:solidFill>
                  <a:schemeClr val="tx1">
                    <a:lumMod val="95000"/>
                    <a:lumOff val="5000"/>
                  </a:schemeClr>
                </a:solidFill>
              </a:rPr>
              <a:t>Process for restoration of FEMPI</a:t>
            </a:r>
          </a:p>
          <a:p>
            <a:pPr marL="342900" indent="-342900" algn="l">
              <a:buFont typeface="Arial" panose="020B0604020202020204" pitchFamily="34" charset="0"/>
              <a:buChar char="•"/>
            </a:pPr>
            <a:r>
              <a:rPr lang="en-US" sz="2400" dirty="0" smtClean="0">
                <a:solidFill>
                  <a:schemeClr val="tx1">
                    <a:lumMod val="95000"/>
                    <a:lumOff val="5000"/>
                  </a:schemeClr>
                </a:solidFill>
              </a:rPr>
              <a:t>Chronic Disease Management</a:t>
            </a:r>
          </a:p>
          <a:p>
            <a:pPr marL="342900" indent="-342900" algn="l">
              <a:buFont typeface="Arial" panose="020B0604020202020204" pitchFamily="34" charset="0"/>
              <a:buChar char="•"/>
            </a:pPr>
            <a:r>
              <a:rPr lang="en-US" sz="2400" dirty="0" smtClean="0">
                <a:solidFill>
                  <a:schemeClr val="tx1">
                    <a:lumMod val="95000"/>
                    <a:lumOff val="5000"/>
                  </a:schemeClr>
                </a:solidFill>
              </a:rPr>
              <a:t>Capacity Measures – staffing arrangements/redundancy</a:t>
            </a:r>
          </a:p>
          <a:p>
            <a:pPr marL="342900" indent="-342900" algn="l">
              <a:buFont typeface="Arial" panose="020B0604020202020204" pitchFamily="34" charset="0"/>
              <a:buChar char="•"/>
            </a:pPr>
            <a:r>
              <a:rPr lang="en-US" sz="2400" dirty="0" smtClean="0">
                <a:solidFill>
                  <a:schemeClr val="tx1">
                    <a:lumMod val="95000"/>
                    <a:lumOff val="5000"/>
                  </a:schemeClr>
                </a:solidFill>
              </a:rPr>
              <a:t>New Special Items of Service</a:t>
            </a:r>
          </a:p>
          <a:p>
            <a:pPr marL="342900" indent="-342900" algn="l">
              <a:buFont typeface="Arial" panose="020B0604020202020204" pitchFamily="34" charset="0"/>
              <a:buChar char="•"/>
            </a:pPr>
            <a:r>
              <a:rPr lang="en-US" sz="2400" dirty="0" err="1" smtClean="0">
                <a:solidFill>
                  <a:schemeClr val="tx1">
                    <a:lumMod val="95000"/>
                    <a:lumOff val="5000"/>
                  </a:schemeClr>
                </a:solidFill>
              </a:rPr>
              <a:t>Ehealth</a:t>
            </a:r>
            <a:r>
              <a:rPr lang="en-US" sz="2400" dirty="0" smtClean="0">
                <a:solidFill>
                  <a:schemeClr val="tx1">
                    <a:lumMod val="95000"/>
                    <a:lumOff val="5000"/>
                  </a:schemeClr>
                </a:solidFill>
              </a:rPr>
              <a:t> and supports for IT</a:t>
            </a:r>
          </a:p>
          <a:p>
            <a:pPr marL="342900" indent="-342900" algn="l">
              <a:buFont typeface="Arial" panose="020B0604020202020204" pitchFamily="34" charset="0"/>
              <a:buChar char="•"/>
            </a:pPr>
            <a:r>
              <a:rPr lang="en-US" sz="2400" dirty="0" smtClean="0">
                <a:solidFill>
                  <a:schemeClr val="tx1">
                    <a:lumMod val="95000"/>
                    <a:lumOff val="5000"/>
                  </a:schemeClr>
                </a:solidFill>
              </a:rPr>
              <a:t>Medicine Management Initiative – support for Infrastructure</a:t>
            </a:r>
          </a:p>
          <a:p>
            <a:pPr algn="l"/>
            <a:endParaRPr lang="en-US" sz="2400" dirty="0">
              <a:solidFill>
                <a:schemeClr val="tx1">
                  <a:lumMod val="95000"/>
                  <a:lumOff val="5000"/>
                </a:schemeClr>
              </a:solidFill>
            </a:endParaRPr>
          </a:p>
          <a:p>
            <a:pPr algn="l"/>
            <a:endParaRPr lang="en-US" sz="2400" b="1" dirty="0" smtClean="0">
              <a:solidFill>
                <a:schemeClr val="tx1"/>
              </a:solidFill>
            </a:endParaRPr>
          </a:p>
          <a:p>
            <a:pPr algn="l"/>
            <a:endParaRPr lang="en-IE" sz="2400" dirty="0">
              <a:solidFill>
                <a:schemeClr val="tx1"/>
              </a:solidFill>
            </a:endParaRPr>
          </a:p>
        </p:txBody>
      </p:sp>
    </p:spTree>
    <p:extLst>
      <p:ext uri="{BB962C8B-B14F-4D97-AF65-F5344CB8AC3E}">
        <p14:creationId xmlns:p14="http://schemas.microsoft.com/office/powerpoint/2010/main" val="3491574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436914"/>
            <a:ext cx="7772400" cy="984315"/>
          </a:xfrm>
        </p:spPr>
        <p:txBody>
          <a:bodyPr/>
          <a:lstStyle/>
          <a:p>
            <a:r>
              <a:rPr lang="en-US" sz="3200" b="1" dirty="0" smtClean="0">
                <a:latin typeface="+mn-lt"/>
              </a:rPr>
              <a:t>GP Contract Negotiations Update</a:t>
            </a:r>
            <a:br>
              <a:rPr lang="en-US" sz="3200" b="1" dirty="0" smtClean="0">
                <a:latin typeface="+mn-lt"/>
              </a:rPr>
            </a:br>
            <a:endParaRPr lang="en-US" sz="3200" b="1" dirty="0">
              <a:latin typeface="+mn-lt"/>
            </a:endParaRPr>
          </a:p>
        </p:txBody>
      </p:sp>
      <p:sp>
        <p:nvSpPr>
          <p:cNvPr id="7" name="Subtitle 2"/>
          <p:cNvSpPr>
            <a:spLocks noGrp="1"/>
          </p:cNvSpPr>
          <p:nvPr>
            <p:ph type="subTitle" idx="1"/>
          </p:nvPr>
        </p:nvSpPr>
        <p:spPr>
          <a:xfrm>
            <a:off x="685800" y="2421229"/>
            <a:ext cx="7772400" cy="3884038"/>
          </a:xfrm>
        </p:spPr>
        <p:txBody>
          <a:bodyPr>
            <a:normAutofit lnSpcReduction="10000"/>
          </a:bodyPr>
          <a:lstStyle/>
          <a:p>
            <a:pPr algn="l"/>
            <a:r>
              <a:rPr lang="en-US" sz="2400" b="1" dirty="0" smtClean="0">
                <a:solidFill>
                  <a:schemeClr val="tx1">
                    <a:lumMod val="95000"/>
                    <a:lumOff val="5000"/>
                  </a:schemeClr>
                </a:solidFill>
              </a:rPr>
              <a:t>Current Situation:</a:t>
            </a:r>
          </a:p>
          <a:p>
            <a:pPr marL="342900" indent="-342900" algn="l">
              <a:buFont typeface="Arial" panose="020B0604020202020204" pitchFamily="34" charset="0"/>
              <a:buChar char="•"/>
            </a:pPr>
            <a:r>
              <a:rPr lang="en-US" sz="2400" dirty="0" smtClean="0">
                <a:solidFill>
                  <a:schemeClr val="tx1">
                    <a:lumMod val="95000"/>
                    <a:lumOff val="5000"/>
                  </a:schemeClr>
                </a:solidFill>
              </a:rPr>
              <a:t>Under Framework Agreement we have now moving to the stage of negotiating details of resourcing</a:t>
            </a:r>
          </a:p>
          <a:p>
            <a:pPr marL="342900" indent="-342900" algn="l">
              <a:buFont typeface="Arial" panose="020B0604020202020204" pitchFamily="34" charset="0"/>
              <a:buChar char="•"/>
            </a:pPr>
            <a:r>
              <a:rPr lang="en-US" sz="2400" dirty="0" smtClean="0">
                <a:solidFill>
                  <a:schemeClr val="tx1">
                    <a:lumMod val="95000"/>
                    <a:lumOff val="5000"/>
                  </a:schemeClr>
                </a:solidFill>
              </a:rPr>
              <a:t>Need clarification from Department and HSE on what funds are available following Budget on October 10</a:t>
            </a:r>
            <a:r>
              <a:rPr lang="en-US" sz="2400" baseline="30000" dirty="0" smtClean="0">
                <a:solidFill>
                  <a:schemeClr val="tx1">
                    <a:lumMod val="95000"/>
                    <a:lumOff val="5000"/>
                  </a:schemeClr>
                </a:solidFill>
              </a:rPr>
              <a:t>th</a:t>
            </a:r>
            <a:endParaRPr lang="en-US" sz="2400" dirty="0" smtClean="0">
              <a:solidFill>
                <a:schemeClr val="tx1">
                  <a:lumMod val="95000"/>
                  <a:lumOff val="5000"/>
                </a:schemeClr>
              </a:solidFill>
            </a:endParaRPr>
          </a:p>
          <a:p>
            <a:pPr marL="342900" indent="-342900" algn="l">
              <a:buFont typeface="Arial" panose="020B0604020202020204" pitchFamily="34" charset="0"/>
              <a:buChar char="•"/>
            </a:pPr>
            <a:r>
              <a:rPr lang="en-US" sz="2400" dirty="0" smtClean="0">
                <a:solidFill>
                  <a:schemeClr val="tx1">
                    <a:lumMod val="95000"/>
                    <a:lumOff val="5000"/>
                  </a:schemeClr>
                </a:solidFill>
              </a:rPr>
              <a:t>We can only move to further phases as agreement is reached and resources in place for Phase 1</a:t>
            </a:r>
          </a:p>
          <a:p>
            <a:pPr marL="342900" indent="-342900" algn="l">
              <a:buFont typeface="Arial" panose="020B0604020202020204" pitchFamily="34" charset="0"/>
              <a:buChar char="•"/>
            </a:pPr>
            <a:r>
              <a:rPr lang="en-US" sz="2400" dirty="0" smtClean="0">
                <a:solidFill>
                  <a:schemeClr val="tx1">
                    <a:lumMod val="95000"/>
                    <a:lumOff val="5000"/>
                  </a:schemeClr>
                </a:solidFill>
              </a:rPr>
              <a:t>We are not in negotiations on under 12s/ under 18s – IMO position in this regard is clear – not possible in current funding and capacity environment</a:t>
            </a:r>
          </a:p>
          <a:p>
            <a:pPr marL="342900" indent="-342900" algn="l">
              <a:buFont typeface="Arial" panose="020B0604020202020204" pitchFamily="34" charset="0"/>
              <a:buChar char="•"/>
            </a:pPr>
            <a:endParaRPr lang="en-US" sz="2400" dirty="0">
              <a:solidFill>
                <a:schemeClr val="tx1">
                  <a:lumMod val="95000"/>
                  <a:lumOff val="5000"/>
                </a:schemeClr>
              </a:solidFill>
            </a:endParaRPr>
          </a:p>
          <a:p>
            <a:pPr algn="l"/>
            <a:endParaRPr lang="en-US" sz="2400" b="1" dirty="0" smtClean="0">
              <a:solidFill>
                <a:schemeClr val="tx1"/>
              </a:solidFill>
            </a:endParaRPr>
          </a:p>
          <a:p>
            <a:pPr algn="l"/>
            <a:endParaRPr lang="en-IE" sz="2400" dirty="0">
              <a:solidFill>
                <a:schemeClr val="tx1"/>
              </a:solidFill>
            </a:endParaRPr>
          </a:p>
        </p:txBody>
      </p:sp>
    </p:spTree>
    <p:extLst>
      <p:ext uri="{BB962C8B-B14F-4D97-AF65-F5344CB8AC3E}">
        <p14:creationId xmlns:p14="http://schemas.microsoft.com/office/powerpoint/2010/main" val="1863335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436914"/>
            <a:ext cx="7772400" cy="984315"/>
          </a:xfrm>
        </p:spPr>
        <p:txBody>
          <a:bodyPr/>
          <a:lstStyle/>
          <a:p>
            <a:r>
              <a:rPr lang="en-US" sz="3200" b="1" dirty="0" smtClean="0">
                <a:latin typeface="+mn-lt"/>
              </a:rPr>
              <a:t>Conclusion</a:t>
            </a:r>
            <a:endParaRPr lang="en-US" sz="3200" b="1" dirty="0">
              <a:latin typeface="+mn-lt"/>
            </a:endParaRPr>
          </a:p>
        </p:txBody>
      </p:sp>
      <p:sp>
        <p:nvSpPr>
          <p:cNvPr id="7" name="Subtitle 2"/>
          <p:cNvSpPr>
            <a:spLocks noGrp="1"/>
          </p:cNvSpPr>
          <p:nvPr>
            <p:ph type="subTitle" idx="1"/>
          </p:nvPr>
        </p:nvSpPr>
        <p:spPr>
          <a:xfrm>
            <a:off x="685800" y="2421229"/>
            <a:ext cx="7772400" cy="3884038"/>
          </a:xfrm>
        </p:spPr>
        <p:txBody>
          <a:bodyPr>
            <a:normAutofit/>
          </a:bodyPr>
          <a:lstStyle/>
          <a:p>
            <a:pPr algn="l"/>
            <a:r>
              <a:rPr lang="en-US" sz="2400" dirty="0" smtClean="0">
                <a:solidFill>
                  <a:schemeClr val="tx1">
                    <a:lumMod val="95000"/>
                    <a:lumOff val="5000"/>
                  </a:schemeClr>
                </a:solidFill>
              </a:rPr>
              <a:t>The IMO:</a:t>
            </a:r>
          </a:p>
          <a:p>
            <a:pPr marL="342900" indent="-342900" algn="l">
              <a:buFont typeface="Arial" panose="020B0604020202020204" pitchFamily="34" charset="0"/>
              <a:buChar char="•"/>
            </a:pPr>
            <a:r>
              <a:rPr lang="en-US" sz="2400" dirty="0" smtClean="0">
                <a:solidFill>
                  <a:schemeClr val="tx1">
                    <a:lumMod val="95000"/>
                    <a:lumOff val="5000"/>
                  </a:schemeClr>
                </a:solidFill>
              </a:rPr>
              <a:t>Has a vision for the future of General Practice</a:t>
            </a:r>
          </a:p>
          <a:p>
            <a:pPr marL="342900" indent="-342900" algn="l">
              <a:buFont typeface="Arial" panose="020B0604020202020204" pitchFamily="34" charset="0"/>
              <a:buChar char="•"/>
            </a:pPr>
            <a:r>
              <a:rPr lang="en-US" sz="2400" dirty="0" smtClean="0">
                <a:solidFill>
                  <a:schemeClr val="tx1">
                    <a:lumMod val="95000"/>
                    <a:lumOff val="5000"/>
                  </a:schemeClr>
                </a:solidFill>
              </a:rPr>
              <a:t>Has a strategy to deliver on that vision</a:t>
            </a:r>
          </a:p>
          <a:p>
            <a:pPr marL="342900" indent="-342900" algn="l">
              <a:buFont typeface="Arial" panose="020B0604020202020204" pitchFamily="34" charset="0"/>
              <a:buChar char="•"/>
            </a:pPr>
            <a:r>
              <a:rPr lang="en-US" sz="2400" dirty="0" smtClean="0">
                <a:solidFill>
                  <a:schemeClr val="tx1">
                    <a:lumMod val="95000"/>
                    <a:lumOff val="5000"/>
                  </a:schemeClr>
                </a:solidFill>
              </a:rPr>
              <a:t>Strong negotiators and committed members </a:t>
            </a:r>
          </a:p>
          <a:p>
            <a:pPr marL="342900" indent="-342900" algn="l">
              <a:buFont typeface="Arial" panose="020B0604020202020204" pitchFamily="34" charset="0"/>
              <a:buChar char="•"/>
            </a:pPr>
            <a:r>
              <a:rPr lang="en-US" sz="2400" dirty="0" smtClean="0">
                <a:solidFill>
                  <a:schemeClr val="tx1">
                    <a:lumMod val="95000"/>
                    <a:lumOff val="5000"/>
                  </a:schemeClr>
                </a:solidFill>
              </a:rPr>
              <a:t>Working towards a sustainable General Practice</a:t>
            </a:r>
          </a:p>
          <a:p>
            <a:pPr algn="l"/>
            <a:endParaRPr lang="en-US" sz="2400" dirty="0">
              <a:solidFill>
                <a:schemeClr val="tx1">
                  <a:lumMod val="95000"/>
                  <a:lumOff val="5000"/>
                </a:schemeClr>
              </a:solidFill>
            </a:endParaRPr>
          </a:p>
          <a:p>
            <a:pPr algn="l"/>
            <a:endParaRPr lang="en-US" sz="2400" b="1" dirty="0" smtClean="0">
              <a:solidFill>
                <a:schemeClr val="tx1"/>
              </a:solidFill>
            </a:endParaRPr>
          </a:p>
          <a:p>
            <a:pPr algn="l"/>
            <a:endParaRPr lang="en-IE" sz="2400" dirty="0">
              <a:solidFill>
                <a:schemeClr val="tx1"/>
              </a:solidFill>
            </a:endParaRPr>
          </a:p>
        </p:txBody>
      </p:sp>
    </p:spTree>
    <p:extLst>
      <p:ext uri="{BB962C8B-B14F-4D97-AF65-F5344CB8AC3E}">
        <p14:creationId xmlns:p14="http://schemas.microsoft.com/office/powerpoint/2010/main" val="2773708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868282"/>
            <a:ext cx="7772400" cy="1067423"/>
          </a:xfrm>
        </p:spPr>
        <p:txBody>
          <a:bodyPr/>
          <a:lstStyle/>
          <a:p>
            <a:r>
              <a:rPr lang="en-US" sz="3200" b="1" dirty="0" smtClean="0">
                <a:latin typeface="+mn-lt"/>
              </a:rPr>
              <a:t>The Second Cut is the Deepest</a:t>
            </a:r>
            <a:endParaRPr lang="en-US" sz="3200" b="1" dirty="0">
              <a:latin typeface="+mn-lt"/>
            </a:endParaRPr>
          </a:p>
        </p:txBody>
      </p:sp>
      <p:sp>
        <p:nvSpPr>
          <p:cNvPr id="2" name="Subtitle 1"/>
          <p:cNvSpPr>
            <a:spLocks noGrp="1"/>
          </p:cNvSpPr>
          <p:nvPr>
            <p:ph type="subTitle" idx="1"/>
          </p:nvPr>
        </p:nvSpPr>
        <p:spPr>
          <a:xfrm>
            <a:off x="1371600" y="2856411"/>
            <a:ext cx="6400800" cy="2782389"/>
          </a:xfrm>
        </p:spPr>
        <p:txBody>
          <a:bodyPr>
            <a:normAutofit fontScale="55000" lnSpcReduction="20000"/>
          </a:bodyPr>
          <a:lstStyle/>
          <a:p>
            <a:pPr marL="457200" indent="-457200" algn="l">
              <a:buFont typeface="Arial" panose="020B0604020202020204" pitchFamily="34" charset="0"/>
              <a:buChar char="•"/>
            </a:pPr>
            <a:r>
              <a:rPr lang="en-IE" dirty="0">
                <a:solidFill>
                  <a:schemeClr val="tx1"/>
                </a:solidFill>
              </a:rPr>
              <a:t>2009- </a:t>
            </a:r>
            <a:r>
              <a:rPr lang="en-IE" b="1" dirty="0">
                <a:solidFill>
                  <a:schemeClr val="tx1"/>
                </a:solidFill>
              </a:rPr>
              <a:t>€34m </a:t>
            </a:r>
            <a:r>
              <a:rPr lang="en-IE" b="1" dirty="0" smtClean="0">
                <a:solidFill>
                  <a:schemeClr val="tx1"/>
                </a:solidFill>
              </a:rPr>
              <a:t> </a:t>
            </a:r>
            <a:r>
              <a:rPr lang="en-IE" dirty="0" smtClean="0">
                <a:solidFill>
                  <a:schemeClr val="tx1"/>
                </a:solidFill>
              </a:rPr>
              <a:t>8% reduction in Fees and Allowances  </a:t>
            </a:r>
          </a:p>
          <a:p>
            <a:pPr algn="l"/>
            <a:endParaRPr lang="en-IE" dirty="0" smtClean="0">
              <a:solidFill>
                <a:schemeClr val="tx1"/>
              </a:solidFill>
            </a:endParaRPr>
          </a:p>
          <a:p>
            <a:pPr marL="457200" indent="-457200" algn="l">
              <a:buFont typeface="Arial" panose="020B0604020202020204" pitchFamily="34" charset="0"/>
              <a:buChar char="•"/>
            </a:pPr>
            <a:r>
              <a:rPr lang="en-IE" dirty="0" smtClean="0">
                <a:solidFill>
                  <a:schemeClr val="tx1"/>
                </a:solidFill>
              </a:rPr>
              <a:t>2010- </a:t>
            </a:r>
            <a:r>
              <a:rPr lang="en-IE" b="1" dirty="0">
                <a:solidFill>
                  <a:schemeClr val="tx1"/>
                </a:solidFill>
              </a:rPr>
              <a:t>€</a:t>
            </a:r>
            <a:r>
              <a:rPr lang="en-IE" b="1" dirty="0" smtClean="0">
                <a:solidFill>
                  <a:schemeClr val="tx1"/>
                </a:solidFill>
              </a:rPr>
              <a:t>46m </a:t>
            </a:r>
            <a:r>
              <a:rPr lang="en-IE" dirty="0" smtClean="0">
                <a:solidFill>
                  <a:schemeClr val="tx1"/>
                </a:solidFill>
              </a:rPr>
              <a:t>Removal of distance coding, reduction in Fees </a:t>
            </a:r>
          </a:p>
          <a:p>
            <a:pPr algn="l"/>
            <a:endParaRPr lang="en-IE" dirty="0" smtClean="0">
              <a:solidFill>
                <a:schemeClr val="tx1"/>
              </a:solidFill>
            </a:endParaRPr>
          </a:p>
          <a:p>
            <a:pPr marL="457200" indent="-457200" algn="l">
              <a:buFont typeface="Arial" panose="020B0604020202020204" pitchFamily="34" charset="0"/>
              <a:buChar char="•"/>
            </a:pPr>
            <a:r>
              <a:rPr lang="en-IE" dirty="0">
                <a:solidFill>
                  <a:schemeClr val="tx1"/>
                </a:solidFill>
              </a:rPr>
              <a:t>2011- </a:t>
            </a:r>
            <a:r>
              <a:rPr lang="en-IE" b="1" dirty="0">
                <a:solidFill>
                  <a:schemeClr val="tx1"/>
                </a:solidFill>
              </a:rPr>
              <a:t>€</a:t>
            </a:r>
            <a:r>
              <a:rPr lang="en-IE" b="1" dirty="0" smtClean="0">
                <a:solidFill>
                  <a:schemeClr val="tx1"/>
                </a:solidFill>
              </a:rPr>
              <a:t>6.7m  </a:t>
            </a:r>
            <a:r>
              <a:rPr lang="en-IE" dirty="0">
                <a:solidFill>
                  <a:schemeClr val="tx1"/>
                </a:solidFill>
              </a:rPr>
              <a:t>Reduction </a:t>
            </a:r>
            <a:r>
              <a:rPr lang="en-IE" dirty="0" smtClean="0">
                <a:solidFill>
                  <a:schemeClr val="tx1"/>
                </a:solidFill>
              </a:rPr>
              <a:t>in Immunisation Fees </a:t>
            </a:r>
          </a:p>
          <a:p>
            <a:pPr algn="l"/>
            <a:endParaRPr lang="en-IE" dirty="0" smtClean="0">
              <a:solidFill>
                <a:schemeClr val="tx1"/>
              </a:solidFill>
            </a:endParaRPr>
          </a:p>
          <a:p>
            <a:pPr marL="457200" indent="-457200" algn="l">
              <a:buFont typeface="Arial" panose="020B0604020202020204" pitchFamily="34" charset="0"/>
              <a:buChar char="•"/>
            </a:pPr>
            <a:r>
              <a:rPr lang="en-IE" dirty="0">
                <a:solidFill>
                  <a:schemeClr val="tx1"/>
                </a:solidFill>
              </a:rPr>
              <a:t>2013- </a:t>
            </a:r>
            <a:r>
              <a:rPr lang="en-IE" b="1" dirty="0">
                <a:solidFill>
                  <a:schemeClr val="tx1"/>
                </a:solidFill>
              </a:rPr>
              <a:t>€</a:t>
            </a:r>
            <a:r>
              <a:rPr lang="en-IE" b="1" dirty="0" smtClean="0">
                <a:solidFill>
                  <a:schemeClr val="tx1"/>
                </a:solidFill>
              </a:rPr>
              <a:t>38m </a:t>
            </a:r>
            <a:r>
              <a:rPr lang="en-IE" dirty="0" smtClean="0">
                <a:solidFill>
                  <a:schemeClr val="tx1"/>
                </a:solidFill>
              </a:rPr>
              <a:t>Reduced Weighting for Over 70s and in Fees</a:t>
            </a:r>
          </a:p>
          <a:p>
            <a:pPr algn="l"/>
            <a:endParaRPr lang="en-IE" dirty="0">
              <a:solidFill>
                <a:schemeClr val="tx1"/>
              </a:solidFill>
            </a:endParaRPr>
          </a:p>
          <a:p>
            <a:pPr algn="l"/>
            <a:r>
              <a:rPr lang="en-IE" b="1" dirty="0" smtClean="0">
                <a:solidFill>
                  <a:schemeClr val="tx1"/>
                </a:solidFill>
              </a:rPr>
              <a:t>NO ACCOUNT OF FACT THAT FEES ARE NOT PROFIT </a:t>
            </a:r>
          </a:p>
          <a:p>
            <a:pPr algn="l"/>
            <a:r>
              <a:rPr lang="en-IE" b="1" dirty="0" smtClean="0">
                <a:solidFill>
                  <a:schemeClr val="tx1"/>
                </a:solidFill>
              </a:rPr>
              <a:t>NO ACCOUNT OF FIXED COSTS ASSOCIATED WITH SERVICE</a:t>
            </a:r>
            <a:endParaRPr lang="en-IE" b="1" dirty="0">
              <a:solidFill>
                <a:schemeClr val="tx1"/>
              </a:solidFill>
            </a:endParaRPr>
          </a:p>
        </p:txBody>
      </p:sp>
    </p:spTree>
    <p:extLst>
      <p:ext uri="{BB962C8B-B14F-4D97-AF65-F5344CB8AC3E}">
        <p14:creationId xmlns:p14="http://schemas.microsoft.com/office/powerpoint/2010/main" val="1124631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868282"/>
            <a:ext cx="7772400" cy="1067423"/>
          </a:xfrm>
        </p:spPr>
        <p:txBody>
          <a:bodyPr/>
          <a:lstStyle/>
          <a:p>
            <a:r>
              <a:rPr lang="en-US" sz="3200" b="1" dirty="0" smtClean="0">
                <a:latin typeface="+mn-lt"/>
              </a:rPr>
              <a:t>IMO Submissions – Warnings on Inevitable Consequences</a:t>
            </a:r>
            <a:endParaRPr lang="en-US" sz="3200" b="1" dirty="0">
              <a:latin typeface="+mn-lt"/>
            </a:endParaRPr>
          </a:p>
        </p:txBody>
      </p:sp>
      <p:sp>
        <p:nvSpPr>
          <p:cNvPr id="2" name="Subtitle 1"/>
          <p:cNvSpPr>
            <a:spLocks noGrp="1"/>
          </p:cNvSpPr>
          <p:nvPr>
            <p:ph type="subTitle" idx="1"/>
          </p:nvPr>
        </p:nvSpPr>
        <p:spPr>
          <a:xfrm>
            <a:off x="1371600" y="2856411"/>
            <a:ext cx="6400800" cy="2782389"/>
          </a:xfrm>
        </p:spPr>
        <p:txBody>
          <a:bodyPr>
            <a:normAutofit fontScale="70000" lnSpcReduction="20000"/>
          </a:bodyPr>
          <a:lstStyle/>
          <a:p>
            <a:pPr marL="457200" indent="-457200" algn="l">
              <a:buFont typeface="Arial" panose="020B0604020202020204" pitchFamily="34" charset="0"/>
              <a:buChar char="•"/>
            </a:pPr>
            <a:r>
              <a:rPr lang="en-IE" dirty="0" smtClean="0">
                <a:solidFill>
                  <a:schemeClr val="tx1"/>
                </a:solidFill>
              </a:rPr>
              <a:t>No Service/Infrastructural Development </a:t>
            </a:r>
          </a:p>
          <a:p>
            <a:pPr marL="457200" indent="-457200" algn="l">
              <a:buFont typeface="Arial" panose="020B0604020202020204" pitchFamily="34" charset="0"/>
              <a:buChar char="•"/>
            </a:pPr>
            <a:r>
              <a:rPr lang="en-IE" dirty="0" smtClean="0">
                <a:solidFill>
                  <a:schemeClr val="tx1"/>
                </a:solidFill>
              </a:rPr>
              <a:t>Contraction of Existing Services</a:t>
            </a:r>
          </a:p>
          <a:p>
            <a:pPr marL="457200" indent="-457200" algn="l">
              <a:buFont typeface="Arial" panose="020B0604020202020204" pitchFamily="34" charset="0"/>
              <a:buChar char="•"/>
            </a:pPr>
            <a:r>
              <a:rPr lang="en-IE" dirty="0" smtClean="0">
                <a:solidFill>
                  <a:schemeClr val="tx1"/>
                </a:solidFill>
              </a:rPr>
              <a:t>Elimination of </a:t>
            </a:r>
            <a:r>
              <a:rPr lang="en-IE" i="1" dirty="0" smtClean="0">
                <a:solidFill>
                  <a:schemeClr val="tx1"/>
                </a:solidFill>
              </a:rPr>
              <a:t>Pro Bono </a:t>
            </a:r>
            <a:r>
              <a:rPr lang="en-IE" dirty="0" smtClean="0">
                <a:solidFill>
                  <a:schemeClr val="tx1"/>
                </a:solidFill>
              </a:rPr>
              <a:t>practices/services by GPs</a:t>
            </a:r>
          </a:p>
          <a:p>
            <a:pPr marL="457200" indent="-457200" algn="l">
              <a:buFont typeface="Arial" panose="020B0604020202020204" pitchFamily="34" charset="0"/>
              <a:buChar char="•"/>
            </a:pPr>
            <a:r>
              <a:rPr lang="en-IE" dirty="0" smtClean="0">
                <a:solidFill>
                  <a:schemeClr val="tx1"/>
                </a:solidFill>
              </a:rPr>
              <a:t>Rural Practice unfairly targeted </a:t>
            </a:r>
          </a:p>
          <a:p>
            <a:pPr marL="457200" indent="-457200" algn="l">
              <a:buFont typeface="Arial" panose="020B0604020202020204" pitchFamily="34" charset="0"/>
              <a:buChar char="•"/>
            </a:pPr>
            <a:r>
              <a:rPr lang="en-IE" dirty="0" smtClean="0">
                <a:solidFill>
                  <a:schemeClr val="tx1"/>
                </a:solidFill>
              </a:rPr>
              <a:t>Retention of existing staff at risk</a:t>
            </a:r>
          </a:p>
          <a:p>
            <a:pPr marL="457200" indent="-457200" algn="l">
              <a:buFont typeface="Arial" panose="020B0604020202020204" pitchFamily="34" charset="0"/>
              <a:buChar char="•"/>
            </a:pPr>
            <a:r>
              <a:rPr lang="en-IE" dirty="0" smtClean="0">
                <a:solidFill>
                  <a:schemeClr val="tx1"/>
                </a:solidFill>
              </a:rPr>
              <a:t>Attraction of specialty diminished</a:t>
            </a:r>
          </a:p>
          <a:p>
            <a:pPr algn="l"/>
            <a:endParaRPr lang="en-IE" dirty="0" smtClean="0">
              <a:solidFill>
                <a:schemeClr val="tx1"/>
              </a:solidFill>
            </a:endParaRPr>
          </a:p>
          <a:p>
            <a:r>
              <a:rPr lang="en-IE" b="1" dirty="0" smtClean="0">
                <a:solidFill>
                  <a:schemeClr val="tx1"/>
                </a:solidFill>
              </a:rPr>
              <a:t>ALL ABOVE HAS COME TO PASS </a:t>
            </a:r>
            <a:endParaRPr lang="en-IE" b="1" dirty="0">
              <a:solidFill>
                <a:schemeClr val="tx1"/>
              </a:solidFill>
            </a:endParaRPr>
          </a:p>
        </p:txBody>
      </p:sp>
    </p:spTree>
    <p:extLst>
      <p:ext uri="{BB962C8B-B14F-4D97-AF65-F5344CB8AC3E}">
        <p14:creationId xmlns:p14="http://schemas.microsoft.com/office/powerpoint/2010/main" val="3199170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868282"/>
            <a:ext cx="7772400" cy="1067423"/>
          </a:xfrm>
        </p:spPr>
        <p:txBody>
          <a:bodyPr/>
          <a:lstStyle/>
          <a:p>
            <a:r>
              <a:rPr lang="en-US" sz="3200" b="1" dirty="0" smtClean="0">
                <a:latin typeface="+mn-lt"/>
              </a:rPr>
              <a:t>What has IMO done about FEMPI?</a:t>
            </a:r>
            <a:endParaRPr lang="en-US" sz="3200" b="1" dirty="0">
              <a:latin typeface="+mn-lt"/>
            </a:endParaRPr>
          </a:p>
        </p:txBody>
      </p:sp>
      <p:sp>
        <p:nvSpPr>
          <p:cNvPr id="2" name="Subtitle 1"/>
          <p:cNvSpPr>
            <a:spLocks noGrp="1"/>
          </p:cNvSpPr>
          <p:nvPr>
            <p:ph type="subTitle" idx="1"/>
          </p:nvPr>
        </p:nvSpPr>
        <p:spPr>
          <a:xfrm>
            <a:off x="1371600" y="2508069"/>
            <a:ext cx="6400800" cy="3535680"/>
          </a:xfrm>
        </p:spPr>
        <p:txBody>
          <a:bodyPr>
            <a:normAutofit fontScale="55000" lnSpcReduction="20000"/>
          </a:bodyPr>
          <a:lstStyle/>
          <a:p>
            <a:pPr marL="457200" indent="-457200" algn="l">
              <a:buFont typeface="Arial" panose="020B0604020202020204" pitchFamily="34" charset="0"/>
              <a:buChar char="•"/>
            </a:pPr>
            <a:endParaRPr lang="en-IE" dirty="0" smtClean="0">
              <a:solidFill>
                <a:schemeClr val="tx1"/>
              </a:solidFill>
            </a:endParaRPr>
          </a:p>
          <a:p>
            <a:pPr marL="457200" indent="-457200" algn="l">
              <a:buFont typeface="Arial" panose="020B0604020202020204" pitchFamily="34" charset="0"/>
              <a:buChar char="•"/>
            </a:pPr>
            <a:r>
              <a:rPr lang="en-IE" dirty="0" smtClean="0">
                <a:solidFill>
                  <a:schemeClr val="tx1"/>
                </a:solidFill>
              </a:rPr>
              <a:t>Detailed submissions/lobbying/media engagement on FEMPI and affects on GP Services </a:t>
            </a:r>
          </a:p>
          <a:p>
            <a:pPr marL="457200" indent="-457200" algn="l">
              <a:buFont typeface="Arial" panose="020B0604020202020204" pitchFamily="34" charset="0"/>
              <a:buChar char="•"/>
            </a:pPr>
            <a:r>
              <a:rPr lang="en-IE" dirty="0" smtClean="0">
                <a:solidFill>
                  <a:schemeClr val="tx1"/>
                </a:solidFill>
              </a:rPr>
              <a:t>Legal v legislative position</a:t>
            </a:r>
          </a:p>
          <a:p>
            <a:pPr marL="457200" indent="-457200" algn="l">
              <a:buFont typeface="Arial" panose="020B0604020202020204" pitchFamily="34" charset="0"/>
              <a:buChar char="•"/>
            </a:pPr>
            <a:r>
              <a:rPr lang="en-IE" dirty="0" smtClean="0">
                <a:solidFill>
                  <a:schemeClr val="tx1"/>
                </a:solidFill>
              </a:rPr>
              <a:t>Competition Authority Settlement which allowed negotiation</a:t>
            </a:r>
          </a:p>
          <a:p>
            <a:pPr marL="457200" indent="-457200" algn="l">
              <a:buFont typeface="Arial" panose="020B0604020202020204" pitchFamily="34" charset="0"/>
              <a:buChar char="•"/>
            </a:pPr>
            <a:r>
              <a:rPr lang="en-IE" dirty="0" smtClean="0">
                <a:solidFill>
                  <a:schemeClr val="tx1"/>
                </a:solidFill>
              </a:rPr>
              <a:t>FEMPI process in Memorandum of Understanding </a:t>
            </a:r>
          </a:p>
          <a:p>
            <a:pPr marL="457200" indent="-457200" algn="l">
              <a:buFont typeface="Arial" panose="020B0604020202020204" pitchFamily="34" charset="0"/>
              <a:buChar char="•"/>
            </a:pPr>
            <a:r>
              <a:rPr lang="en-IE" dirty="0" smtClean="0">
                <a:solidFill>
                  <a:schemeClr val="tx1"/>
                </a:solidFill>
              </a:rPr>
              <a:t>Engagement with Department of Health, HSE, Department of Expenditure and Public Reform </a:t>
            </a:r>
          </a:p>
          <a:p>
            <a:pPr marL="457200" indent="-457200" algn="l">
              <a:buFont typeface="Arial" panose="020B0604020202020204" pitchFamily="34" charset="0"/>
              <a:buChar char="•"/>
            </a:pPr>
            <a:r>
              <a:rPr lang="en-IE" dirty="0" smtClean="0">
                <a:solidFill>
                  <a:schemeClr val="tx1"/>
                </a:solidFill>
              </a:rPr>
              <a:t>NO concession that new contract provisions will negate FEMPI </a:t>
            </a:r>
          </a:p>
          <a:p>
            <a:pPr marL="457200" indent="-457200" algn="l">
              <a:buFont typeface="Arial" panose="020B0604020202020204" pitchFamily="34" charset="0"/>
              <a:buChar char="•"/>
            </a:pPr>
            <a:r>
              <a:rPr lang="en-IE" dirty="0" smtClean="0">
                <a:solidFill>
                  <a:schemeClr val="tx1"/>
                </a:solidFill>
              </a:rPr>
              <a:t>NO concession that new funding for new work will be part of FEMPI restoration</a:t>
            </a:r>
          </a:p>
          <a:p>
            <a:pPr algn="l"/>
            <a:endParaRPr lang="en-IE" dirty="0" smtClean="0">
              <a:solidFill>
                <a:schemeClr val="tx1"/>
              </a:solidFill>
            </a:endParaRPr>
          </a:p>
          <a:p>
            <a:pPr marL="457200" indent="-457200" algn="l">
              <a:buFont typeface="Arial" panose="020B0604020202020204" pitchFamily="34" charset="0"/>
              <a:buChar char="•"/>
            </a:pPr>
            <a:endParaRPr lang="en-IE" dirty="0" smtClean="0">
              <a:solidFill>
                <a:schemeClr val="tx1"/>
              </a:solidFill>
            </a:endParaRPr>
          </a:p>
          <a:p>
            <a:pPr marL="457200" indent="-457200" algn="l">
              <a:buFont typeface="Arial" panose="020B0604020202020204" pitchFamily="34" charset="0"/>
              <a:buChar char="•"/>
            </a:pPr>
            <a:endParaRPr lang="en-IE" dirty="0" smtClean="0">
              <a:solidFill>
                <a:schemeClr val="tx1"/>
              </a:solidFill>
            </a:endParaRPr>
          </a:p>
          <a:p>
            <a:pPr algn="l"/>
            <a:endParaRPr lang="en-IE" dirty="0">
              <a:solidFill>
                <a:schemeClr val="tx1"/>
              </a:solidFill>
            </a:endParaRPr>
          </a:p>
        </p:txBody>
      </p:sp>
    </p:spTree>
    <p:extLst>
      <p:ext uri="{BB962C8B-B14F-4D97-AF65-F5344CB8AC3E}">
        <p14:creationId xmlns:p14="http://schemas.microsoft.com/office/powerpoint/2010/main" val="2838963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868282"/>
            <a:ext cx="7772400" cy="1067423"/>
          </a:xfrm>
        </p:spPr>
        <p:txBody>
          <a:bodyPr/>
          <a:lstStyle/>
          <a:p>
            <a:r>
              <a:rPr lang="en-US" sz="3200" b="1" dirty="0" smtClean="0">
                <a:latin typeface="+mn-lt"/>
              </a:rPr>
              <a:t>IMO Position</a:t>
            </a:r>
            <a:endParaRPr lang="en-US" sz="3200" b="1" dirty="0">
              <a:latin typeface="+mn-lt"/>
            </a:endParaRPr>
          </a:p>
        </p:txBody>
      </p:sp>
      <p:sp>
        <p:nvSpPr>
          <p:cNvPr id="2" name="Subtitle 1"/>
          <p:cNvSpPr>
            <a:spLocks noGrp="1"/>
          </p:cNvSpPr>
          <p:nvPr>
            <p:ph type="subTitle" idx="1"/>
          </p:nvPr>
        </p:nvSpPr>
        <p:spPr>
          <a:xfrm>
            <a:off x="1371600" y="2508069"/>
            <a:ext cx="6400800" cy="3535680"/>
          </a:xfrm>
        </p:spPr>
        <p:txBody>
          <a:bodyPr>
            <a:normAutofit fontScale="55000" lnSpcReduction="20000"/>
          </a:bodyPr>
          <a:lstStyle/>
          <a:p>
            <a:pPr marL="457200" indent="-457200" algn="l">
              <a:buFont typeface="Arial" panose="020B0604020202020204" pitchFamily="34" charset="0"/>
              <a:buChar char="•"/>
            </a:pPr>
            <a:endParaRPr lang="en-IE" dirty="0" smtClean="0">
              <a:solidFill>
                <a:schemeClr val="tx1"/>
              </a:solidFill>
            </a:endParaRPr>
          </a:p>
          <a:p>
            <a:pPr algn="l"/>
            <a:endParaRPr lang="en-IE" dirty="0" smtClean="0">
              <a:solidFill>
                <a:schemeClr val="tx1"/>
              </a:solidFill>
            </a:endParaRPr>
          </a:p>
          <a:p>
            <a:pPr marL="457200" indent="-457200" algn="l">
              <a:buFont typeface="Arial" panose="020B0604020202020204" pitchFamily="34" charset="0"/>
              <a:buChar char="•"/>
            </a:pPr>
            <a:r>
              <a:rPr lang="en-IE" dirty="0" smtClean="0">
                <a:solidFill>
                  <a:schemeClr val="tx1"/>
                </a:solidFill>
              </a:rPr>
              <a:t>Provisions as outlined in MOU must commence immediately:</a:t>
            </a:r>
          </a:p>
          <a:p>
            <a:pPr algn="l"/>
            <a:endParaRPr lang="en-IE" dirty="0" smtClean="0">
              <a:solidFill>
                <a:schemeClr val="tx1"/>
              </a:solidFill>
            </a:endParaRPr>
          </a:p>
          <a:p>
            <a:pPr algn="l"/>
            <a:r>
              <a:rPr lang="en-IE" b="1" dirty="0">
                <a:solidFill>
                  <a:schemeClr val="tx1"/>
                </a:solidFill>
              </a:rPr>
              <a:t>	</a:t>
            </a:r>
            <a:r>
              <a:rPr lang="en-IE" b="1" dirty="0" smtClean="0">
                <a:solidFill>
                  <a:schemeClr val="tx1"/>
                </a:solidFill>
              </a:rPr>
              <a:t>Under the MOU agreed between the IMO, Department of 	Health and the HSE it is agreed that in line with negotiations 	with public sector unions on an orderly unwinding of FEMPI, 	a similar process will be put in place involving the IMO, 	Department of Health and the HSE in relation to the 	application of the FEMPI legislation to GPs since 2009</a:t>
            </a:r>
          </a:p>
          <a:p>
            <a:pPr algn="l"/>
            <a:r>
              <a:rPr lang="en-IE" b="1" dirty="0" smtClean="0">
                <a:solidFill>
                  <a:schemeClr val="tx1"/>
                </a:solidFill>
              </a:rPr>
              <a:t> </a:t>
            </a:r>
          </a:p>
          <a:p>
            <a:r>
              <a:rPr lang="en-IE" sz="4400" b="1" dirty="0" smtClean="0">
                <a:solidFill>
                  <a:schemeClr val="tx1"/>
                </a:solidFill>
              </a:rPr>
              <a:t>THIS IS THE CRITICAL POSITION TO DRIVE THE FEMPI AGENDA</a:t>
            </a:r>
            <a:endParaRPr lang="en-IE" sz="4400" dirty="0" smtClean="0">
              <a:solidFill>
                <a:schemeClr val="tx1"/>
              </a:solidFill>
            </a:endParaRPr>
          </a:p>
          <a:p>
            <a:pPr marL="457200" indent="-457200" algn="l">
              <a:buFont typeface="Arial" panose="020B0604020202020204" pitchFamily="34" charset="0"/>
              <a:buChar char="•"/>
            </a:pPr>
            <a:endParaRPr lang="en-IE" sz="4400" dirty="0" smtClean="0">
              <a:solidFill>
                <a:schemeClr val="tx1"/>
              </a:solidFill>
            </a:endParaRPr>
          </a:p>
          <a:p>
            <a:pPr algn="l"/>
            <a:endParaRPr lang="en-IE" dirty="0">
              <a:solidFill>
                <a:schemeClr val="tx1"/>
              </a:solidFill>
            </a:endParaRPr>
          </a:p>
        </p:txBody>
      </p:sp>
    </p:spTree>
    <p:extLst>
      <p:ext uri="{BB962C8B-B14F-4D97-AF65-F5344CB8AC3E}">
        <p14:creationId xmlns:p14="http://schemas.microsoft.com/office/powerpoint/2010/main" val="2093333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868282"/>
            <a:ext cx="7772400" cy="1067423"/>
          </a:xfrm>
        </p:spPr>
        <p:txBody>
          <a:bodyPr/>
          <a:lstStyle/>
          <a:p>
            <a:r>
              <a:rPr lang="en-US" sz="3200" b="1" dirty="0" smtClean="0">
                <a:latin typeface="+mn-lt"/>
              </a:rPr>
              <a:t>IMO Position</a:t>
            </a:r>
            <a:endParaRPr lang="en-US" sz="3200" b="1" dirty="0">
              <a:latin typeface="+mn-lt"/>
            </a:endParaRPr>
          </a:p>
        </p:txBody>
      </p:sp>
      <p:sp>
        <p:nvSpPr>
          <p:cNvPr id="2" name="Subtitle 1"/>
          <p:cNvSpPr>
            <a:spLocks noGrp="1"/>
          </p:cNvSpPr>
          <p:nvPr>
            <p:ph type="subTitle" idx="1"/>
          </p:nvPr>
        </p:nvSpPr>
        <p:spPr>
          <a:xfrm>
            <a:off x="1371600" y="2508069"/>
            <a:ext cx="6400800" cy="3535680"/>
          </a:xfrm>
        </p:spPr>
        <p:txBody>
          <a:bodyPr>
            <a:normAutofit fontScale="62500" lnSpcReduction="20000"/>
          </a:bodyPr>
          <a:lstStyle/>
          <a:p>
            <a:pPr marL="457200" indent="-457200" algn="l">
              <a:buFont typeface="Arial" panose="020B0604020202020204" pitchFamily="34" charset="0"/>
              <a:buChar char="•"/>
            </a:pPr>
            <a:endParaRPr lang="en-IE" dirty="0" smtClean="0">
              <a:solidFill>
                <a:schemeClr val="tx1"/>
              </a:solidFill>
            </a:endParaRPr>
          </a:p>
          <a:p>
            <a:pPr algn="l"/>
            <a:endParaRPr lang="en-IE" dirty="0" smtClean="0">
              <a:solidFill>
                <a:schemeClr val="tx1"/>
              </a:solidFill>
            </a:endParaRPr>
          </a:p>
          <a:p>
            <a:pPr marL="457200" indent="-457200" algn="l">
              <a:buFont typeface="Arial" panose="020B0604020202020204" pitchFamily="34" charset="0"/>
              <a:buChar char="•"/>
            </a:pPr>
            <a:r>
              <a:rPr lang="en-IE" dirty="0" smtClean="0">
                <a:solidFill>
                  <a:schemeClr val="tx1"/>
                </a:solidFill>
              </a:rPr>
              <a:t>Provisions as outlined in MOU must commence immediately</a:t>
            </a:r>
          </a:p>
          <a:p>
            <a:pPr marL="457200" indent="-457200" algn="l">
              <a:buFont typeface="Arial" panose="020B0604020202020204" pitchFamily="34" charset="0"/>
              <a:buChar char="•"/>
            </a:pPr>
            <a:r>
              <a:rPr lang="en-IE" dirty="0" smtClean="0">
                <a:solidFill>
                  <a:schemeClr val="tx1"/>
                </a:solidFill>
              </a:rPr>
              <a:t>Public Sector negotiations now concluded with roadmap for restoration – time for same for GPs</a:t>
            </a:r>
          </a:p>
          <a:p>
            <a:pPr marL="457200" indent="-457200" algn="l">
              <a:buFont typeface="Arial" panose="020B0604020202020204" pitchFamily="34" charset="0"/>
              <a:buChar char="•"/>
            </a:pPr>
            <a:r>
              <a:rPr lang="en-IE" dirty="0" smtClean="0">
                <a:solidFill>
                  <a:schemeClr val="tx1"/>
                </a:solidFill>
              </a:rPr>
              <a:t>Current position unsustainable in terms of finances, infrastructure, manpower and patient services</a:t>
            </a:r>
          </a:p>
          <a:p>
            <a:pPr marL="457200" indent="-457200" algn="l">
              <a:buFont typeface="Arial" panose="020B0604020202020204" pitchFamily="34" charset="0"/>
              <a:buChar char="•"/>
            </a:pPr>
            <a:r>
              <a:rPr lang="en-IE" dirty="0" smtClean="0">
                <a:solidFill>
                  <a:schemeClr val="tx1"/>
                </a:solidFill>
              </a:rPr>
              <a:t>New workload cannot be undertaken without a roadmap to </a:t>
            </a:r>
            <a:r>
              <a:rPr lang="en-IE" smtClean="0">
                <a:solidFill>
                  <a:schemeClr val="tx1"/>
                </a:solidFill>
              </a:rPr>
              <a:t>address FEMPI</a:t>
            </a:r>
            <a:endParaRPr lang="en-IE" dirty="0" smtClean="0">
              <a:solidFill>
                <a:schemeClr val="tx1"/>
              </a:solidFill>
            </a:endParaRPr>
          </a:p>
          <a:p>
            <a:pPr marL="457200" indent="-457200" algn="l">
              <a:buFont typeface="Arial" panose="020B0604020202020204" pitchFamily="34" charset="0"/>
              <a:buChar char="•"/>
            </a:pPr>
            <a:r>
              <a:rPr lang="en-IE" dirty="0" smtClean="0">
                <a:solidFill>
                  <a:schemeClr val="tx1"/>
                </a:solidFill>
              </a:rPr>
              <a:t>FEMPI issue is obstacle to reforming the way services are delivered to patients</a:t>
            </a:r>
          </a:p>
          <a:p>
            <a:pPr algn="l"/>
            <a:endParaRPr lang="en-IE" dirty="0" smtClean="0">
              <a:solidFill>
                <a:schemeClr val="tx1"/>
              </a:solidFill>
            </a:endParaRPr>
          </a:p>
          <a:p>
            <a:pPr marL="457200" indent="-457200" algn="l">
              <a:buFont typeface="Arial" panose="020B0604020202020204" pitchFamily="34" charset="0"/>
              <a:buChar char="•"/>
            </a:pPr>
            <a:endParaRPr lang="en-IE" dirty="0" smtClean="0">
              <a:solidFill>
                <a:schemeClr val="tx1"/>
              </a:solidFill>
            </a:endParaRPr>
          </a:p>
          <a:p>
            <a:pPr marL="457200" indent="-457200" algn="l">
              <a:buFont typeface="Arial" panose="020B0604020202020204" pitchFamily="34" charset="0"/>
              <a:buChar char="•"/>
            </a:pPr>
            <a:endParaRPr lang="en-IE" dirty="0" smtClean="0">
              <a:solidFill>
                <a:schemeClr val="tx1"/>
              </a:solidFill>
            </a:endParaRPr>
          </a:p>
          <a:p>
            <a:pPr algn="l"/>
            <a:endParaRPr lang="en-IE" dirty="0">
              <a:solidFill>
                <a:schemeClr val="tx1"/>
              </a:solidFill>
            </a:endParaRPr>
          </a:p>
        </p:txBody>
      </p:sp>
    </p:spTree>
    <p:extLst>
      <p:ext uri="{BB962C8B-B14F-4D97-AF65-F5344CB8AC3E}">
        <p14:creationId xmlns:p14="http://schemas.microsoft.com/office/powerpoint/2010/main" val="3149691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436914"/>
            <a:ext cx="7772400" cy="984315"/>
          </a:xfrm>
        </p:spPr>
        <p:txBody>
          <a:bodyPr/>
          <a:lstStyle/>
          <a:p>
            <a:r>
              <a:rPr lang="en-US" sz="3200" b="1" dirty="0" smtClean="0">
                <a:latin typeface="+mn-lt"/>
              </a:rPr>
              <a:t>IMO Strategy</a:t>
            </a:r>
            <a:br>
              <a:rPr lang="en-US" sz="3200" b="1" dirty="0" smtClean="0">
                <a:latin typeface="+mn-lt"/>
              </a:rPr>
            </a:br>
            <a:endParaRPr lang="en-US" sz="3200" b="1" dirty="0">
              <a:latin typeface="+mn-lt"/>
            </a:endParaRPr>
          </a:p>
        </p:txBody>
      </p:sp>
      <p:sp>
        <p:nvSpPr>
          <p:cNvPr id="7" name="Subtitle 2"/>
          <p:cNvSpPr>
            <a:spLocks noGrp="1"/>
          </p:cNvSpPr>
          <p:nvPr>
            <p:ph type="subTitle" idx="1"/>
          </p:nvPr>
        </p:nvSpPr>
        <p:spPr>
          <a:xfrm>
            <a:off x="685800" y="2421229"/>
            <a:ext cx="7772400" cy="3884038"/>
          </a:xfrm>
        </p:spPr>
        <p:txBody>
          <a:bodyPr>
            <a:normAutofit fontScale="55000" lnSpcReduction="20000"/>
          </a:bodyPr>
          <a:lstStyle/>
          <a:p>
            <a:pPr marL="342900" indent="-342900" algn="l">
              <a:buFont typeface="Arial" pitchFamily="34" charset="0"/>
              <a:buChar char="•"/>
            </a:pPr>
            <a:endParaRPr lang="en-US" sz="2400" b="1" dirty="0">
              <a:solidFill>
                <a:schemeClr val="tx1">
                  <a:lumMod val="95000"/>
                  <a:lumOff val="5000"/>
                </a:schemeClr>
              </a:solidFill>
            </a:endParaRPr>
          </a:p>
          <a:p>
            <a:pPr algn="l"/>
            <a:r>
              <a:rPr lang="en-US" sz="3800" b="1" dirty="0" smtClean="0">
                <a:solidFill>
                  <a:schemeClr val="tx1"/>
                </a:solidFill>
              </a:rPr>
              <a:t>If you want to win the game, you have to be on the pitch</a:t>
            </a:r>
          </a:p>
          <a:p>
            <a:pPr marL="342900" indent="-342900" algn="l">
              <a:buFont typeface="Arial" pitchFamily="34" charset="0"/>
              <a:buChar char="•"/>
            </a:pPr>
            <a:endParaRPr lang="en-US" sz="2400" b="1" dirty="0" smtClean="0">
              <a:solidFill>
                <a:schemeClr val="tx1"/>
              </a:solidFill>
            </a:endParaRPr>
          </a:p>
          <a:p>
            <a:pPr marL="342900" indent="-342900" algn="l">
              <a:buFont typeface="Arial" pitchFamily="34" charset="0"/>
              <a:buChar char="•"/>
            </a:pPr>
            <a:r>
              <a:rPr lang="en-US" sz="2400" dirty="0" smtClean="0">
                <a:solidFill>
                  <a:schemeClr val="tx1"/>
                </a:solidFill>
              </a:rPr>
              <a:t>Following settlement agreement with Competition Authority – Framework Agreement with Department and the HSE, IMO entered into negotiations on under 6s on the condition that negotiations would then take place on a new overall GP contract with a provision that GPs would be entitled to same FEMPI process as public servants.</a:t>
            </a:r>
          </a:p>
          <a:p>
            <a:pPr marL="342900" indent="-342900" algn="l">
              <a:buFont typeface="Arial" pitchFamily="34" charset="0"/>
              <a:buChar char="•"/>
            </a:pPr>
            <a:endParaRPr lang="en-US" sz="2400" dirty="0" smtClean="0">
              <a:solidFill>
                <a:schemeClr val="tx1"/>
              </a:solidFill>
            </a:endParaRPr>
          </a:p>
          <a:p>
            <a:pPr marL="342900" indent="-342900" algn="l">
              <a:buFont typeface="Arial" pitchFamily="34" charset="0"/>
              <a:buChar char="•"/>
            </a:pPr>
            <a:r>
              <a:rPr lang="en-US" sz="2400" dirty="0" smtClean="0">
                <a:solidFill>
                  <a:schemeClr val="tx1"/>
                </a:solidFill>
              </a:rPr>
              <a:t>IMO have negotiated agreements and funding of up to </a:t>
            </a:r>
            <a:r>
              <a:rPr lang="en-US" sz="2400" b="1" dirty="0" smtClean="0">
                <a:solidFill>
                  <a:schemeClr val="tx1"/>
                </a:solidFill>
              </a:rPr>
              <a:t>E120m</a:t>
            </a:r>
            <a:r>
              <a:rPr lang="en-US" sz="2400" dirty="0" smtClean="0">
                <a:solidFill>
                  <a:schemeClr val="tx1"/>
                </a:solidFill>
              </a:rPr>
              <a:t> in relation to Under 6s and :</a:t>
            </a:r>
          </a:p>
          <a:p>
            <a:pPr algn="l"/>
            <a:endParaRPr lang="en-US" sz="2400" dirty="0" smtClean="0">
              <a:solidFill>
                <a:schemeClr val="tx1"/>
              </a:solidFill>
            </a:endParaRPr>
          </a:p>
          <a:p>
            <a:pPr algn="l"/>
            <a:r>
              <a:rPr lang="en-US" sz="2400" dirty="0">
                <a:solidFill>
                  <a:schemeClr val="tx1"/>
                </a:solidFill>
              </a:rPr>
              <a:t>	</a:t>
            </a:r>
            <a:r>
              <a:rPr lang="en-US" sz="2400" dirty="0" smtClean="0">
                <a:solidFill>
                  <a:schemeClr val="tx1"/>
                </a:solidFill>
              </a:rPr>
              <a:t>Diabetic Cycle of Care for GMS Patients €10 million</a:t>
            </a:r>
          </a:p>
          <a:p>
            <a:pPr algn="l"/>
            <a:r>
              <a:rPr lang="en-US" sz="2400" dirty="0">
                <a:solidFill>
                  <a:schemeClr val="tx1"/>
                </a:solidFill>
              </a:rPr>
              <a:t>	</a:t>
            </a:r>
            <a:r>
              <a:rPr lang="en-US" sz="2400" dirty="0" smtClean="0">
                <a:solidFill>
                  <a:schemeClr val="tx1"/>
                </a:solidFill>
              </a:rPr>
              <a:t>Rural Practice Support Framework (100 extra practices and 25% increase) €10 million</a:t>
            </a:r>
          </a:p>
          <a:p>
            <a:pPr algn="l"/>
            <a:r>
              <a:rPr lang="en-US" sz="2400" dirty="0">
                <a:solidFill>
                  <a:schemeClr val="tx1"/>
                </a:solidFill>
              </a:rPr>
              <a:t>	</a:t>
            </a:r>
            <a:r>
              <a:rPr lang="en-US" sz="2400" dirty="0" smtClean="0">
                <a:solidFill>
                  <a:schemeClr val="tx1"/>
                </a:solidFill>
              </a:rPr>
              <a:t>24 Hour ABP (new) </a:t>
            </a:r>
          </a:p>
          <a:p>
            <a:pPr algn="l"/>
            <a:r>
              <a:rPr lang="en-US" sz="2400" dirty="0">
                <a:solidFill>
                  <a:schemeClr val="tx1"/>
                </a:solidFill>
              </a:rPr>
              <a:t>	</a:t>
            </a:r>
            <a:r>
              <a:rPr lang="en-US" sz="2400" dirty="0" smtClean="0">
                <a:solidFill>
                  <a:schemeClr val="tx1"/>
                </a:solidFill>
              </a:rPr>
              <a:t>LARC (new)</a:t>
            </a:r>
          </a:p>
          <a:p>
            <a:pPr algn="l"/>
            <a:r>
              <a:rPr lang="en-US" sz="2400" dirty="0">
                <a:solidFill>
                  <a:schemeClr val="tx1"/>
                </a:solidFill>
              </a:rPr>
              <a:t>	</a:t>
            </a:r>
            <a:r>
              <a:rPr lang="en-US" sz="2400" dirty="0" smtClean="0">
                <a:solidFill>
                  <a:schemeClr val="tx1"/>
                </a:solidFill>
              </a:rPr>
              <a:t>Increase in Suturing Fee (doubled from €24.80 to €50)</a:t>
            </a:r>
          </a:p>
          <a:p>
            <a:pPr algn="l"/>
            <a:r>
              <a:rPr lang="en-US" sz="2400" dirty="0" smtClean="0">
                <a:solidFill>
                  <a:schemeClr val="tx1"/>
                </a:solidFill>
              </a:rPr>
              <a:t>	Increase in Bladder Catherisation Fee (€37.21 to €60)</a:t>
            </a:r>
          </a:p>
          <a:p>
            <a:pPr algn="l"/>
            <a:r>
              <a:rPr lang="en-US" sz="2400" dirty="0">
                <a:solidFill>
                  <a:schemeClr val="tx1"/>
                </a:solidFill>
              </a:rPr>
              <a:t>	</a:t>
            </a:r>
            <a:r>
              <a:rPr lang="en-US" sz="2400" dirty="0" smtClean="0">
                <a:solidFill>
                  <a:schemeClr val="tx1"/>
                </a:solidFill>
              </a:rPr>
              <a:t>New agreement on Primary Immunisation Schedule (20% increase)</a:t>
            </a:r>
          </a:p>
          <a:p>
            <a:pPr algn="l"/>
            <a:endParaRPr lang="en-US" sz="2400" dirty="0" smtClean="0">
              <a:solidFill>
                <a:schemeClr val="tx1"/>
              </a:solidFill>
            </a:endParaRPr>
          </a:p>
          <a:p>
            <a:pPr marL="342900" indent="-342900" algn="l">
              <a:buFont typeface="Arial" pitchFamily="34" charset="0"/>
              <a:buChar char="•"/>
            </a:pPr>
            <a:endParaRPr lang="en-US" sz="2400" b="1" dirty="0" smtClean="0">
              <a:solidFill>
                <a:schemeClr val="tx1">
                  <a:lumMod val="95000"/>
                  <a:lumOff val="5000"/>
                </a:schemeClr>
              </a:solidFill>
            </a:endParaRPr>
          </a:p>
          <a:p>
            <a:pPr marL="342900" indent="-342900" algn="l">
              <a:buFont typeface="Arial" pitchFamily="34" charset="0"/>
              <a:buChar char="•"/>
            </a:pPr>
            <a:endParaRPr lang="en-US" sz="2400" b="1" dirty="0" smtClean="0">
              <a:solidFill>
                <a:schemeClr val="tx1"/>
              </a:solidFill>
            </a:endParaRPr>
          </a:p>
          <a:p>
            <a:pPr algn="l"/>
            <a:endParaRPr lang="en-IE" sz="2400" dirty="0">
              <a:solidFill>
                <a:schemeClr val="tx1"/>
              </a:solidFill>
            </a:endParaRPr>
          </a:p>
        </p:txBody>
      </p:sp>
    </p:spTree>
    <p:extLst>
      <p:ext uri="{BB962C8B-B14F-4D97-AF65-F5344CB8AC3E}">
        <p14:creationId xmlns:p14="http://schemas.microsoft.com/office/powerpoint/2010/main" val="4276373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436914"/>
            <a:ext cx="7772400" cy="984315"/>
          </a:xfrm>
        </p:spPr>
        <p:txBody>
          <a:bodyPr/>
          <a:lstStyle/>
          <a:p>
            <a:r>
              <a:rPr lang="en-US" sz="3200" b="1" dirty="0" smtClean="0">
                <a:latin typeface="+mn-lt"/>
              </a:rPr>
              <a:t>IMO Strategy</a:t>
            </a:r>
            <a:br>
              <a:rPr lang="en-US" sz="3200" b="1" dirty="0" smtClean="0">
                <a:latin typeface="+mn-lt"/>
              </a:rPr>
            </a:br>
            <a:endParaRPr lang="en-US" sz="3200" b="1" dirty="0">
              <a:latin typeface="+mn-lt"/>
            </a:endParaRPr>
          </a:p>
        </p:txBody>
      </p:sp>
      <p:sp>
        <p:nvSpPr>
          <p:cNvPr id="7" name="Subtitle 2"/>
          <p:cNvSpPr>
            <a:spLocks noGrp="1"/>
          </p:cNvSpPr>
          <p:nvPr>
            <p:ph type="subTitle" idx="1"/>
          </p:nvPr>
        </p:nvSpPr>
        <p:spPr>
          <a:xfrm>
            <a:off x="685800" y="2421229"/>
            <a:ext cx="7772400" cy="3884038"/>
          </a:xfrm>
        </p:spPr>
        <p:txBody>
          <a:bodyPr>
            <a:normAutofit fontScale="92500"/>
          </a:bodyPr>
          <a:lstStyle/>
          <a:p>
            <a:pPr marL="342900" indent="-342900" algn="l">
              <a:buFont typeface="Arial" pitchFamily="34" charset="0"/>
              <a:buChar char="•"/>
            </a:pPr>
            <a:endParaRPr lang="en-US" sz="2400" b="1" dirty="0">
              <a:solidFill>
                <a:schemeClr val="tx1">
                  <a:lumMod val="95000"/>
                  <a:lumOff val="5000"/>
                </a:schemeClr>
              </a:solidFill>
            </a:endParaRPr>
          </a:p>
          <a:p>
            <a:pPr marL="342900" indent="-342900" algn="l">
              <a:buFont typeface="Arial" pitchFamily="34" charset="0"/>
              <a:buChar char="•"/>
            </a:pPr>
            <a:r>
              <a:rPr lang="en-US" sz="2400" dirty="0">
                <a:solidFill>
                  <a:schemeClr val="tx1"/>
                </a:solidFill>
              </a:rPr>
              <a:t>IMO now in negotiations of Phase 1 of new contractual </a:t>
            </a:r>
            <a:r>
              <a:rPr lang="en-US" sz="2400" dirty="0" smtClean="0">
                <a:solidFill>
                  <a:schemeClr val="tx1"/>
                </a:solidFill>
              </a:rPr>
              <a:t>provisions.</a:t>
            </a:r>
          </a:p>
          <a:p>
            <a:pPr marL="342900" indent="-342900" algn="l">
              <a:buFont typeface="Arial" pitchFamily="34" charset="0"/>
              <a:buChar char="•"/>
            </a:pPr>
            <a:r>
              <a:rPr lang="en-US" sz="2400" dirty="0" smtClean="0">
                <a:solidFill>
                  <a:schemeClr val="tx1"/>
                </a:solidFill>
              </a:rPr>
              <a:t>Negotiations are dependent on:</a:t>
            </a:r>
          </a:p>
          <a:p>
            <a:pPr algn="l"/>
            <a:r>
              <a:rPr lang="en-US" sz="2400" dirty="0">
                <a:solidFill>
                  <a:schemeClr val="tx1"/>
                </a:solidFill>
              </a:rPr>
              <a:t>	</a:t>
            </a:r>
            <a:r>
              <a:rPr lang="en-US" sz="2400" dirty="0" smtClean="0">
                <a:solidFill>
                  <a:schemeClr val="tx1"/>
                </a:solidFill>
              </a:rPr>
              <a:t>Funding commitment for </a:t>
            </a:r>
            <a:r>
              <a:rPr lang="en-US" sz="2400" u="sng" dirty="0" smtClean="0">
                <a:solidFill>
                  <a:schemeClr val="tx1"/>
                </a:solidFill>
              </a:rPr>
              <a:t>NEW</a:t>
            </a:r>
            <a:r>
              <a:rPr lang="en-US" sz="2400" dirty="0" smtClean="0">
                <a:solidFill>
                  <a:schemeClr val="tx1"/>
                </a:solidFill>
              </a:rPr>
              <a:t> work</a:t>
            </a:r>
          </a:p>
          <a:p>
            <a:pPr algn="l"/>
            <a:r>
              <a:rPr lang="en-US" sz="2400" dirty="0">
                <a:solidFill>
                  <a:schemeClr val="tx1"/>
                </a:solidFill>
              </a:rPr>
              <a:t>	</a:t>
            </a:r>
            <a:r>
              <a:rPr lang="en-US" sz="2400" dirty="0" smtClean="0">
                <a:solidFill>
                  <a:schemeClr val="tx1"/>
                </a:solidFill>
              </a:rPr>
              <a:t>Roadmap for restoration of FEMPI for </a:t>
            </a:r>
            <a:r>
              <a:rPr lang="en-US" sz="2400" u="sng" dirty="0" smtClean="0">
                <a:solidFill>
                  <a:schemeClr val="tx1"/>
                </a:solidFill>
              </a:rPr>
              <a:t>EXISTING</a:t>
            </a:r>
            <a:r>
              <a:rPr lang="en-US" sz="2400" dirty="0" smtClean="0">
                <a:solidFill>
                  <a:schemeClr val="tx1"/>
                </a:solidFill>
              </a:rPr>
              <a:t> services</a:t>
            </a:r>
          </a:p>
          <a:p>
            <a:pPr algn="l"/>
            <a:endParaRPr lang="en-US" sz="2400" dirty="0" smtClean="0">
              <a:solidFill>
                <a:schemeClr val="tx1"/>
              </a:solidFill>
            </a:endParaRPr>
          </a:p>
          <a:p>
            <a:pPr algn="l"/>
            <a:r>
              <a:rPr lang="en-US" sz="2400" b="1" dirty="0" smtClean="0">
                <a:solidFill>
                  <a:schemeClr val="tx1"/>
                </a:solidFill>
              </a:rPr>
              <a:t>General Practice needs a twin track approach to deal with ongoing provision of existing services and the PHASED introduction of new workload – No capacity to do otherwise</a:t>
            </a:r>
            <a:endParaRPr lang="en-US" sz="2400" b="1" dirty="0">
              <a:solidFill>
                <a:schemeClr val="tx1"/>
              </a:solidFill>
            </a:endParaRPr>
          </a:p>
          <a:p>
            <a:pPr algn="l"/>
            <a:endParaRPr lang="en-US" sz="2400" dirty="0">
              <a:solidFill>
                <a:schemeClr val="tx1"/>
              </a:solidFill>
            </a:endParaRPr>
          </a:p>
          <a:p>
            <a:pPr algn="l"/>
            <a:endParaRPr lang="en-US" sz="2400" b="1" dirty="0" smtClean="0">
              <a:solidFill>
                <a:schemeClr val="tx1">
                  <a:lumMod val="95000"/>
                  <a:lumOff val="5000"/>
                </a:schemeClr>
              </a:solidFill>
            </a:endParaRPr>
          </a:p>
          <a:p>
            <a:pPr marL="342900" indent="-342900" algn="l">
              <a:buFont typeface="Arial" pitchFamily="34" charset="0"/>
              <a:buChar char="•"/>
            </a:pPr>
            <a:endParaRPr lang="en-US" sz="2400" b="1" dirty="0" smtClean="0">
              <a:solidFill>
                <a:schemeClr val="tx1">
                  <a:lumMod val="95000"/>
                  <a:lumOff val="5000"/>
                </a:schemeClr>
              </a:solidFill>
            </a:endParaRPr>
          </a:p>
          <a:p>
            <a:pPr marL="342900" indent="-342900" algn="l">
              <a:buFont typeface="Arial" pitchFamily="34" charset="0"/>
              <a:buChar char="•"/>
            </a:pPr>
            <a:endParaRPr lang="en-US" sz="2400" b="1" dirty="0" smtClean="0">
              <a:solidFill>
                <a:schemeClr val="tx1"/>
              </a:solidFill>
            </a:endParaRPr>
          </a:p>
          <a:p>
            <a:pPr algn="l"/>
            <a:endParaRPr lang="en-IE" sz="2400" dirty="0">
              <a:solidFill>
                <a:schemeClr val="tx1"/>
              </a:solidFill>
            </a:endParaRPr>
          </a:p>
        </p:txBody>
      </p:sp>
    </p:spTree>
    <p:extLst>
      <p:ext uri="{BB962C8B-B14F-4D97-AF65-F5344CB8AC3E}">
        <p14:creationId xmlns:p14="http://schemas.microsoft.com/office/powerpoint/2010/main" val="3618099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1436914"/>
            <a:ext cx="7772400" cy="984315"/>
          </a:xfrm>
        </p:spPr>
        <p:txBody>
          <a:bodyPr/>
          <a:lstStyle/>
          <a:p>
            <a:r>
              <a:rPr lang="en-US" sz="3200" b="1" dirty="0" smtClean="0">
                <a:latin typeface="+mn-lt"/>
              </a:rPr>
              <a:t>FEMPI Restoration for Public Servants</a:t>
            </a:r>
            <a:endParaRPr lang="en-US" sz="3200" b="1" dirty="0">
              <a:latin typeface="+mn-lt"/>
            </a:endParaRPr>
          </a:p>
        </p:txBody>
      </p:sp>
      <p:sp>
        <p:nvSpPr>
          <p:cNvPr id="7" name="Subtitle 2"/>
          <p:cNvSpPr>
            <a:spLocks noGrp="1"/>
          </p:cNvSpPr>
          <p:nvPr>
            <p:ph type="subTitle" idx="1"/>
          </p:nvPr>
        </p:nvSpPr>
        <p:spPr>
          <a:xfrm>
            <a:off x="685800" y="2421229"/>
            <a:ext cx="7772400" cy="3884038"/>
          </a:xfrm>
        </p:spPr>
        <p:txBody>
          <a:bodyPr>
            <a:normAutofit fontScale="92500" lnSpcReduction="10000"/>
          </a:bodyPr>
          <a:lstStyle/>
          <a:p>
            <a:pPr algn="l"/>
            <a:r>
              <a:rPr lang="en-US" sz="2400" b="1" dirty="0" smtClean="0">
                <a:solidFill>
                  <a:schemeClr val="tx1">
                    <a:lumMod val="95000"/>
                    <a:lumOff val="5000"/>
                  </a:schemeClr>
                </a:solidFill>
              </a:rPr>
              <a:t>Earning above €110,000 Gross</a:t>
            </a:r>
          </a:p>
          <a:p>
            <a:pPr marL="342900" indent="-342900" algn="l">
              <a:buFont typeface="Arial" pitchFamily="34" charset="0"/>
              <a:buChar char="•"/>
            </a:pPr>
            <a:r>
              <a:rPr lang="en-US" sz="2400" dirty="0" smtClean="0">
                <a:solidFill>
                  <a:schemeClr val="tx1">
                    <a:lumMod val="95000"/>
                    <a:lumOff val="5000"/>
                  </a:schemeClr>
                </a:solidFill>
              </a:rPr>
              <a:t>2013 FEMPI Cuts being restored in three tranches – September 2017 to September 2019</a:t>
            </a:r>
          </a:p>
          <a:p>
            <a:pPr algn="l"/>
            <a:endParaRPr lang="en-US" sz="2400" dirty="0" smtClean="0">
              <a:solidFill>
                <a:schemeClr val="tx1">
                  <a:lumMod val="95000"/>
                  <a:lumOff val="5000"/>
                </a:schemeClr>
              </a:solidFill>
            </a:endParaRPr>
          </a:p>
          <a:p>
            <a:pPr marL="342900" indent="-342900" algn="l">
              <a:buFont typeface="Arial" pitchFamily="34" charset="0"/>
              <a:buChar char="•"/>
            </a:pPr>
            <a:r>
              <a:rPr lang="en-US" sz="2400" dirty="0" smtClean="0">
                <a:solidFill>
                  <a:schemeClr val="tx1">
                    <a:lumMod val="95000"/>
                    <a:lumOff val="5000"/>
                  </a:schemeClr>
                </a:solidFill>
              </a:rPr>
              <a:t>2011 FEMPI Cuts partially restored under new Public Sector Agreement up to 2020 with balance likely to be restored by 2022</a:t>
            </a:r>
          </a:p>
          <a:p>
            <a:pPr algn="l"/>
            <a:endParaRPr lang="en-US" sz="2400" dirty="0" smtClean="0">
              <a:solidFill>
                <a:schemeClr val="tx1">
                  <a:lumMod val="95000"/>
                  <a:lumOff val="5000"/>
                </a:schemeClr>
              </a:solidFill>
            </a:endParaRPr>
          </a:p>
          <a:p>
            <a:pPr marL="342900" indent="-342900" algn="l">
              <a:buFont typeface="Arial" pitchFamily="34" charset="0"/>
              <a:buChar char="•"/>
            </a:pPr>
            <a:r>
              <a:rPr lang="en-US" sz="2400" dirty="0" smtClean="0">
                <a:solidFill>
                  <a:schemeClr val="tx1">
                    <a:lumMod val="95000"/>
                    <a:lumOff val="5000"/>
                  </a:schemeClr>
                </a:solidFill>
              </a:rPr>
              <a:t>2009 FEMPI Cut was a  Pension Related Deduction – this will not be restored and is now a permanent additional contribution of 10% by employees</a:t>
            </a:r>
          </a:p>
          <a:p>
            <a:pPr algn="l"/>
            <a:endParaRPr lang="en-US" sz="2400" b="1" dirty="0" smtClean="0">
              <a:solidFill>
                <a:schemeClr val="tx1">
                  <a:lumMod val="95000"/>
                  <a:lumOff val="5000"/>
                </a:schemeClr>
              </a:solidFill>
            </a:endParaRPr>
          </a:p>
          <a:p>
            <a:pPr marL="342900" indent="-342900" algn="l">
              <a:buFont typeface="Arial" pitchFamily="34" charset="0"/>
              <a:buChar char="•"/>
            </a:pPr>
            <a:endParaRPr lang="en-US" sz="2400" b="1" dirty="0" smtClean="0">
              <a:solidFill>
                <a:schemeClr val="tx1">
                  <a:lumMod val="95000"/>
                  <a:lumOff val="5000"/>
                </a:schemeClr>
              </a:solidFill>
            </a:endParaRPr>
          </a:p>
          <a:p>
            <a:pPr marL="342900" indent="-342900" algn="l">
              <a:buFont typeface="Arial" pitchFamily="34" charset="0"/>
              <a:buChar char="•"/>
            </a:pPr>
            <a:endParaRPr lang="en-US" sz="2400" b="1" dirty="0" smtClean="0">
              <a:solidFill>
                <a:schemeClr val="tx1"/>
              </a:solidFill>
            </a:endParaRPr>
          </a:p>
          <a:p>
            <a:pPr algn="l"/>
            <a:endParaRPr lang="en-IE" sz="2400" dirty="0">
              <a:solidFill>
                <a:schemeClr val="tx1"/>
              </a:solidFill>
            </a:endParaRPr>
          </a:p>
        </p:txBody>
      </p:sp>
    </p:spTree>
    <p:extLst>
      <p:ext uri="{BB962C8B-B14F-4D97-AF65-F5344CB8AC3E}">
        <p14:creationId xmlns:p14="http://schemas.microsoft.com/office/powerpoint/2010/main" val="4010018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66741</TotalTime>
  <Words>913</Words>
  <Application>Microsoft Office PowerPoint</Application>
  <PresentationFormat>On-screen Show (4:3)</PresentationFormat>
  <Paragraphs>168</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Custom Design</vt:lpstr>
      <vt:lpstr>The Case For FEMPI Restoration &amp;  IMO Strategy</vt:lpstr>
      <vt:lpstr>The Second Cut is the Deepest</vt:lpstr>
      <vt:lpstr>IMO Submissions – Warnings on Inevitable Consequences</vt:lpstr>
      <vt:lpstr>What has IMO done about FEMPI?</vt:lpstr>
      <vt:lpstr>IMO Position</vt:lpstr>
      <vt:lpstr>IMO Position</vt:lpstr>
      <vt:lpstr>IMO Strategy </vt:lpstr>
      <vt:lpstr>IMO Strategy </vt:lpstr>
      <vt:lpstr>FEMPI Restoration for Public Servants</vt:lpstr>
      <vt:lpstr>FEMPI Restoration – What’s needed v What’s achievable </vt:lpstr>
      <vt:lpstr>FEMPI and a New GP Contract </vt:lpstr>
      <vt:lpstr>FEMPI and a New GP Contract </vt:lpstr>
      <vt:lpstr>AND…. While I am here </vt:lpstr>
      <vt:lpstr>GP Contract Negotiations Update </vt:lpstr>
      <vt:lpstr>GP Contract Negotiations Update </vt:lpstr>
      <vt:lpstr>GP Contract Negotiations Update </vt:lpstr>
      <vt:lpstr>Conclusion</vt:lpstr>
    </vt:vector>
  </TitlesOfParts>
  <Company>Typeform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O'Reilly</dc:creator>
  <cp:lastModifiedBy>Theresa</cp:lastModifiedBy>
  <cp:revision>191</cp:revision>
  <cp:lastPrinted>2017-10-06T16:18:41Z</cp:lastPrinted>
  <dcterms:created xsi:type="dcterms:W3CDTF">2012-10-17T11:08:52Z</dcterms:created>
  <dcterms:modified xsi:type="dcterms:W3CDTF">2017-10-09T18:46:56Z</dcterms:modified>
</cp:coreProperties>
</file>