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7"/>
  </p:notesMasterIdLst>
  <p:sldIdLst>
    <p:sldId id="256" r:id="rId2"/>
    <p:sldId id="259" r:id="rId3"/>
    <p:sldId id="258" r:id="rId4"/>
    <p:sldId id="266" r:id="rId5"/>
    <p:sldId id="261" r:id="rId6"/>
    <p:sldId id="281" r:id="rId7"/>
    <p:sldId id="276" r:id="rId8"/>
    <p:sldId id="277" r:id="rId9"/>
    <p:sldId id="278" r:id="rId10"/>
    <p:sldId id="279" r:id="rId11"/>
    <p:sldId id="280" r:id="rId12"/>
    <p:sldId id="271" r:id="rId13"/>
    <p:sldId id="284" r:id="rId14"/>
    <p:sldId id="285" r:id="rId15"/>
    <p:sldId id="286" r:id="rId16"/>
    <p:sldId id="283" r:id="rId17"/>
    <p:sldId id="287" r:id="rId18"/>
    <p:sldId id="288" r:id="rId19"/>
    <p:sldId id="273" r:id="rId20"/>
    <p:sldId id="274" r:id="rId21"/>
    <p:sldId id="272" r:id="rId22"/>
    <p:sldId id="289" r:id="rId23"/>
    <p:sldId id="262" r:id="rId24"/>
    <p:sldId id="268" r:id="rId25"/>
    <p:sldId id="269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53" autoAdjust="0"/>
    <p:restoredTop sz="94660"/>
  </p:normalViewPr>
  <p:slideViewPr>
    <p:cSldViewPr snapToGrid="0" snapToObjects="1">
      <p:cViewPr>
        <p:scale>
          <a:sx n="76" d="100"/>
          <a:sy n="76" d="100"/>
        </p:scale>
        <p:origin x="-360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92C093-5ACA-1A4B-9078-A105F249DCBA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61FD36-A1D8-8E44-B157-4EF8B2CD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340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Country </a:t>
            </a:r>
            <a:r>
              <a:rPr lang="en-US" dirty="0" err="1"/>
              <a:t>dr</a:t>
            </a:r>
            <a:r>
              <a:rPr lang="en-US" dirty="0"/>
              <a:t> with old values – listen to the patient ,</a:t>
            </a:r>
            <a:r>
              <a:rPr lang="en-US" baseline="0" dirty="0"/>
              <a:t> they are telling you the diagnosis    </a:t>
            </a:r>
          </a:p>
          <a:p>
            <a:r>
              <a:rPr lang="en-US" baseline="0" dirty="0"/>
              <a:t>Use the family member test  for communications and diagnostic pathways . </a:t>
            </a:r>
          </a:p>
          <a:p>
            <a:r>
              <a:rPr lang="en-US" baseline="0" dirty="0"/>
              <a:t>Understand that  rural health is determined by wealth of the country and highest level of education in the family</a:t>
            </a:r>
          </a:p>
          <a:p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C27B8-7F1E-A04B-A88B-BD3D8BA00A3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395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Whilst</a:t>
            </a:r>
            <a:r>
              <a:rPr lang="en-US" baseline="0" dirty="0"/>
              <a:t> GMS is on </a:t>
            </a:r>
            <a:r>
              <a:rPr lang="en-US" baseline="0" dirty="0" err="1"/>
              <a:t>everybodies</a:t>
            </a:r>
            <a:r>
              <a:rPr lang="en-US" baseline="0" dirty="0"/>
              <a:t>  list of priorities there are other professional issues we need to be discussing.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1FD36-A1D8-8E44-B157-4EF8B2CD078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24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Maybe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1FD36-A1D8-8E44-B157-4EF8B2CD078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1188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err="1"/>
              <a:t>eg</a:t>
            </a:r>
            <a:r>
              <a:rPr lang="en-US" dirty="0"/>
              <a:t>  pushing more work to Hospital hospital strengthens their</a:t>
            </a:r>
            <a:r>
              <a:rPr lang="en-US" baseline="0" dirty="0"/>
              <a:t> hand for more control , outreach and funding.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1FD36-A1D8-8E44-B157-4EF8B2CD078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764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ICGP survey 2015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42F2E1-C1E4-D145-9C02-8783CEEB1768}" type="slidenum">
              <a:rPr lang="en-IE" smtClean="0"/>
              <a:pPr>
                <a:defRPr/>
              </a:pPr>
              <a:t>24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749016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1)Survey highlights high stress levels  and low morale  2</a:t>
            </a:r>
            <a:r>
              <a:rPr lang="en-US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1FD36-A1D8-8E44-B157-4EF8B2CD078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194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16 years of reports   &amp;</a:t>
            </a:r>
            <a:r>
              <a:rPr lang="en-US" baseline="0" dirty="0"/>
              <a:t>  strategies !!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1FD36-A1D8-8E44-B157-4EF8B2CD078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413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Financial stress and doctors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1FD36-A1D8-8E44-B157-4EF8B2CD078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4742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Individual GP have a role as members -  to advocate and speak up on behalf of GP’  and to develop / support local faculty  activity. As an essential building block of college  and college policy . Strength in numbers .Debate the issues –</a:t>
            </a:r>
            <a:r>
              <a:rPr lang="en-IE" dirty="0" err="1"/>
              <a:t>Dont</a:t>
            </a:r>
            <a:r>
              <a:rPr lang="en-IE" dirty="0"/>
              <a:t> play the man .  Debate and positive contribution to solutions.   Don</a:t>
            </a:r>
            <a:r>
              <a:rPr lang="mr-IN" dirty="0"/>
              <a:t>’</a:t>
            </a:r>
            <a:r>
              <a:rPr lang="en-IE" dirty="0"/>
              <a:t>t use social media</a:t>
            </a:r>
          </a:p>
          <a:p>
            <a:r>
              <a:rPr lang="en-IE" dirty="0"/>
              <a:t>Does your faculty need support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1FD36-A1D8-8E44-B157-4EF8B2CD078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7685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Clarity of decision making -   </a:t>
            </a:r>
            <a:r>
              <a:rPr lang="en-US" baseline="0" dirty="0"/>
              <a:t> Increased membership involvement  . Compliance with corporate board </a:t>
            </a:r>
            <a:r>
              <a:rPr lang="en-US" baseline="0" dirty="0" err="1"/>
              <a:t>responsibilty</a:t>
            </a:r>
            <a:r>
              <a:rPr lang="en-US" baseline="0" dirty="0"/>
              <a:t> 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1FD36-A1D8-8E44-B157-4EF8B2CD078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822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Your college  -your voice </a:t>
            </a:r>
            <a:r>
              <a:rPr lang="mr-IN" dirty="0"/>
              <a:t>–</a:t>
            </a:r>
            <a:r>
              <a:rPr lang="en-US" dirty="0"/>
              <a:t> be involved  Return the survey .  Contact College  or</a:t>
            </a:r>
            <a:r>
              <a:rPr lang="en-US" baseline="0" dirty="0"/>
              <a:t> me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1FD36-A1D8-8E44-B157-4EF8B2CD078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8654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Self employed ,  Partnerships</a:t>
            </a:r>
            <a:r>
              <a:rPr lang="en-US" baseline="0" dirty="0"/>
              <a:t>  </a:t>
            </a:r>
            <a:r>
              <a:rPr lang="en-US" dirty="0"/>
              <a:t>Salaried  -</a:t>
            </a:r>
            <a:r>
              <a:rPr lang="en-US" baseline="0" dirty="0"/>
              <a:t>  -  single handed  Group    Rural v urban   Deprived </a:t>
            </a:r>
            <a:r>
              <a:rPr lang="mr-IN" baseline="0" dirty="0"/>
              <a:t>–</a:t>
            </a:r>
            <a:r>
              <a:rPr lang="en-US" baseline="0" dirty="0"/>
              <a:t> deep end </a:t>
            </a:r>
            <a:r>
              <a:rPr lang="mr-IN" baseline="0" dirty="0"/>
              <a:t>–</a:t>
            </a:r>
            <a:r>
              <a:rPr lang="en-US" baseline="0" dirty="0"/>
              <a:t> V middle class  </a:t>
            </a:r>
            <a:r>
              <a:rPr lang="en-US" dirty="0"/>
              <a:t>     gender balance changes </a:t>
            </a:r>
          </a:p>
          <a:p>
            <a:r>
              <a:rPr lang="en-US" dirty="0"/>
              <a:t>Mismatch of values </a:t>
            </a:r>
            <a:r>
              <a:rPr lang="mr-IN" dirty="0"/>
              <a:t>–</a:t>
            </a:r>
            <a:endParaRPr lang="en-US" dirty="0"/>
          </a:p>
          <a:p>
            <a:r>
              <a:rPr lang="en-US" dirty="0"/>
              <a:t>Health planners plan for populations</a:t>
            </a:r>
            <a:r>
              <a:rPr lang="en-US" baseline="0" dirty="0"/>
              <a:t> not for individuals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F7CB0A-8386-7B4D-9FD0-ACEA15315C3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596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David Oliver BMJ</a:t>
            </a:r>
            <a:r>
              <a:rPr lang="en-US" baseline="0" dirty="0"/>
              <a:t>  </a:t>
            </a:r>
            <a:r>
              <a:rPr lang="en-US" baseline="0" dirty="0" err="1"/>
              <a:t>sept</a:t>
            </a:r>
            <a:r>
              <a:rPr lang="en-US" baseline="0" dirty="0"/>
              <a:t> 2017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F7CB0A-8386-7B4D-9FD0-ACEA15315C3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6626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Welcome conference  theme </a:t>
            </a:r>
            <a:r>
              <a:rPr lang="mr-IN" dirty="0"/>
              <a:t>–</a:t>
            </a:r>
            <a:r>
              <a:rPr lang="en-US" dirty="0"/>
              <a:t> professionalism  In addition for a satisfied GP career  </a:t>
            </a:r>
            <a:r>
              <a:rPr lang="mr-IN" dirty="0"/>
              <a:t>–</a:t>
            </a:r>
            <a:r>
              <a:rPr lang="en-US" dirty="0"/>
              <a:t> all </a:t>
            </a:r>
            <a:r>
              <a:rPr lang="en-US" dirty="0" err="1"/>
              <a:t>gp</a:t>
            </a:r>
            <a:r>
              <a:rPr lang="en-US" dirty="0"/>
              <a:t> should have another</a:t>
            </a:r>
            <a:r>
              <a:rPr lang="en-US" baseline="0" dirty="0"/>
              <a:t> passion or interest outside work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F7CB0A-8386-7B4D-9FD0-ACEA15315C3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781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1295400"/>
            <a:ext cx="8228013" cy="1927225"/>
          </a:xfrm>
        </p:spPr>
        <p:txBody>
          <a:bodyPr tIns="0" bIns="0"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ga-IE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307976"/>
            <a:ext cx="8228013" cy="1066800"/>
          </a:xfr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F983F-5AFD-0048-896C-6047581C6C53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1010D-2F9C-214C-BF29-ED95DF59A2F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F983F-5AFD-0048-896C-6047581C6C53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1010D-2F9C-214C-BF29-ED95DF59A2F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81001"/>
            <a:ext cx="3509683" cy="2209800"/>
          </a:xfr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ga-IE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73050"/>
            <a:ext cx="3657600" cy="585311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649071"/>
            <a:ext cx="3509683" cy="3388192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0F983F-5AFD-0048-896C-6047581C6C53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1010D-2F9C-214C-BF29-ED95DF59A2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ga-IE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0F983F-5AFD-0048-896C-6047581C6C53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1010D-2F9C-214C-BF29-ED95DF59A2F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8600" y="1143000"/>
            <a:ext cx="4267200" cy="4267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ga-IE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ga-IE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0F983F-5AFD-0048-896C-6047581C6C53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1010D-2F9C-214C-BF29-ED95DF59A2F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90600" y="2590800"/>
            <a:ext cx="3505200" cy="3505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ga-IE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79675" y="1260475"/>
            <a:ext cx="1254125" cy="12541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ga-IE"/>
              <a:t>Drag picture to placeholder or click icon to add</a:t>
            </a:r>
            <a:endParaRPr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69875" y="762000"/>
            <a:ext cx="2092325" cy="20923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ga-IE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68388"/>
            <a:ext cx="8228013" cy="3468875"/>
          </a:xfrm>
        </p:spPr>
        <p:txBody>
          <a:bodyPr vert="eaVert"/>
          <a:lstStyle>
            <a:lvl5pPr>
              <a:defRPr/>
            </a:lvl5pPr>
            <a:lvl6pPr marL="1719072">
              <a:defRPr/>
            </a:lvl6pPr>
            <a:lvl7pPr marL="1719072">
              <a:defRPr/>
            </a:lvl7pPr>
            <a:lvl8pPr marL="1719072">
              <a:defRPr/>
            </a:lvl8pPr>
            <a:lvl9pPr marL="1719072">
              <a:defRPr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F983F-5AFD-0048-896C-6047581C6C53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1010D-2F9C-214C-BF29-ED95DF59A2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74638"/>
            <a:ext cx="1524000" cy="5851525"/>
          </a:xfrm>
        </p:spPr>
        <p:txBody>
          <a:bodyPr vert="eaVert" anchor="t" anchorCtr="0"/>
          <a:lstStyle/>
          <a:p>
            <a:r>
              <a:rPr lang="ga-IE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6859"/>
            <a:ext cx="6019800" cy="561564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F983F-5AFD-0048-896C-6047581C6C53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1010D-2F9C-214C-BF29-ED95DF59A2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F983F-5AFD-0048-896C-6047581C6C53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1010D-2F9C-214C-BF29-ED95DF59A2F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F983F-5AFD-0048-896C-6047581C6C53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1010D-2F9C-214C-BF29-ED95DF59A2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36694"/>
            <a:ext cx="6400800" cy="1362075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ga-IE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399" y="3609695"/>
            <a:ext cx="5181601" cy="1500187"/>
          </a:xfrm>
        </p:spPr>
        <p:txBody>
          <a:bodyPr anchor="t" anchorCtr="0"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0F983F-5AFD-0048-896C-6047581C6C53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8999" y="6356350"/>
            <a:ext cx="14462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B61010D-2F9C-214C-BF29-ED95DF59A2F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tabLst/>
              <a:defRPr sz="1600"/>
            </a:lvl6pPr>
            <a:lvl7pPr marL="2173288" indent="-227013">
              <a:tabLst/>
              <a:defRPr sz="1600"/>
            </a:lvl7pPr>
            <a:lvl8pPr marL="2398713" indent="-227013">
              <a:tabLst/>
              <a:defRPr sz="1600"/>
            </a:lvl8pPr>
            <a:lvl9pPr marL="2625725" indent="-227013">
              <a:tabLst/>
              <a:defRPr sz="160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F983F-5AFD-0048-896C-6047581C6C53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1010D-2F9C-214C-BF29-ED95DF59A2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ga-IE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F983F-5AFD-0048-896C-6047581C6C53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1010D-2F9C-214C-BF29-ED95DF59A2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784475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F983F-5AFD-0048-896C-6047581C6C53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1010D-2F9C-214C-BF29-ED95DF59A2F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62000" y="4497070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F983F-5AFD-0048-896C-6047581C6C53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1010D-2F9C-214C-BF29-ED95DF59A2F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F983F-5AFD-0048-896C-6047581C6C53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1010D-2F9C-214C-BF29-ED95DF59A2F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9775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39775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F983F-5AFD-0048-896C-6047581C6C53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1010D-2F9C-214C-BF29-ED95DF59A2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51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ga-IE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775" y="2770094"/>
            <a:ext cx="7662864" cy="3267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E0F983F-5AFD-0048-896C-6047581C6C53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8961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B61010D-2F9C-214C-BF29-ED95DF59A2F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" pitchFamily="2" charset="2"/>
        <a:buChar char="S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1"/>
            <a:ext cx="7772400" cy="1935479"/>
          </a:xfrm>
        </p:spPr>
        <p:txBody>
          <a:bodyPr>
            <a:normAutofit fontScale="90000"/>
          </a:bodyPr>
          <a:lstStyle/>
          <a:p>
            <a:r>
              <a:rPr lang="en-US" dirty="0"/>
              <a:t>32</a:t>
            </a:r>
            <a:r>
              <a:rPr lang="en-US" baseline="30000" dirty="0"/>
              <a:t>ND</a:t>
            </a:r>
            <a:r>
              <a:rPr lang="en-US" dirty="0"/>
              <a:t> Rural Island and dispensing Doctors Conference .Oct 2017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An Irish healthcare system where general practice is central to providing excellence in continuing personal care for all .</a:t>
            </a:r>
            <a:r>
              <a:rPr lang="en-US" sz="1200" dirty="0"/>
              <a:t>ICGP strategic vision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5196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E3A8F6-0F48-406E-B6ED-3FEF76355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Your input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31BEBDF-6BF3-43FC-B1EC-12D9AA6B35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IE" dirty="0"/>
              <a:t>How can ICGP support  you ?</a:t>
            </a:r>
          </a:p>
          <a:p>
            <a:endParaRPr lang="en-IE" dirty="0"/>
          </a:p>
          <a:p>
            <a:r>
              <a:rPr lang="en-IE" dirty="0"/>
              <a:t>Rural Group interests via Faculties or  Via Rural and Island group?</a:t>
            </a:r>
          </a:p>
          <a:p>
            <a:pPr marL="0" indent="0">
              <a:buNone/>
            </a:pPr>
            <a:r>
              <a:rPr lang="en-IE" dirty="0"/>
              <a:t> </a:t>
            </a:r>
          </a:p>
          <a:p>
            <a:r>
              <a:rPr lang="en-IE" dirty="0"/>
              <a:t>NEGS / Locum /Cooperative  assistants – Mentoring into faculty- </a:t>
            </a:r>
          </a:p>
          <a:p>
            <a:endParaRPr lang="en-IE" dirty="0"/>
          </a:p>
          <a:p>
            <a:r>
              <a:rPr lang="en-IE" dirty="0"/>
              <a:t>Euripa – expression of interest -representative</a:t>
            </a:r>
          </a:p>
          <a:p>
            <a:r>
              <a:rPr lang="en-IE" dirty="0"/>
              <a:t>Hosting a Euripa  conference -  ? Interest </a:t>
            </a:r>
            <a:r>
              <a:rPr lang="mr-IN" dirty="0"/>
              <a:t>–</a:t>
            </a:r>
            <a:r>
              <a:rPr lang="en-IE" dirty="0"/>
              <a:t>Volunteers </a:t>
            </a:r>
          </a:p>
          <a:p>
            <a:pPr marL="914400" lvl="2" indent="0">
              <a:buNone/>
            </a:pPr>
            <a:endParaRPr lang="en-IE" dirty="0"/>
          </a:p>
          <a:p>
            <a:pPr marL="914400" lvl="2" indent="0">
              <a:buNone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581795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Towards a new contract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Diversity and the Model for future care 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Retaining GP as generalist and Specialist </a:t>
            </a:r>
          </a:p>
          <a:p>
            <a:r>
              <a:rPr lang="en-US" dirty="0"/>
              <a:t>General Practice at centre of healthcare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3119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sz="2800" dirty="0">
                <a:latin typeface="Calibri" charset="0"/>
              </a:rPr>
              <a:t/>
            </a:r>
            <a:br>
              <a:rPr lang="en-IE" sz="2800" dirty="0">
                <a:latin typeface="Calibri" charset="0"/>
              </a:rPr>
            </a:br>
            <a:r>
              <a:rPr lang="en-IE" sz="2800" dirty="0">
                <a:latin typeface="Calibri" charset="0"/>
              </a:rPr>
              <a:t>The Future of General Practice </a:t>
            </a:r>
            <a:r>
              <a:rPr lang="mr-IN" sz="2800" dirty="0">
                <a:latin typeface="Calibri" charset="0"/>
              </a:rPr>
              <a:t>–</a:t>
            </a:r>
            <a:r>
              <a:rPr lang="en-IE" sz="2800" dirty="0">
                <a:latin typeface="Calibri" charset="0"/>
              </a:rPr>
              <a:t> The application of  Business principles</a:t>
            </a:r>
            <a:endParaRPr lang="en-IE" sz="2800" dirty="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4198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IE" sz="2000" b="1" dirty="0">
                <a:latin typeface="Calibri" charset="0"/>
              </a:rPr>
              <a:t>Clarity</a:t>
            </a:r>
            <a:r>
              <a:rPr lang="en-IE" sz="2000" dirty="0">
                <a:latin typeface="Calibri" charset="0"/>
              </a:rPr>
              <a:t>: Clarity of strategy is key and growth tends to naturally follow.</a:t>
            </a:r>
          </a:p>
          <a:p>
            <a:pPr lvl="1"/>
            <a:r>
              <a:rPr lang="en-IE" sz="1600" dirty="0">
                <a:latin typeface="Calibri" charset="0"/>
              </a:rPr>
              <a:t>Have we got a clear strategy and vision for General Practice</a:t>
            </a:r>
          </a:p>
          <a:p>
            <a:r>
              <a:rPr lang="en-IE" sz="2000" b="1" dirty="0">
                <a:latin typeface="Calibri" charset="0"/>
              </a:rPr>
              <a:t>Talking about what you do</a:t>
            </a:r>
            <a:r>
              <a:rPr lang="en-IE" sz="2000" dirty="0">
                <a:latin typeface="Calibri" charset="0"/>
              </a:rPr>
              <a:t>: As well as doing brilliant work, it is very important to talk about it as this will maximise impact.</a:t>
            </a:r>
          </a:p>
          <a:p>
            <a:pPr lvl="1"/>
            <a:r>
              <a:rPr lang="en-IE" sz="1600" dirty="0">
                <a:latin typeface="Calibri" charset="0"/>
              </a:rPr>
              <a:t>Negative comments from within the Specialty</a:t>
            </a:r>
          </a:p>
          <a:p>
            <a:pPr marL="349250" lvl="1" indent="0">
              <a:buNone/>
            </a:pPr>
            <a:endParaRPr lang="en-IE" b="1" dirty="0">
              <a:latin typeface="Calibri" charset="0"/>
            </a:endParaRPr>
          </a:p>
          <a:p>
            <a:pPr marL="349250" lvl="1" indent="0">
              <a:buNone/>
            </a:pPr>
            <a:r>
              <a:rPr lang="en-IE" sz="2000" b="1" dirty="0">
                <a:latin typeface="Calibri" charset="0"/>
              </a:rPr>
              <a:t>Collaboration: </a:t>
            </a:r>
            <a:r>
              <a:rPr lang="en-IE" sz="2000" dirty="0">
                <a:latin typeface="Calibri" charset="0"/>
              </a:rPr>
              <a:t>The key tenet to success is collaboration.. Leveraging partnerships can make a significant difference.</a:t>
            </a:r>
          </a:p>
          <a:p>
            <a:pPr lvl="1"/>
            <a:r>
              <a:rPr lang="en-IE" sz="1600" dirty="0">
                <a:latin typeface="Calibri" charset="0"/>
              </a:rPr>
              <a:t>HSE/DOH/Medical Council</a:t>
            </a:r>
          </a:p>
          <a:p>
            <a:r>
              <a:rPr lang="en-IE" sz="2000" b="1" dirty="0">
                <a:latin typeface="Calibri" charset="0"/>
              </a:rPr>
              <a:t>Authenticity: </a:t>
            </a:r>
            <a:r>
              <a:rPr lang="en-IE" sz="2000" dirty="0">
                <a:latin typeface="Calibri" charset="0"/>
              </a:rPr>
              <a:t> Stay</a:t>
            </a:r>
            <a:r>
              <a:rPr lang="en-IE" sz="2000" b="1" dirty="0">
                <a:latin typeface="Calibri" charset="0"/>
              </a:rPr>
              <a:t> </a:t>
            </a:r>
            <a:r>
              <a:rPr lang="en-IE" sz="2000" dirty="0">
                <a:latin typeface="Calibri" charset="0"/>
              </a:rPr>
              <a:t>consistent to our values; Behaviour is crucial to everything, all else will follow.</a:t>
            </a:r>
            <a:r>
              <a:rPr lang="en-IE" sz="2000" b="1" dirty="0">
                <a:latin typeface="Calibri" charset="0"/>
              </a:rPr>
              <a:t> </a:t>
            </a:r>
          </a:p>
          <a:p>
            <a:r>
              <a:rPr lang="en-IE" sz="2000" b="1" dirty="0">
                <a:latin typeface="Calibri" charset="0"/>
              </a:rPr>
              <a:t>Ambition</a:t>
            </a:r>
            <a:r>
              <a:rPr lang="en-IE" sz="2000" dirty="0">
                <a:latin typeface="Calibri" charset="0"/>
              </a:rPr>
              <a:t>: Institutions of all types should be stronger and aspire to be better. </a:t>
            </a:r>
          </a:p>
          <a:p>
            <a:endParaRPr lang="en-IE" sz="2000" dirty="0">
              <a:latin typeface="Calibri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E" dirty="0"/>
              <a:t>Applying business principles </a:t>
            </a:r>
          </a:p>
        </p:txBody>
      </p:sp>
    </p:spTree>
    <p:extLst>
      <p:ext uri="{BB962C8B-B14F-4D97-AF65-F5344CB8AC3E}">
        <p14:creationId xmlns:p14="http://schemas.microsoft.com/office/powerpoint/2010/main" val="3263278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Into the  future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/>
          </a:p>
          <a:p>
            <a:r>
              <a:rPr lang="en-US" dirty="0"/>
              <a:t>There is no consensus  ( or evidence )  about  future models of health care </a:t>
            </a:r>
            <a:r>
              <a:rPr lang="mr-IN" dirty="0"/>
              <a:t>–</a:t>
            </a:r>
            <a:r>
              <a:rPr lang="en-US" dirty="0"/>
              <a:t> nor should we expect one. </a:t>
            </a:r>
          </a:p>
          <a:p>
            <a:endParaRPr lang="en-US" dirty="0"/>
          </a:p>
          <a:p>
            <a:r>
              <a:rPr lang="en-US" dirty="0"/>
              <a:t>Acknowledge Diversity.  </a:t>
            </a:r>
          </a:p>
          <a:p>
            <a:r>
              <a:rPr lang="en-US" dirty="0"/>
              <a:t>General practices,  General practitioners , their Communities, &amp;  employment models</a:t>
            </a:r>
          </a:p>
          <a:p>
            <a:r>
              <a:rPr lang="en-US" dirty="0"/>
              <a:t>Mismatch of values </a:t>
            </a:r>
          </a:p>
        </p:txBody>
      </p:sp>
    </p:spTree>
    <p:extLst>
      <p:ext uri="{BB962C8B-B14F-4D97-AF65-F5344CB8AC3E}">
        <p14:creationId xmlns:p14="http://schemas.microsoft.com/office/powerpoint/2010/main" val="3960512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agreed 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Chronic underfunding  of general Practice</a:t>
            </a:r>
          </a:p>
          <a:p>
            <a:r>
              <a:rPr lang="en-US" dirty="0"/>
              <a:t>Workforce planning and underestimation of workforce gap</a:t>
            </a:r>
          </a:p>
          <a:p>
            <a:r>
              <a:rPr lang="en-US" dirty="0"/>
              <a:t>Undermining of General practice </a:t>
            </a:r>
          </a:p>
          <a:p>
            <a:r>
              <a:rPr lang="en-US" dirty="0"/>
              <a:t>No one size fits all model</a:t>
            </a:r>
          </a:p>
          <a:p>
            <a:r>
              <a:rPr lang="en-US" dirty="0"/>
              <a:t>Patients value the continuity and personal approach of traditional general practice </a:t>
            </a:r>
          </a:p>
        </p:txBody>
      </p:sp>
    </p:spTree>
    <p:extLst>
      <p:ext uri="{BB962C8B-B14F-4D97-AF65-F5344CB8AC3E}">
        <p14:creationId xmlns:p14="http://schemas.microsoft.com/office/powerpoint/2010/main" val="3207951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Clarity for the future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general practice is really for ?</a:t>
            </a:r>
          </a:p>
          <a:p>
            <a:r>
              <a:rPr lang="en-US" dirty="0"/>
              <a:t>How its approach differs from the rest of medicine?</a:t>
            </a:r>
          </a:p>
          <a:p>
            <a:r>
              <a:rPr lang="en-US" dirty="0"/>
              <a:t>What parts require the skills of a doctor , as opposed  to other staff, groups or self care ?</a:t>
            </a:r>
          </a:p>
          <a:p>
            <a:r>
              <a:rPr lang="en-US" dirty="0"/>
              <a:t>What are the gaps  in social and community care  which hamper good general practice 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739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sz="6700" dirty="0"/>
              <a:t>“Lets ditch the stuff we don</a:t>
            </a:r>
            <a:r>
              <a:rPr lang="mr-IN" sz="6700" dirty="0"/>
              <a:t>’</a:t>
            </a:r>
            <a:r>
              <a:rPr lang="en-US" sz="6700" dirty="0"/>
              <a:t>t need to do”.</a:t>
            </a:r>
          </a:p>
          <a:p>
            <a:pPr marL="0" indent="0">
              <a:buNone/>
            </a:pPr>
            <a:endParaRPr lang="en-US" sz="6700" strike="sngStrike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Margaret McCartney  BMJ Sept 2017 </a:t>
            </a:r>
          </a:p>
        </p:txBody>
      </p:sp>
    </p:spTree>
    <p:extLst>
      <p:ext uri="{BB962C8B-B14F-4D97-AF65-F5344CB8AC3E}">
        <p14:creationId xmlns:p14="http://schemas.microsoft.com/office/powerpoint/2010/main" val="26835422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Success is the journey not </a:t>
            </a:r>
            <a:r>
              <a:rPr lang="en-US"/>
              <a:t>the destination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endParaRPr lang="en-US" dirty="0"/>
          </a:p>
          <a:p>
            <a:r>
              <a:rPr lang="en-US" dirty="0"/>
              <a:t>Change is opportunity 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Be Leaders not victims</a:t>
            </a:r>
          </a:p>
          <a:p>
            <a:r>
              <a:rPr lang="en-US" dirty="0"/>
              <a:t>Doctors must lead this debate on creating an enabling environment and valuing  professionalism , as a lever for quality health care. </a:t>
            </a:r>
          </a:p>
          <a:p>
            <a:r>
              <a:rPr lang="en-US" dirty="0"/>
              <a:t>Professionalism allows us to say ‘No’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103628" y="4345779"/>
            <a:ext cx="1846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8633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0182"/>
            <a:ext cx="7772400" cy="45719"/>
          </a:xfrm>
        </p:spPr>
        <p:txBody>
          <a:bodyPr>
            <a:normAutofit fontScale="90000"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1418" y="300182"/>
            <a:ext cx="6400800" cy="576118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6300" y="0"/>
            <a:ext cx="48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729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And what about</a:t>
            </a:r>
            <a:r>
              <a:rPr lang="mr-IN" dirty="0"/>
              <a:t>…</a:t>
            </a:r>
            <a:r>
              <a:rPr lang="ga-IE" dirty="0"/>
              <a:t>.........</a:t>
            </a:r>
            <a:r>
              <a:rPr lang="en-US" dirty="0"/>
              <a:t>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Is medical education for  General Practice fit for purpose ?</a:t>
            </a:r>
          </a:p>
          <a:p>
            <a:pPr marL="0" indent="0">
              <a:buNone/>
            </a:pPr>
            <a:r>
              <a:rPr lang="en-US" dirty="0"/>
              <a:t>Overmedicalisation &amp; Quaternary prevention</a:t>
            </a:r>
          </a:p>
          <a:p>
            <a:pPr marL="0" indent="0">
              <a:buNone/>
            </a:pPr>
            <a:r>
              <a:rPr lang="en-US" dirty="0"/>
              <a:t>What age should a GP retire?</a:t>
            </a:r>
          </a:p>
          <a:p>
            <a:pPr marL="0" indent="0">
              <a:buNone/>
            </a:pPr>
            <a:r>
              <a:rPr lang="en-US" dirty="0"/>
              <a:t>Quality &amp; Sustainable workloads- Personal list size ? </a:t>
            </a:r>
          </a:p>
          <a:p>
            <a:pPr marL="0" indent="0">
              <a:buNone/>
            </a:pPr>
            <a:r>
              <a:rPr lang="en-US" dirty="0"/>
              <a:t>Key relationships with :Hospital care: Private Health insurers </a:t>
            </a:r>
          </a:p>
          <a:p>
            <a:pPr marL="0" indent="0">
              <a:buNone/>
            </a:pPr>
            <a:r>
              <a:rPr lang="en-US" dirty="0"/>
              <a:t>					&amp; Corporate health care </a:t>
            </a:r>
          </a:p>
          <a:p>
            <a:pPr marL="0" indent="0">
              <a:buNone/>
            </a:pPr>
            <a:r>
              <a:rPr lang="en-US" dirty="0"/>
              <a:t>Private Patients</a:t>
            </a:r>
            <a:r>
              <a:rPr lang="mr-IN" dirty="0"/>
              <a:t>–</a:t>
            </a:r>
            <a:r>
              <a:rPr lang="en-US" dirty="0"/>
              <a:t> the 51%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843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Visit to a country doctor.</a:t>
            </a:r>
            <a:br>
              <a:rPr lang="en-US" dirty="0"/>
            </a:br>
            <a:r>
              <a:rPr lang="en-US" sz="2200" dirty="0"/>
              <a:t>Norman Rothwell.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t="9630" b="963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839245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IE"/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1439863" y="2636838"/>
            <a:ext cx="62642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IE" sz="4800" dirty="0"/>
              <a:t>“One Size doesn’t fit all”</a:t>
            </a:r>
          </a:p>
        </p:txBody>
      </p:sp>
    </p:spTree>
    <p:extLst>
      <p:ext uri="{BB962C8B-B14F-4D97-AF65-F5344CB8AC3E}">
        <p14:creationId xmlns:p14="http://schemas.microsoft.com/office/powerpoint/2010/main" val="34875758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all have more in common 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pPr marL="0" indent="0">
              <a:buNone/>
            </a:pPr>
            <a:r>
              <a:rPr lang="en-US" dirty="0"/>
              <a:t>We must change the political discourse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Clear messages  from all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Be  aware and careful of  unexpected consequences</a:t>
            </a:r>
          </a:p>
        </p:txBody>
      </p:sp>
    </p:spTree>
    <p:extLst>
      <p:ext uri="{BB962C8B-B14F-4D97-AF65-F5344CB8AC3E}">
        <p14:creationId xmlns:p14="http://schemas.microsoft.com/office/powerpoint/2010/main" val="2314011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I’m not just a GP, I am a specialist in life</a:t>
            </a:r>
            <a:r>
              <a:rPr lang="en-US" sz="1600" dirty="0"/>
              <a:t>.   (RACGP ) </a:t>
            </a:r>
          </a:p>
          <a:p>
            <a:endParaRPr lang="en-US" dirty="0"/>
          </a:p>
          <a:p>
            <a:r>
              <a:rPr lang="en-US" dirty="0"/>
              <a:t>Please Contact at:       </a:t>
            </a:r>
            <a:r>
              <a:rPr lang="en-US" dirty="0" err="1"/>
              <a:t>Richard.Brennan@icgp.ie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1441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Prevention and risk </a:t>
            </a:r>
            <a:r>
              <a:rPr lang="en-US" dirty="0" err="1"/>
              <a:t>factorology</a:t>
            </a:r>
            <a:r>
              <a:rPr lang="en-US" dirty="0"/>
              <a:t> 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29100" b="291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233028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1473582" y="-571501"/>
            <a:ext cx="7213217" cy="1242473"/>
          </a:xfrm>
        </p:spPr>
        <p:txBody>
          <a:bodyPr>
            <a:normAutofit/>
          </a:bodyPr>
          <a:lstStyle/>
          <a:p>
            <a:r>
              <a:rPr lang="en-IE" sz="2400">
                <a:latin typeface="Calibri" charset="0"/>
              </a:rPr>
              <a:t/>
            </a:r>
            <a:br>
              <a:rPr lang="en-IE" sz="2400">
                <a:latin typeface="Calibri" charset="0"/>
              </a:rPr>
            </a:br>
            <a:r>
              <a:rPr lang="en-IE" sz="2400">
                <a:solidFill>
                  <a:schemeClr val="bg1"/>
                </a:solidFill>
                <a:latin typeface="Calibri" charset="0"/>
              </a:rPr>
              <a:t>The Future of Irish General Practice</a:t>
            </a:r>
            <a:br>
              <a:rPr lang="en-IE" sz="2400">
                <a:solidFill>
                  <a:schemeClr val="bg1"/>
                </a:solidFill>
                <a:latin typeface="Calibri" charset="0"/>
              </a:rPr>
            </a:br>
            <a:r>
              <a:rPr lang="en-IE" sz="2400">
                <a:solidFill>
                  <a:schemeClr val="bg1"/>
                </a:solidFill>
                <a:latin typeface="Calibri" charset="0"/>
              </a:rPr>
              <a:t>			Survey 2015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351" y="670972"/>
            <a:ext cx="4100449" cy="5782216"/>
          </a:xfrm>
        </p:spPr>
        <p:txBody>
          <a:bodyPr>
            <a:normAutofit fontScale="92500"/>
          </a:bodyPr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en-IE" sz="1800" dirty="0">
                <a:solidFill>
                  <a:srgbClr val="FF0000"/>
                </a:solidFill>
                <a:ea typeface="+mn-ea"/>
                <a:cs typeface="+mn-cs"/>
              </a:rPr>
              <a:t>90% of GPs feel that communication between the Government and GPs has failed both doctors and patients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IE" sz="1800" dirty="0">
                <a:ea typeface="+mn-ea"/>
                <a:cs typeface="+mn-cs"/>
              </a:rPr>
              <a:t>47.3% of GPs describe their morale as poor or very poor and for 77.6% their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IE" sz="1800" dirty="0">
                <a:ea typeface="+mn-ea"/>
                <a:cs typeface="+mn-cs"/>
              </a:rPr>
              <a:t>      morale has worsened over the past      	five  years      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IE" sz="1800" dirty="0">
                <a:ea typeface="+mn-ea"/>
                <a:cs typeface="+mn-cs"/>
              </a:rPr>
              <a:t>74% of GPs rated their current stress levels as high or very high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IE" sz="1800" dirty="0">
                <a:solidFill>
                  <a:srgbClr val="FF0000"/>
                </a:solidFill>
                <a:ea typeface="+mn-ea"/>
                <a:cs typeface="+mn-cs"/>
              </a:rPr>
              <a:t>55.3% of GPs who tried to recruit a sessional doctor/assistant in the past year were unable to do so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IE" sz="1800" dirty="0">
                <a:ea typeface="+mn-ea"/>
                <a:cs typeface="+mn-cs"/>
              </a:rPr>
              <a:t>Only 44% of GPs who tried to recruit a locum in the past year were able to do so on more than half of the occasions that they tried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IE" sz="1800" dirty="0">
              <a:ea typeface="+mn-ea"/>
              <a:cs typeface="+mn-cs"/>
            </a:endParaRPr>
          </a:p>
        </p:txBody>
      </p:sp>
      <p:sp>
        <p:nvSpPr>
          <p:cNvPr id="21507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670972"/>
            <a:ext cx="4191000" cy="5455191"/>
          </a:xfrm>
        </p:spPr>
        <p:txBody>
          <a:bodyPr>
            <a:normAutofit fontScale="92500"/>
          </a:bodyPr>
          <a:lstStyle/>
          <a:p>
            <a:r>
              <a:rPr lang="en-IE" sz="1800" dirty="0">
                <a:solidFill>
                  <a:srgbClr val="FF0000"/>
                </a:solidFill>
                <a:latin typeface="Calibri" charset="0"/>
              </a:rPr>
              <a:t>Rural GPs were less successful in terms of recruiting sessional/assistants or locum cover</a:t>
            </a:r>
          </a:p>
          <a:p>
            <a:r>
              <a:rPr lang="en-IE" sz="1800" dirty="0">
                <a:latin typeface="Calibri" charset="0"/>
              </a:rPr>
              <a:t>The majority of GPs consider that free GP care to the under 6s and over 70s will impact on waiting times in general practice</a:t>
            </a:r>
          </a:p>
          <a:p>
            <a:r>
              <a:rPr lang="en-IE" sz="1800" dirty="0">
                <a:latin typeface="Calibri" charset="0"/>
              </a:rPr>
              <a:t>Just over one third consider that free care to the over 70s will result in improved monitoring of health needs</a:t>
            </a:r>
          </a:p>
          <a:p>
            <a:r>
              <a:rPr lang="en-IE" sz="1800" dirty="0">
                <a:solidFill>
                  <a:srgbClr val="FF0000"/>
                </a:solidFill>
                <a:latin typeface="Calibri" charset="0"/>
              </a:rPr>
              <a:t>Almost two-thirds of GPs support the principle of primary care teams (PCT) although only 13% consider they are currently working in a well-functioning PCT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E" dirty="0"/>
              <a:t>The Future of Irish General Practice survey 2015</a:t>
            </a:r>
          </a:p>
        </p:txBody>
      </p:sp>
    </p:spTree>
    <p:extLst>
      <p:ext uri="{BB962C8B-B14F-4D97-AF65-F5344CB8AC3E}">
        <p14:creationId xmlns:p14="http://schemas.microsoft.com/office/powerpoint/2010/main" val="27961758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2400">
                <a:latin typeface="Calibri" charset="0"/>
              </a:rPr>
              <a:t/>
            </a:r>
            <a:br>
              <a:rPr lang="en-IE" sz="2400">
                <a:latin typeface="Calibri" charset="0"/>
              </a:rPr>
            </a:br>
            <a:r>
              <a:rPr lang="en-IE" sz="2400">
                <a:solidFill>
                  <a:schemeClr val="bg1"/>
                </a:solidFill>
                <a:latin typeface="Calibri" charset="0"/>
              </a:rPr>
              <a:t>2015 Survey (Cont.)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E" sz="1800">
                <a:latin typeface="Calibri" charset="0"/>
              </a:rPr>
              <a:t>Less than one quarter of GPs indicated a preference for co-location with a PCT</a:t>
            </a:r>
          </a:p>
          <a:p>
            <a:r>
              <a:rPr lang="en-IE" sz="1800">
                <a:solidFill>
                  <a:srgbClr val="FF0000"/>
                </a:solidFill>
                <a:latin typeface="Calibri" charset="0"/>
              </a:rPr>
              <a:t>Over two-thirds of GPs welcome chronic care management models of care and</a:t>
            </a:r>
          </a:p>
          <a:p>
            <a:r>
              <a:rPr lang="en-IE" sz="1800">
                <a:latin typeface="Calibri" charset="0"/>
              </a:rPr>
              <a:t>the majority (86.8%) agreed that moving care from secondary to primary care will benefit patients. However, this was contingent on appropriate supports and resources being put in place.</a:t>
            </a:r>
          </a:p>
          <a:p>
            <a:endParaRPr lang="en-IE">
              <a:latin typeface="Calibri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en-IE" sz="1800" dirty="0">
                <a:solidFill>
                  <a:srgbClr val="FF0000"/>
                </a:solidFill>
                <a:ea typeface="+mn-ea"/>
                <a:cs typeface="+mn-cs"/>
              </a:rPr>
              <a:t>GPs highlighted the importance of preserving factors such as continuity of care, the doctor patient relationship and person centre care.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IE" dirty="0">
              <a:solidFill>
                <a:srgbClr val="FF0000"/>
              </a:solidFill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E" dirty="0"/>
              <a:t>ICGP survey 2015</a:t>
            </a:r>
          </a:p>
        </p:txBody>
      </p:sp>
    </p:spTree>
    <p:extLst>
      <p:ext uri="{BB962C8B-B14F-4D97-AF65-F5344CB8AC3E}">
        <p14:creationId xmlns:p14="http://schemas.microsoft.com/office/powerpoint/2010/main" val="3467483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6374"/>
            <a:ext cx="8107048" cy="815077"/>
          </a:xfrm>
        </p:spPr>
        <p:txBody>
          <a:bodyPr>
            <a:normAutofit/>
          </a:bodyPr>
          <a:lstStyle/>
          <a:p>
            <a:r>
              <a:rPr lang="en-US" sz="2400" dirty="0"/>
              <a:t> Future of general practice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25763" r="-25763"/>
          <a:stretch>
            <a:fillRect/>
          </a:stretch>
        </p:blipFill>
        <p:spPr>
          <a:xfrm>
            <a:off x="15806" y="1514190"/>
            <a:ext cx="8670994" cy="4768713"/>
          </a:xfrm>
        </p:spPr>
      </p:pic>
    </p:spTree>
    <p:extLst>
      <p:ext uri="{BB962C8B-B14F-4D97-AF65-F5344CB8AC3E}">
        <p14:creationId xmlns:p14="http://schemas.microsoft.com/office/powerpoint/2010/main" val="1809682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8135937" cy="961096"/>
          </a:xfrm>
        </p:spPr>
        <p:txBody>
          <a:bodyPr>
            <a:normAutofit/>
          </a:bodyPr>
          <a:lstStyle/>
          <a:p>
            <a:pPr algn="l"/>
            <a:r>
              <a:rPr lang="en-IE" b="1" dirty="0">
                <a:solidFill>
                  <a:schemeClr val="bg1"/>
                </a:solidFill>
                <a:latin typeface="Calibri" charset="0"/>
              </a:rPr>
              <a:t> Drivers of change.</a:t>
            </a:r>
          </a:p>
        </p:txBody>
      </p:sp>
      <p:pic>
        <p:nvPicPr>
          <p:cNvPr id="17414" name="Picture 10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4106863"/>
            <a:ext cx="2159000" cy="2520950"/>
          </a:xfrm>
          <a:noFill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IE"/>
          </a:p>
        </p:txBody>
      </p:sp>
      <p:pic>
        <p:nvPicPr>
          <p:cNvPr id="1741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484313"/>
            <a:ext cx="1951037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57338"/>
            <a:ext cx="1749425" cy="230346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484313"/>
            <a:ext cx="1993900" cy="250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1484313"/>
            <a:ext cx="1800225" cy="237648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5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225" y="4106863"/>
            <a:ext cx="1944688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613" y="4038600"/>
            <a:ext cx="2024062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4106863"/>
            <a:ext cx="1905000" cy="241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5881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Politics , Bureaucracy, and competition.</a:t>
            </a:r>
          </a:p>
        </p:txBody>
      </p:sp>
      <p:pic>
        <p:nvPicPr>
          <p:cNvPr id="4" name="Content Placeholder 3" descr="wfgvq-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274" r="-67274"/>
          <a:stretch>
            <a:fillRect/>
          </a:stretch>
        </p:blipFill>
        <p:spPr>
          <a:xfrm>
            <a:off x="768350" y="2747963"/>
            <a:ext cx="7662863" cy="3267075"/>
          </a:xfrm>
        </p:spPr>
      </p:pic>
    </p:spTree>
    <p:extLst>
      <p:ext uri="{BB962C8B-B14F-4D97-AF65-F5344CB8AC3E}">
        <p14:creationId xmlns:p14="http://schemas.microsoft.com/office/powerpoint/2010/main" val="1411031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 Ambiguity.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  <a:p>
            <a:r>
              <a:rPr lang="en-US" dirty="0"/>
              <a:t>Reversal of FEMPI is priority </a:t>
            </a:r>
          </a:p>
          <a:p>
            <a:r>
              <a:rPr lang="en-US" dirty="0"/>
              <a:t>Policies and measures  to  secure and  ensure the financial viability of  General Practices  in all their diversity.</a:t>
            </a:r>
          </a:p>
          <a:p>
            <a:r>
              <a:rPr lang="en-US" dirty="0"/>
              <a:t>Benefits to patients , Communities  and their doctors.</a:t>
            </a:r>
          </a:p>
          <a:p>
            <a:r>
              <a:rPr lang="en-US" dirty="0"/>
              <a:t>Improved health outcomes : Reduced health inequalities</a:t>
            </a:r>
          </a:p>
          <a:p>
            <a:r>
              <a:rPr lang="en-US" dirty="0"/>
              <a:t>Financial stress affects health and productivity .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882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CAF1DA-37F5-4836-9D8E-9B831028E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6680" y="-274321"/>
            <a:ext cx="8793480" cy="1784009"/>
          </a:xfrm>
        </p:spPr>
        <p:txBody>
          <a:bodyPr>
            <a:normAutofit fontScale="90000"/>
          </a:bodyPr>
          <a:lstStyle/>
          <a:p>
            <a:r>
              <a:rPr lang="en-IE" dirty="0"/>
              <a:t/>
            </a:r>
            <a:br>
              <a:rPr lang="en-IE" dirty="0"/>
            </a:br>
            <a:r>
              <a:rPr lang="en-IE" dirty="0"/>
              <a:t/>
            </a:r>
            <a:br>
              <a:rPr lang="en-IE" dirty="0"/>
            </a:br>
            <a:r>
              <a:rPr lang="en-IE" dirty="0"/>
              <a:t> Your college </a:t>
            </a:r>
            <a:r>
              <a:rPr lang="mr-IN" dirty="0"/>
              <a:t>–</a:t>
            </a:r>
            <a:r>
              <a:rPr lang="ga-IE" dirty="0"/>
              <a:t> </a:t>
            </a:r>
            <a:r>
              <a:rPr lang="en-IE" dirty="0"/>
              <a:t>Your membership.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9A1D797-8C16-454C-B0CD-AF380EB1BC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6116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IE" dirty="0"/>
              <a:t>  </a:t>
            </a:r>
          </a:p>
          <a:p>
            <a:pPr marL="0" indent="0">
              <a:buNone/>
            </a:pPr>
            <a:r>
              <a:rPr lang="en-IE" dirty="0"/>
              <a:t>A Professional Membership organisation – </a:t>
            </a:r>
          </a:p>
          <a:p>
            <a:r>
              <a:rPr lang="en-IE" dirty="0"/>
              <a:t>Role of member </a:t>
            </a:r>
          </a:p>
          <a:p>
            <a:r>
              <a:rPr lang="en-IE" dirty="0"/>
              <a:t>Role of faculty and faculty reps </a:t>
            </a:r>
          </a:p>
          <a:p>
            <a:r>
              <a:rPr lang="en-IE" dirty="0"/>
              <a:t>Role of council</a:t>
            </a:r>
          </a:p>
          <a:p>
            <a:r>
              <a:rPr lang="en-IE" dirty="0"/>
              <a:t>Role of board </a:t>
            </a:r>
          </a:p>
          <a:p>
            <a:r>
              <a:rPr lang="en-IE" dirty="0"/>
              <a:t>Role of President- representative of organisation and members  externally and internally and to ensure good  governance</a:t>
            </a:r>
          </a:p>
          <a:p>
            <a:r>
              <a:rPr lang="en-IE" dirty="0"/>
              <a:t>How well is your faculty functioning ? </a:t>
            </a:r>
          </a:p>
          <a:p>
            <a:endParaRPr lang="en-IE" dirty="0"/>
          </a:p>
          <a:p>
            <a:endParaRPr lang="en-IE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539370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8D44CE-AE23-449A-B435-058A6E689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/>
              <a:t/>
            </a:r>
            <a:br>
              <a:rPr lang="en-IE"/>
            </a:br>
            <a:r>
              <a:rPr lang="en-IE"/>
              <a:t>Governance review 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08B7FD3-B1AF-4096-A71F-9B4A8347E7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E" dirty="0"/>
              <a:t>Organisational &amp; Governance review</a:t>
            </a:r>
          </a:p>
          <a:p>
            <a:r>
              <a:rPr lang="en-IE" dirty="0"/>
              <a:t>Financial controls-</a:t>
            </a:r>
          </a:p>
          <a:p>
            <a:r>
              <a:rPr lang="en-IE" dirty="0"/>
              <a:t>External Board membership</a:t>
            </a:r>
          </a:p>
          <a:p>
            <a:r>
              <a:rPr lang="en-IE" dirty="0"/>
              <a:t>Compliance with Company law</a:t>
            </a:r>
          </a:p>
          <a:p>
            <a:r>
              <a:rPr lang="en-IE" dirty="0"/>
              <a:t>Faculty support\ Handbook</a:t>
            </a:r>
          </a:p>
          <a:p>
            <a:r>
              <a:rPr lang="en-IE" dirty="0"/>
              <a:t>Membership Survey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3880122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58B190-F101-4D80-B36F-068A72E28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Current  Projects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FEC2FA7-C352-4661-B847-CB93B1A8FB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E" dirty="0"/>
              <a:t>Transfer of GP Training – complex  </a:t>
            </a:r>
          </a:p>
          <a:p>
            <a:r>
              <a:rPr lang="en-IE" dirty="0"/>
              <a:t>CME- New Director –Protection of CME</a:t>
            </a:r>
          </a:p>
          <a:p>
            <a:r>
              <a:rPr lang="en-IE" dirty="0"/>
              <a:t>Membership Survey  and membership communications </a:t>
            </a:r>
          </a:p>
          <a:p>
            <a:r>
              <a:rPr lang="en-IE" dirty="0"/>
              <a:t>GP recruitment- WWW. BEAGP.com</a:t>
            </a:r>
          </a:p>
          <a:p>
            <a:r>
              <a:rPr lang="en-IE" dirty="0"/>
              <a:t>Chronic disease programmes – re-engagement </a:t>
            </a:r>
          </a:p>
          <a:p>
            <a:r>
              <a:rPr lang="en-IE" dirty="0"/>
              <a:t>Complaint resolution \ feedback in practices </a:t>
            </a:r>
          </a:p>
        </p:txBody>
      </p:sp>
    </p:spTree>
    <p:extLst>
      <p:ext uri="{BB962C8B-B14F-4D97-AF65-F5344CB8AC3E}">
        <p14:creationId xmlns:p14="http://schemas.microsoft.com/office/powerpoint/2010/main" val="21631171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enesis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esis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Genesis.thmx</Template>
  <TotalTime>369</TotalTime>
  <Words>1169</Words>
  <Application>Microsoft Office PowerPoint</Application>
  <PresentationFormat>On-screen Show (4:3)</PresentationFormat>
  <Paragraphs>176</Paragraphs>
  <Slides>25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Genesis</vt:lpstr>
      <vt:lpstr>32ND Rural Island and dispensing Doctors Conference .Oct 2017</vt:lpstr>
      <vt:lpstr>Visit to a country doctor. Norman Rothwell. </vt:lpstr>
      <vt:lpstr> Future of general practice</vt:lpstr>
      <vt:lpstr> Drivers of change.</vt:lpstr>
      <vt:lpstr>Politics , Bureaucracy, and competition.</vt:lpstr>
      <vt:lpstr>No Ambiguity.</vt:lpstr>
      <vt:lpstr>   Your college – Your membership.</vt:lpstr>
      <vt:lpstr> Governance review </vt:lpstr>
      <vt:lpstr>Current  Projects</vt:lpstr>
      <vt:lpstr>Your input</vt:lpstr>
      <vt:lpstr>Towards a new contract</vt:lpstr>
      <vt:lpstr> The Future of General Practice – The application of  Business principles</vt:lpstr>
      <vt:lpstr>Into the  future  </vt:lpstr>
      <vt:lpstr>What is agreed ? </vt:lpstr>
      <vt:lpstr>Clarity for the future</vt:lpstr>
      <vt:lpstr>PowerPoint Presentation</vt:lpstr>
      <vt:lpstr>Success is the journey not the destination </vt:lpstr>
      <vt:lpstr> </vt:lpstr>
      <vt:lpstr>And what about…......... ?</vt:lpstr>
      <vt:lpstr>PowerPoint Presentation</vt:lpstr>
      <vt:lpstr>We all have more in common !</vt:lpstr>
      <vt:lpstr>Thank you </vt:lpstr>
      <vt:lpstr>Prevention and risk factorology .</vt:lpstr>
      <vt:lpstr> The Future of Irish General Practice    Survey 2015</vt:lpstr>
      <vt:lpstr> 2015 Survey (Cont.)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32ND Rural Island and dispensing Doctors Conference .Oct 2017</dc:title>
  <dc:creator>Richard Brennan</dc:creator>
  <cp:lastModifiedBy>Theresa</cp:lastModifiedBy>
  <cp:revision>36</cp:revision>
  <dcterms:created xsi:type="dcterms:W3CDTF">2017-09-29T09:47:44Z</dcterms:created>
  <dcterms:modified xsi:type="dcterms:W3CDTF">2017-10-09T18:50:54Z</dcterms:modified>
</cp:coreProperties>
</file>