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7BC06-7454-4492-A87F-979681CA7C2E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3E64A-D904-4738-885C-21A1E351A05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16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3E64A-D904-4738-885C-21A1E351A05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072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5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79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689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7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604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06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41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978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371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27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17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052A-B9E1-45AA-8E35-6D1623ECC8BB}" type="datetimeFigureOut">
              <a:rPr lang="en-IE" smtClean="0"/>
              <a:t>09/10/2017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D15F-C106-4FE3-85BE-A25C7BE37B7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1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gp.org.uk/" TargetMode="External"/><Relationship Id="rId2" Type="http://schemas.openxmlformats.org/officeDocument/2006/relationships/hyperlink" Target="http://www.icgp.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sign.ac.uk/" TargetMode="External"/><Relationship Id="rId4" Type="http://schemas.openxmlformats.org/officeDocument/2006/relationships/hyperlink" Target="http://www.nice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GP Audit Solutions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Dr.</a:t>
            </a:r>
            <a:r>
              <a:rPr lang="en-IE" dirty="0" smtClean="0"/>
              <a:t> Frank Fogarty GP </a:t>
            </a:r>
            <a:r>
              <a:rPr lang="en-IE" dirty="0" err="1" smtClean="0"/>
              <a:t>Inishowen</a:t>
            </a:r>
            <a:r>
              <a:rPr lang="en-IE" dirty="0" smtClean="0"/>
              <a:t> Donegal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80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IE" u="sng" dirty="0" smtClean="0"/>
          </a:p>
          <a:p>
            <a:endParaRPr lang="en-IE" u="sng" dirty="0"/>
          </a:p>
          <a:p>
            <a:r>
              <a:rPr lang="en-IE" u="sng" dirty="0" smtClean="0"/>
              <a:t>Collect your data</a:t>
            </a:r>
            <a:r>
              <a:rPr lang="en-IE" dirty="0" smtClean="0"/>
              <a:t>-either manually or use your practice Management </a:t>
            </a:r>
            <a:r>
              <a:rPr lang="en-IE" dirty="0" err="1" smtClean="0"/>
              <a:t>Software,all</a:t>
            </a:r>
            <a:r>
              <a:rPr lang="en-IE" dirty="0" smtClean="0"/>
              <a:t> the certified products such as Helix Practice </a:t>
            </a:r>
            <a:r>
              <a:rPr lang="en-IE" dirty="0" err="1" smtClean="0"/>
              <a:t>Manager,Soccrates</a:t>
            </a:r>
            <a:r>
              <a:rPr lang="en-IE" dirty="0" smtClean="0"/>
              <a:t> </a:t>
            </a:r>
            <a:r>
              <a:rPr lang="en-IE" dirty="0" err="1" smtClean="0"/>
              <a:t>etc</a:t>
            </a:r>
            <a:r>
              <a:rPr lang="en-IE" dirty="0" smtClean="0"/>
              <a:t> have the ability to find pts with particular diseases once these have been </a:t>
            </a:r>
            <a:r>
              <a:rPr lang="en-IE" dirty="0" err="1" smtClean="0"/>
              <a:t>coded.If</a:t>
            </a:r>
            <a:r>
              <a:rPr lang="en-IE" dirty="0" smtClean="0"/>
              <a:t> not coded can do a relevant drug </a:t>
            </a:r>
            <a:r>
              <a:rPr lang="en-IE" dirty="0" err="1" smtClean="0"/>
              <a:t>search.With</a:t>
            </a:r>
            <a:r>
              <a:rPr lang="en-IE" dirty="0" smtClean="0"/>
              <a:t> Helix-Reports/Drug/New/Prescribed from/</a:t>
            </a:r>
            <a:r>
              <a:rPr lang="en-IE" dirty="0" err="1" smtClean="0"/>
              <a:t>prescibed</a:t>
            </a:r>
            <a:r>
              <a:rPr lang="en-IE" dirty="0" smtClean="0"/>
              <a:t> to/age range/gender/show/add/run</a:t>
            </a:r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u="sng" dirty="0" smtClean="0"/>
              <a:t>Analyse and interpret your data</a:t>
            </a:r>
          </a:p>
          <a:p>
            <a:endParaRPr lang="en-IE" u="sng" dirty="0" smtClean="0"/>
          </a:p>
          <a:p>
            <a:r>
              <a:rPr lang="en-IE" u="sng" dirty="0" smtClean="0"/>
              <a:t>Decide on what changes need to be made and implement them</a:t>
            </a:r>
          </a:p>
          <a:p>
            <a:endParaRPr lang="en-IE" u="sng" dirty="0"/>
          </a:p>
          <a:p>
            <a:r>
              <a:rPr lang="en-IE" u="sng" dirty="0" smtClean="0"/>
              <a:t>Re-Audit your practice</a:t>
            </a:r>
          </a:p>
          <a:p>
            <a:endParaRPr lang="en-IE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06" y="350454"/>
            <a:ext cx="9715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0922"/>
            <a:ext cx="2736304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Writing up the Audit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May be as short as 2 pages in length</a:t>
            </a:r>
            <a:endParaRPr lang="en-I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1</a:t>
            </a:r>
            <a:r>
              <a:rPr lang="en-I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.Reason for the Audit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2</a:t>
            </a:r>
            <a:r>
              <a:rPr lang="en-IE" dirty="0" smtClean="0"/>
              <a:t>.Criterion or criteria to be measured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3</a:t>
            </a:r>
            <a:r>
              <a:rPr lang="en-IE" dirty="0" smtClean="0"/>
              <a:t>.Standard(s) set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4</a:t>
            </a:r>
            <a:r>
              <a:rPr lang="en-IE" dirty="0" smtClean="0"/>
              <a:t>.Description of the preparation and planning(12 hrs/</a:t>
            </a:r>
            <a:r>
              <a:rPr lang="en-IE" dirty="0" err="1" smtClean="0"/>
              <a:t>yr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5</a:t>
            </a:r>
            <a:r>
              <a:rPr lang="en-IE" dirty="0" smtClean="0"/>
              <a:t>.Results of the initial data collection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2"/>
            <a:ext cx="18722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Example of data collection(1) presentation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initial data collected should be presented using simple descriptive statistics in table format or using </a:t>
            </a:r>
            <a:r>
              <a:rPr lang="en-IE" dirty="0" err="1" smtClean="0"/>
              <a:t>graphs.Remember</a:t>
            </a:r>
            <a:r>
              <a:rPr lang="en-IE" dirty="0" smtClean="0"/>
              <a:t> to quote actual numbers (n) as well as percentage(%)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18180"/>
              </p:ext>
            </p:extLst>
          </p:nvPr>
        </p:nvGraphicFramePr>
        <p:xfrm>
          <a:off x="1115616" y="4149080"/>
          <a:ext cx="6960095" cy="241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152128"/>
                <a:gridCol w="1071960"/>
                <a:gridCol w="1359892"/>
                <a:gridCol w="1359892"/>
              </a:tblGrid>
              <a:tr h="874896">
                <a:tc>
                  <a:txBody>
                    <a:bodyPr/>
                    <a:lstStyle/>
                    <a:p>
                      <a:r>
                        <a:rPr lang="en-IE" dirty="0" smtClean="0"/>
                        <a:t>Criterion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No of MI patients (n)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No  contra-indicated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No of patients on aspirin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Standard(%)</a:t>
                      </a:r>
                      <a:endParaRPr lang="en-IE" dirty="0"/>
                    </a:p>
                  </a:txBody>
                  <a:tcPr/>
                </a:tc>
              </a:tr>
              <a:tr h="1501368">
                <a:tc>
                  <a:txBody>
                    <a:bodyPr/>
                    <a:lstStyle/>
                    <a:p>
                      <a:r>
                        <a:rPr lang="en-IE" dirty="0" smtClean="0"/>
                        <a:t>Patients with a previous MI should be prescribed </a:t>
                      </a:r>
                      <a:r>
                        <a:rPr lang="en-IE" dirty="0" err="1" smtClean="0"/>
                        <a:t>aspirin,unless</a:t>
                      </a:r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containdicated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53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30/50   60%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 smtClean="0"/>
                    </a:p>
                    <a:p>
                      <a:r>
                        <a:rPr lang="en-IE" dirty="0" smtClean="0"/>
                        <a:t>    80%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1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Writing up the audit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6</a:t>
            </a:r>
            <a:r>
              <a:rPr lang="en-IE" dirty="0" smtClean="0"/>
              <a:t>.Description of change(s) implemented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7</a:t>
            </a:r>
            <a:r>
              <a:rPr lang="en-IE" dirty="0" smtClean="0"/>
              <a:t>.Results of the data collection post changes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8</a:t>
            </a:r>
            <a:r>
              <a:rPr lang="en-IE" dirty="0" smtClean="0"/>
              <a:t>.Conclusions-Briefly and simply summarize what the audit achieved and what were the main learning points gained from the exercise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54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0"/>
            <a:ext cx="8147248" cy="2395767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You are being judged on your understanding of audit and not your knowledge of sampling techniques or complex stats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7344816" cy="3528392"/>
          </a:xfrm>
        </p:spPr>
      </p:pic>
    </p:spTree>
    <p:extLst>
      <p:ext uri="{BB962C8B-B14F-4D97-AF65-F5344CB8AC3E}">
        <p14:creationId xmlns:p14="http://schemas.microsoft.com/office/powerpoint/2010/main" val="25902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Potential Audit Areas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r>
              <a:rPr lang="en-IE" dirty="0" smtClean="0"/>
              <a:t>Core Chronic Disease Audits</a:t>
            </a:r>
          </a:p>
          <a:p>
            <a:endParaRPr lang="en-IE" dirty="0" smtClean="0"/>
          </a:p>
          <a:p>
            <a:r>
              <a:rPr lang="en-IE" dirty="0" smtClean="0"/>
              <a:t>Prescribing guidelines</a:t>
            </a:r>
          </a:p>
          <a:p>
            <a:endParaRPr lang="en-IE" dirty="0" smtClean="0"/>
          </a:p>
          <a:p>
            <a:r>
              <a:rPr lang="en-IE" dirty="0" smtClean="0"/>
              <a:t>Workload and Administration Audits</a:t>
            </a:r>
          </a:p>
          <a:p>
            <a:endParaRPr lang="en-IE" dirty="0" smtClean="0"/>
          </a:p>
          <a:p>
            <a:r>
              <a:rPr lang="en-IE" dirty="0" smtClean="0"/>
              <a:t>Miscellaneous Audits-” The Drs </a:t>
            </a:r>
            <a:r>
              <a:rPr lang="en-IE" dirty="0" err="1" smtClean="0"/>
              <a:t>Bag”,”ICGP</a:t>
            </a:r>
            <a:r>
              <a:rPr lang="en-IE" dirty="0" smtClean="0"/>
              <a:t> </a:t>
            </a:r>
            <a:r>
              <a:rPr lang="en-IE" dirty="0" err="1" smtClean="0"/>
              <a:t>Rep””Coroner</a:t>
            </a:r>
            <a:r>
              <a:rPr lang="en-IE" dirty="0" smtClean="0"/>
              <a:t> reports” </a:t>
            </a:r>
            <a:r>
              <a:rPr lang="en-IE" dirty="0" err="1" smtClean="0"/>
              <a:t>etc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38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Core Chronic Disease Audits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Asthma</a:t>
            </a:r>
          </a:p>
          <a:p>
            <a:r>
              <a:rPr lang="en-IE" dirty="0" smtClean="0"/>
              <a:t>CAD</a:t>
            </a:r>
          </a:p>
          <a:p>
            <a:r>
              <a:rPr lang="en-IE" dirty="0" smtClean="0"/>
              <a:t>Hypertension</a:t>
            </a:r>
          </a:p>
          <a:p>
            <a:r>
              <a:rPr lang="en-IE" dirty="0" smtClean="0"/>
              <a:t>Diabetes</a:t>
            </a:r>
          </a:p>
          <a:p>
            <a:r>
              <a:rPr lang="en-IE" dirty="0" smtClean="0"/>
              <a:t>Coeliac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5080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Asthma-SIGN/GINA Guidelines Criteria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lnSpcReduction="10000"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Pts should be </a:t>
            </a:r>
            <a:r>
              <a:rPr lang="en-IE" dirty="0" err="1" smtClean="0"/>
              <a:t>assesed</a:t>
            </a:r>
            <a:r>
              <a:rPr lang="en-IE" dirty="0" smtClean="0"/>
              <a:t> at least once every 12mths</a:t>
            </a:r>
          </a:p>
          <a:p>
            <a:r>
              <a:rPr lang="en-IE" dirty="0" smtClean="0"/>
              <a:t>Pts should have inhaler tech checked annually</a:t>
            </a:r>
          </a:p>
          <a:p>
            <a:r>
              <a:rPr lang="en-IE" dirty="0" smtClean="0"/>
              <a:t>Should have flu vaccine</a:t>
            </a:r>
          </a:p>
          <a:p>
            <a:r>
              <a:rPr lang="en-IE" dirty="0" smtClean="0"/>
              <a:t>Should have smoking status recorded</a:t>
            </a:r>
          </a:p>
          <a:p>
            <a:r>
              <a:rPr lang="en-IE" dirty="0" smtClean="0"/>
              <a:t>Should not be on </a:t>
            </a:r>
            <a:r>
              <a:rPr lang="en-IE" dirty="0" err="1" smtClean="0"/>
              <a:t>Bblockers</a:t>
            </a:r>
            <a:r>
              <a:rPr lang="en-IE" dirty="0" smtClean="0"/>
              <a:t> or NSAIDS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1"/>
            <a:ext cx="2654597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Secondary Prevention of CAD following MI-SIGN Guidelines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Should be prescribed Aspirin unless c/I</a:t>
            </a:r>
          </a:p>
          <a:p>
            <a:r>
              <a:rPr lang="en-IE" dirty="0" smtClean="0"/>
              <a:t>Should be on a </a:t>
            </a:r>
            <a:r>
              <a:rPr lang="en-IE" dirty="0" err="1" smtClean="0"/>
              <a:t>BBlocker</a:t>
            </a:r>
            <a:r>
              <a:rPr lang="en-IE" dirty="0" smtClean="0"/>
              <a:t> unless c/I</a:t>
            </a:r>
          </a:p>
          <a:p>
            <a:r>
              <a:rPr lang="en-IE" dirty="0" smtClean="0"/>
              <a:t>Should be on an ACE</a:t>
            </a:r>
          </a:p>
          <a:p>
            <a:r>
              <a:rPr lang="en-IE" dirty="0" smtClean="0"/>
              <a:t>Should be on lipid lowering therapy</a:t>
            </a:r>
          </a:p>
          <a:p>
            <a:r>
              <a:rPr lang="en-IE" dirty="0" smtClean="0"/>
              <a:t>Should have smoking status recorded</a:t>
            </a:r>
          </a:p>
          <a:p>
            <a:r>
              <a:rPr lang="en-IE" dirty="0" smtClean="0"/>
              <a:t>Should have BP taken and recorded annually</a:t>
            </a:r>
          </a:p>
          <a:p>
            <a:r>
              <a:rPr lang="en-IE" dirty="0" smtClean="0"/>
              <a:t>BP should be &lt;140/90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38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Hypertension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Hypertensive patients should have an annual U/E</a:t>
            </a:r>
          </a:p>
          <a:p>
            <a:r>
              <a:rPr lang="en-IE" dirty="0" smtClean="0"/>
              <a:t>Should have annual urinalysis check for proteinuria</a:t>
            </a:r>
          </a:p>
          <a:p>
            <a:r>
              <a:rPr lang="en-IE" dirty="0" smtClean="0"/>
              <a:t>Should have an individualised target BP noted on file</a:t>
            </a:r>
          </a:p>
          <a:p>
            <a:r>
              <a:rPr lang="en-IE" dirty="0" smtClean="0"/>
              <a:t>Should have a BP reading at least annually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36" y="260648"/>
            <a:ext cx="213941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8059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44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Diabetes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Should have HBAIC checked every 12 </a:t>
            </a:r>
            <a:r>
              <a:rPr lang="en-IE" dirty="0" err="1" smtClean="0"/>
              <a:t>mths</a:t>
            </a:r>
            <a:endParaRPr lang="en-IE" dirty="0" smtClean="0"/>
          </a:p>
          <a:p>
            <a:r>
              <a:rPr lang="en-IE" dirty="0" smtClean="0"/>
              <a:t>Should have lipids checked  every 12 </a:t>
            </a:r>
            <a:r>
              <a:rPr lang="en-IE" dirty="0" err="1" smtClean="0"/>
              <a:t>mths</a:t>
            </a:r>
            <a:endParaRPr lang="en-IE" dirty="0" smtClean="0"/>
          </a:p>
          <a:p>
            <a:r>
              <a:rPr lang="en-IE" dirty="0" smtClean="0"/>
              <a:t>Should have </a:t>
            </a:r>
            <a:r>
              <a:rPr lang="en-IE" dirty="0" err="1" smtClean="0"/>
              <a:t>eGFR</a:t>
            </a:r>
            <a:r>
              <a:rPr lang="en-IE" dirty="0" smtClean="0"/>
              <a:t> checked every 12 </a:t>
            </a:r>
            <a:r>
              <a:rPr lang="en-IE" dirty="0" err="1" smtClean="0"/>
              <a:t>mths</a:t>
            </a:r>
            <a:endParaRPr lang="en-IE" dirty="0" smtClean="0"/>
          </a:p>
          <a:p>
            <a:r>
              <a:rPr lang="en-IE" dirty="0" smtClean="0"/>
              <a:t>Should have their urine checked for proteinuria</a:t>
            </a:r>
          </a:p>
          <a:p>
            <a:r>
              <a:rPr lang="en-IE" dirty="0" smtClean="0"/>
              <a:t>Should have BP checked</a:t>
            </a:r>
          </a:p>
          <a:p>
            <a:r>
              <a:rPr lang="en-IE" dirty="0" smtClean="0"/>
              <a:t>Should have smoking status </a:t>
            </a:r>
            <a:r>
              <a:rPr lang="en-IE" dirty="0" err="1" smtClean="0"/>
              <a:t>recorded,feet</a:t>
            </a:r>
            <a:r>
              <a:rPr lang="en-IE" dirty="0" smtClean="0"/>
              <a:t> </a:t>
            </a:r>
            <a:r>
              <a:rPr lang="en-IE" dirty="0" err="1" smtClean="0"/>
              <a:t>checked,fundoscopy,BMI,Diet</a:t>
            </a:r>
            <a:r>
              <a:rPr lang="en-IE" dirty="0" smtClean="0"/>
              <a:t>/Exercise advice </a:t>
            </a:r>
            <a:r>
              <a:rPr lang="en-IE" dirty="0" err="1" smtClean="0"/>
              <a:t>etc</a:t>
            </a:r>
            <a:r>
              <a:rPr lang="en-IE" dirty="0" smtClean="0"/>
              <a:t>…..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273630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Coeliac Disease-ICGP Guide 2015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Pts with </a:t>
            </a:r>
            <a:r>
              <a:rPr lang="en-IE" dirty="0" err="1" smtClean="0"/>
              <a:t>sxs,signs</a:t>
            </a:r>
            <a:r>
              <a:rPr lang="en-IE" dirty="0" smtClean="0"/>
              <a:t> of malabsorption such as chronic </a:t>
            </a:r>
            <a:r>
              <a:rPr lang="en-IE" dirty="0" err="1" smtClean="0"/>
              <a:t>diarrohea</a:t>
            </a:r>
            <a:r>
              <a:rPr lang="en-IE" dirty="0" smtClean="0"/>
              <a:t> should be tested for Coeliac disease</a:t>
            </a:r>
          </a:p>
          <a:p>
            <a:r>
              <a:rPr lang="en-IE" dirty="0" smtClean="0"/>
              <a:t>Pts with a 1</a:t>
            </a:r>
            <a:r>
              <a:rPr lang="en-IE" baseline="30000" dirty="0" smtClean="0"/>
              <a:t>st</a:t>
            </a:r>
            <a:r>
              <a:rPr lang="en-IE" dirty="0" smtClean="0"/>
              <a:t> Degree Relative should be considered for testing</a:t>
            </a:r>
          </a:p>
          <a:p>
            <a:r>
              <a:rPr lang="en-IE" dirty="0" smtClean="0"/>
              <a:t>Pts with newly diagnosed Coeliac should be tested for B12/Folate/IDA</a:t>
            </a:r>
          </a:p>
          <a:p>
            <a:r>
              <a:rPr lang="en-IE" dirty="0" smtClean="0"/>
              <a:t>All pts should have a DXA scan at presentation</a:t>
            </a:r>
          </a:p>
          <a:p>
            <a:r>
              <a:rPr lang="en-IE" dirty="0" smtClean="0"/>
              <a:t>All pts should be reviewed annually</a:t>
            </a:r>
          </a:p>
          <a:p>
            <a:r>
              <a:rPr lang="en-IE" dirty="0" smtClean="0"/>
              <a:t>All pts should be referred to a Dietician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682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Prescribing Guidelines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Uncomplicated UTIs in Adults</a:t>
            </a:r>
          </a:p>
          <a:p>
            <a:r>
              <a:rPr lang="en-IE" dirty="0" smtClean="0"/>
              <a:t>Methotrexate</a:t>
            </a:r>
          </a:p>
          <a:p>
            <a:r>
              <a:rPr lang="en-IE" dirty="0" smtClean="0"/>
              <a:t>Lithium</a:t>
            </a:r>
          </a:p>
          <a:p>
            <a:r>
              <a:rPr lang="en-IE" dirty="0" smtClean="0"/>
              <a:t>Warfarin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07317"/>
            <a:ext cx="4716728" cy="41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647056"/>
          </a:xfrm>
        </p:spPr>
        <p:txBody>
          <a:bodyPr>
            <a:normAutofit/>
          </a:bodyPr>
          <a:lstStyle/>
          <a:p>
            <a:r>
              <a:rPr lang="en-IE" dirty="0" smtClean="0"/>
              <a:t>Uncomplicated UTI in Adults-SARI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A/</a:t>
            </a:r>
            <a:r>
              <a:rPr lang="en-IE" dirty="0" err="1" smtClean="0"/>
              <a:t>Bs</a:t>
            </a:r>
            <a:r>
              <a:rPr lang="en-IE" dirty="0" smtClean="0"/>
              <a:t> should be used in line with SARI guidelines Trimethoprim 200mg </a:t>
            </a:r>
            <a:r>
              <a:rPr lang="en-IE" dirty="0" err="1" smtClean="0"/>
              <a:t>bd</a:t>
            </a:r>
            <a:r>
              <a:rPr lang="en-IE" dirty="0" smtClean="0"/>
              <a:t> or Nitrofurantoin 50-100mg </a:t>
            </a:r>
            <a:r>
              <a:rPr lang="en-IE" dirty="0" err="1" smtClean="0"/>
              <a:t>qid</a:t>
            </a:r>
            <a:r>
              <a:rPr lang="en-IE" dirty="0" smtClean="0"/>
              <a:t> </a:t>
            </a:r>
          </a:p>
          <a:p>
            <a:r>
              <a:rPr lang="en-IE" dirty="0" smtClean="0"/>
              <a:t>Courses should be 3 days in women,7 days in men</a:t>
            </a:r>
          </a:p>
          <a:p>
            <a:r>
              <a:rPr lang="en-IE" dirty="0" smtClean="0"/>
              <a:t>All a/</a:t>
            </a:r>
            <a:r>
              <a:rPr lang="en-IE" dirty="0" err="1" smtClean="0"/>
              <a:t>bs</a:t>
            </a:r>
            <a:r>
              <a:rPr lang="en-IE" dirty="0" smtClean="0"/>
              <a:t> </a:t>
            </a:r>
            <a:r>
              <a:rPr lang="en-IE" dirty="0" err="1" smtClean="0"/>
              <a:t>prescibing</a:t>
            </a:r>
            <a:r>
              <a:rPr lang="en-IE" dirty="0" smtClean="0"/>
              <a:t> should be accompanied by a check for known </a:t>
            </a:r>
            <a:r>
              <a:rPr lang="en-IE" dirty="0" err="1" smtClean="0"/>
              <a:t>phx</a:t>
            </a:r>
            <a:r>
              <a:rPr lang="en-IE" dirty="0" smtClean="0"/>
              <a:t> of hypersensitivity and this should be recorded in the notes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486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Methotrexate/lithium/Warfarin-BNF Standard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u="sng" dirty="0" smtClean="0"/>
              <a:t>Methotrexate </a:t>
            </a:r>
            <a:r>
              <a:rPr lang="en-IE" dirty="0" smtClean="0"/>
              <a:t>–should have blood tests every 2-3 </a:t>
            </a:r>
            <a:r>
              <a:rPr lang="en-IE" dirty="0" err="1" smtClean="0"/>
              <a:t>mths</a:t>
            </a:r>
            <a:endParaRPr lang="en-IE" dirty="0" smtClean="0"/>
          </a:p>
          <a:p>
            <a:r>
              <a:rPr lang="en-IE" dirty="0" smtClean="0"/>
              <a:t>Both day of week and tablet strength should be specified on the script</a:t>
            </a:r>
          </a:p>
          <a:p>
            <a:r>
              <a:rPr lang="en-IE" dirty="0" smtClean="0"/>
              <a:t>Folic acid should be co prescribed + day of week stated</a:t>
            </a:r>
          </a:p>
          <a:p>
            <a:r>
              <a:rPr lang="en-IE" dirty="0" smtClean="0"/>
              <a:t>Should have annual influenza vaccine + Pneumococcal per schedule</a:t>
            </a:r>
          </a:p>
          <a:p>
            <a:r>
              <a:rPr lang="en-IE" dirty="0" smtClean="0"/>
              <a:t>Pt education regarding the hazards of MXT and </a:t>
            </a:r>
            <a:r>
              <a:rPr lang="en-IE" dirty="0" err="1" smtClean="0"/>
              <a:t>sxs</a:t>
            </a:r>
            <a:r>
              <a:rPr lang="en-IE" dirty="0" smtClean="0"/>
              <a:t> and signs of toxicity/overdose should be given and documented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40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Workload and Administration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Surgery Start and End Times</a:t>
            </a:r>
          </a:p>
          <a:p>
            <a:r>
              <a:rPr lang="en-IE" dirty="0" smtClean="0"/>
              <a:t>Referral letters for OPD/ED </a:t>
            </a:r>
            <a:r>
              <a:rPr lang="en-IE" dirty="0" err="1" smtClean="0"/>
              <a:t>etc</a:t>
            </a:r>
            <a:endParaRPr lang="en-IE" dirty="0" smtClean="0"/>
          </a:p>
          <a:p>
            <a:r>
              <a:rPr lang="en-IE" dirty="0" smtClean="0"/>
              <a:t>Written reports for Insurance Agencies/SW</a:t>
            </a:r>
          </a:p>
          <a:p>
            <a:r>
              <a:rPr lang="en-IE" dirty="0" smtClean="0"/>
              <a:t>Laboratory and Radiology results</a:t>
            </a:r>
          </a:p>
          <a:p>
            <a:r>
              <a:rPr lang="en-IE" dirty="0" smtClean="0"/>
              <a:t>Waiting time in surgery !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7488832" cy="20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Surgery Start and End Times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Criteria </a:t>
            </a:r>
          </a:p>
          <a:p>
            <a:r>
              <a:rPr lang="en-IE" dirty="0" smtClean="0"/>
              <a:t>Surgeries should  start within 5 mins of their intended start times</a:t>
            </a:r>
          </a:p>
          <a:p>
            <a:r>
              <a:rPr lang="en-IE" dirty="0" smtClean="0"/>
              <a:t>Surgeries should end within 20 mins of their intended finish time</a:t>
            </a:r>
          </a:p>
          <a:p>
            <a:r>
              <a:rPr lang="en-IE" dirty="0" smtClean="0"/>
              <a:t>Data collection over 2 </a:t>
            </a:r>
            <a:r>
              <a:rPr lang="en-IE" dirty="0" err="1" smtClean="0"/>
              <a:t>wks</a:t>
            </a:r>
            <a:r>
              <a:rPr lang="en-IE" dirty="0" smtClean="0"/>
              <a:t>(10 working days)-</a:t>
            </a:r>
            <a:r>
              <a:rPr lang="en-IE" dirty="0" err="1" smtClean="0"/>
              <a:t>eg</a:t>
            </a:r>
            <a:r>
              <a:rPr lang="en-IE" dirty="0" smtClean="0"/>
              <a:t> over a 2wk period Dr X started 25 surgeries within 5 mins of intended time out of a total of 30 </a:t>
            </a:r>
            <a:r>
              <a:rPr lang="en-IE" dirty="0" err="1" smtClean="0"/>
              <a:t>surgeries,therefore</a:t>
            </a:r>
            <a:r>
              <a:rPr lang="en-IE" dirty="0" smtClean="0"/>
              <a:t> percentage compliance is 25/30 x 100=85% which should be compared with the standard set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Referral Letters-SIGN Guideline 31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Criteria</a:t>
            </a:r>
          </a:p>
          <a:p>
            <a:r>
              <a:rPr lang="en-IE" dirty="0" smtClean="0"/>
              <a:t>Routine GP referral letters should be sent within 3 working days</a:t>
            </a:r>
          </a:p>
          <a:p>
            <a:r>
              <a:rPr lang="en-IE" dirty="0" smtClean="0"/>
              <a:t>Routine GP letters should contain adequate information on </a:t>
            </a:r>
            <a:r>
              <a:rPr lang="en-IE" dirty="0" err="1" smtClean="0"/>
              <a:t>hx</a:t>
            </a:r>
            <a:r>
              <a:rPr lang="en-IE" dirty="0" smtClean="0"/>
              <a:t> of presenting </a:t>
            </a:r>
            <a:r>
              <a:rPr lang="en-IE" dirty="0" err="1" smtClean="0"/>
              <a:t>complaint,current</a:t>
            </a:r>
            <a:r>
              <a:rPr lang="en-IE" dirty="0" smtClean="0"/>
              <a:t>/recent </a:t>
            </a:r>
            <a:r>
              <a:rPr lang="en-IE" dirty="0" err="1" smtClean="0"/>
              <a:t>medication.pmhx</a:t>
            </a:r>
            <a:r>
              <a:rPr lang="en-IE" dirty="0" smtClean="0"/>
              <a:t> ,allergies and expectation of outcome of referral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53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Written Reports for Insurance Agencies/SW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PMA should be typed and sent within 14 (10) working days</a:t>
            </a:r>
          </a:p>
          <a:p>
            <a:r>
              <a:rPr lang="en-IE" dirty="0" smtClean="0"/>
              <a:t>SW reports should be sent within 14 (5) working days 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75" y="3789040"/>
            <a:ext cx="676875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Laboratory and Radiology Results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Criteria</a:t>
            </a:r>
          </a:p>
          <a:p>
            <a:r>
              <a:rPr lang="en-IE" dirty="0" smtClean="0"/>
              <a:t>Lab and Radiology reports should be reviewed by the Dr within 3 working days of receipt</a:t>
            </a:r>
          </a:p>
          <a:p>
            <a:r>
              <a:rPr lang="en-IE" dirty="0" smtClean="0"/>
              <a:t>Lab and Radiology reports that have been reviewed by the Dr should be filed in the patient’s record within 5 working days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59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Background</a:t>
            </a:r>
          </a:p>
          <a:p>
            <a:r>
              <a:rPr lang="en-IE" dirty="0" smtClean="0"/>
              <a:t>What is Clinical Audit</a:t>
            </a:r>
          </a:p>
          <a:p>
            <a:r>
              <a:rPr lang="en-IE" dirty="0" smtClean="0"/>
              <a:t>Audit Cycle/Loop</a:t>
            </a:r>
          </a:p>
          <a:p>
            <a:r>
              <a:rPr lang="en-IE" dirty="0" smtClean="0"/>
              <a:t>How to successfully carry out an Audit</a:t>
            </a:r>
          </a:p>
          <a:p>
            <a:r>
              <a:rPr lang="en-IE" dirty="0" smtClean="0"/>
              <a:t>How to write it up</a:t>
            </a:r>
          </a:p>
          <a:p>
            <a:r>
              <a:rPr lang="en-IE" dirty="0" smtClean="0"/>
              <a:t>Potential Audit Topics</a:t>
            </a:r>
          </a:p>
          <a:p>
            <a:r>
              <a:rPr lang="en-IE" dirty="0" smtClean="0"/>
              <a:t>Audit Adaptation for different GP Working Circumstances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13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Miscellaneous Audits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GP Emergency Bag- BNF Criteria   </a:t>
            </a:r>
          </a:p>
          <a:p>
            <a:r>
              <a:rPr lang="en-IE" dirty="0" smtClean="0"/>
              <a:t>GP bag should contain a supply of in-date aspirin</a:t>
            </a:r>
          </a:p>
          <a:p>
            <a:r>
              <a:rPr lang="en-IE" dirty="0" smtClean="0"/>
              <a:t>GP bag should contain a supply of in-date Adrenaline</a:t>
            </a:r>
          </a:p>
          <a:p>
            <a:r>
              <a:rPr lang="en-IE" dirty="0" smtClean="0"/>
              <a:t>GP bag should contain a supply of in-date IV Benzyl Pen and water for injection</a:t>
            </a:r>
          </a:p>
          <a:p>
            <a:r>
              <a:rPr lang="en-IE" dirty="0" smtClean="0"/>
              <a:t>GP should contain a supply of in-date Glucagon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260648"/>
            <a:ext cx="21436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Acting as an ICGP REP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Criteria</a:t>
            </a:r>
          </a:p>
          <a:p>
            <a:r>
              <a:rPr lang="en-IE" dirty="0" smtClean="0"/>
              <a:t>Do you know the name and contact details of the link person in the ICGP who you will </a:t>
            </a:r>
            <a:r>
              <a:rPr lang="en-IE" dirty="0" err="1" smtClean="0"/>
              <a:t>liase</a:t>
            </a:r>
            <a:r>
              <a:rPr lang="en-IE" dirty="0" smtClean="0"/>
              <a:t> with on all matters relating to this role Y/N</a:t>
            </a:r>
          </a:p>
          <a:p>
            <a:r>
              <a:rPr lang="en-IE" dirty="0" smtClean="0"/>
              <a:t>Do you have a copy of the ICGP annual report Y/N</a:t>
            </a:r>
          </a:p>
          <a:p>
            <a:r>
              <a:rPr lang="en-IE" dirty="0" smtClean="0"/>
              <a:t>Have you completed the ICGP conflict of interest declaration Y/N</a:t>
            </a:r>
          </a:p>
          <a:p>
            <a:r>
              <a:rPr lang="en-IE" dirty="0" smtClean="0"/>
              <a:t>Do you have a copy of all meeting minutes Y/N</a:t>
            </a:r>
          </a:p>
          <a:p>
            <a:r>
              <a:rPr lang="en-IE" dirty="0" smtClean="0"/>
              <a:t>ETC…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52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Audit adaptation for Different GP working Circumstances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Sessional</a:t>
            </a:r>
          </a:p>
          <a:p>
            <a:r>
              <a:rPr lang="en-IE" dirty="0" smtClean="0"/>
              <a:t>Out of Hrs</a:t>
            </a:r>
          </a:p>
          <a:p>
            <a:r>
              <a:rPr lang="en-IE" dirty="0" smtClean="0"/>
              <a:t>Locum</a:t>
            </a:r>
          </a:p>
          <a:p>
            <a:r>
              <a:rPr lang="en-IE" dirty="0" smtClean="0"/>
              <a:t>Semi retired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2060848"/>
            <a:ext cx="4963795" cy="40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SARI Guidelines for Antimicrobial Prescribing in Primary Care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Review the last 30 relevant  patients re any two of the criteria below</a:t>
            </a:r>
          </a:p>
          <a:p>
            <a:r>
              <a:rPr lang="en-IE" dirty="0" smtClean="0"/>
              <a:t>All a/b prescribing should be accompanied by a check for known </a:t>
            </a:r>
            <a:r>
              <a:rPr lang="en-IE" dirty="0" err="1" smtClean="0"/>
              <a:t>phx</a:t>
            </a:r>
            <a:r>
              <a:rPr lang="en-IE" dirty="0" smtClean="0"/>
              <a:t> of hypersensitivity and this should be recorded</a:t>
            </a:r>
          </a:p>
          <a:p>
            <a:r>
              <a:rPr lang="en-IE" dirty="0" smtClean="0"/>
              <a:t>All a/b prescribing should be accompanied by a check for potential drug interactions and this should be recorded</a:t>
            </a:r>
          </a:p>
          <a:p>
            <a:r>
              <a:rPr lang="en-IE" dirty="0" smtClean="0"/>
              <a:t>A/</a:t>
            </a:r>
            <a:r>
              <a:rPr lang="en-IE" dirty="0" err="1" smtClean="0"/>
              <a:t>Bs</a:t>
            </a:r>
            <a:r>
              <a:rPr lang="en-IE" dirty="0" smtClean="0"/>
              <a:t> should be used in line with the guidelines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65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any a/b started at time of diagnosis-was indication recorded in the notes</a:t>
            </a:r>
          </a:p>
          <a:p>
            <a:r>
              <a:rPr lang="en-IE" dirty="0" smtClean="0"/>
              <a:t>If a second line a/b  is </a:t>
            </a:r>
            <a:r>
              <a:rPr lang="en-IE" dirty="0" err="1" smtClean="0"/>
              <a:t>used,the</a:t>
            </a:r>
            <a:r>
              <a:rPr lang="en-IE" dirty="0" smtClean="0"/>
              <a:t> reason for its use should be documented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0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9300" cy="6858000"/>
          </a:xfrm>
        </p:spPr>
      </p:pic>
    </p:spTree>
    <p:extLst>
      <p:ext uri="{BB962C8B-B14F-4D97-AF65-F5344CB8AC3E}">
        <p14:creationId xmlns:p14="http://schemas.microsoft.com/office/powerpoint/2010/main" val="25676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61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Part 11 of the Medical Practitioners Act 2007</a:t>
            </a:r>
          </a:p>
          <a:p>
            <a:r>
              <a:rPr lang="en-IE" dirty="0" smtClean="0"/>
              <a:t>Implemented May 2011</a:t>
            </a:r>
          </a:p>
          <a:p>
            <a:endParaRPr lang="en-IE" dirty="0"/>
          </a:p>
          <a:p>
            <a:r>
              <a:rPr lang="en-IE" dirty="0" smtClean="0"/>
              <a:t>“In order to comply with the requirements of competence </a:t>
            </a:r>
            <a:r>
              <a:rPr lang="en-IE" dirty="0" err="1" smtClean="0"/>
              <a:t>assurance,it</a:t>
            </a:r>
            <a:r>
              <a:rPr lang="en-IE" dirty="0" smtClean="0"/>
              <a:t> is obligatory for every practicing GP to conduct at least </a:t>
            </a:r>
            <a:r>
              <a:rPr lang="en-IE" i="1" dirty="0" smtClean="0"/>
              <a:t>one </a:t>
            </a:r>
            <a:r>
              <a:rPr lang="en-IE" dirty="0" smtClean="0"/>
              <a:t>audit per year”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587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clinical audit 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“Systematic review and evaluation of (our) current practice with reference to research based gold standards to improve (our) patient care”</a:t>
            </a:r>
          </a:p>
          <a:p>
            <a:r>
              <a:rPr lang="en-IE" dirty="0" smtClean="0"/>
              <a:t>It’s a quality improvement process</a:t>
            </a:r>
          </a:p>
          <a:p>
            <a:r>
              <a:rPr lang="en-IE" dirty="0" smtClean="0"/>
              <a:t>Seeks to determine </a:t>
            </a:r>
            <a:r>
              <a:rPr lang="en-IE" i="1" dirty="0" smtClean="0">
                <a:solidFill>
                  <a:srgbClr val="FF0000"/>
                </a:solidFill>
              </a:rPr>
              <a:t>if we are doing what we should be doing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04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Audit Cycle/Loop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984776" cy="4176464"/>
          </a:xfrm>
        </p:spPr>
      </p:pic>
    </p:spTree>
    <p:extLst>
      <p:ext uri="{BB962C8B-B14F-4D97-AF65-F5344CB8AC3E}">
        <p14:creationId xmlns:p14="http://schemas.microsoft.com/office/powerpoint/2010/main" val="502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/>
          <a:lstStyle/>
          <a:p>
            <a:r>
              <a:rPr lang="en-IE" dirty="0" smtClean="0"/>
              <a:t>How to carry out an Audit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E" u="sng" dirty="0" smtClean="0"/>
          </a:p>
          <a:p>
            <a:endParaRPr lang="en-IE" u="sng" dirty="0"/>
          </a:p>
          <a:p>
            <a:endParaRPr lang="en-IE" u="sng" dirty="0" smtClean="0"/>
          </a:p>
          <a:p>
            <a:endParaRPr lang="en-IE" u="sng" dirty="0"/>
          </a:p>
          <a:p>
            <a:r>
              <a:rPr lang="en-IE" u="sng" dirty="0" smtClean="0"/>
              <a:t>Choose your topic- </a:t>
            </a:r>
            <a:r>
              <a:rPr lang="en-IE" dirty="0" smtClean="0"/>
              <a:t>worthwhile/group </a:t>
            </a:r>
            <a:r>
              <a:rPr lang="en-IE" dirty="0" err="1" smtClean="0"/>
              <a:t>concensus,usefull</a:t>
            </a:r>
            <a:r>
              <a:rPr lang="en-IE" dirty="0" smtClean="0"/>
              <a:t> </a:t>
            </a:r>
            <a:r>
              <a:rPr lang="en-IE" smtClean="0"/>
              <a:t>to choose </a:t>
            </a:r>
            <a:r>
              <a:rPr lang="en-IE" dirty="0" smtClean="0"/>
              <a:t>something you are unsure of current </a:t>
            </a:r>
            <a:r>
              <a:rPr lang="en-IE" dirty="0" err="1" smtClean="0"/>
              <a:t>practice,an</a:t>
            </a:r>
            <a:r>
              <a:rPr lang="en-IE" dirty="0" smtClean="0"/>
              <a:t> area where you feel your practice needs improvement</a:t>
            </a:r>
          </a:p>
          <a:p>
            <a:endParaRPr lang="en-IE" dirty="0" smtClean="0"/>
          </a:p>
          <a:p>
            <a:r>
              <a:rPr lang="en-IE" u="sng" dirty="0" smtClean="0"/>
              <a:t>Define your Aims and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28007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31" y="476672"/>
            <a:ext cx="8229600" cy="1228998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E" u="sng" dirty="0" smtClean="0"/>
          </a:p>
          <a:p>
            <a:endParaRPr lang="en-IE" u="sng" dirty="0" smtClean="0"/>
          </a:p>
          <a:p>
            <a:endParaRPr lang="en-IE" u="sng" dirty="0"/>
          </a:p>
          <a:p>
            <a:endParaRPr lang="en-IE" u="sng" dirty="0" smtClean="0"/>
          </a:p>
          <a:p>
            <a:r>
              <a:rPr lang="en-IE" u="sng" dirty="0" smtClean="0"/>
              <a:t>Choose your Guidelines</a:t>
            </a:r>
            <a:r>
              <a:rPr lang="en-IE" dirty="0" smtClean="0"/>
              <a:t>-state your Criteria(elements of care or activity) and set your Standard(targets-percentages)</a:t>
            </a:r>
          </a:p>
          <a:p>
            <a:endParaRPr lang="en-IE" dirty="0" smtClean="0"/>
          </a:p>
          <a:p>
            <a:r>
              <a:rPr lang="en-IE" dirty="0" smtClean="0">
                <a:solidFill>
                  <a:srgbClr val="FF0000"/>
                </a:solidFill>
              </a:rPr>
              <a:t>The Irish College of GPs  </a:t>
            </a:r>
            <a:r>
              <a:rPr lang="en-IE" dirty="0" smtClean="0">
                <a:solidFill>
                  <a:srgbClr val="FF0000"/>
                </a:solidFill>
                <a:hlinkClick r:id="rId2"/>
              </a:rPr>
              <a:t>www.icgp.ie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The Royal College of GPs </a:t>
            </a:r>
            <a:r>
              <a:rPr lang="en-IE" dirty="0" smtClean="0">
                <a:solidFill>
                  <a:srgbClr val="FF0000"/>
                </a:solidFill>
                <a:hlinkClick r:id="rId3"/>
              </a:rPr>
              <a:t>www.rcgp.org.uk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National Institute for Health and Clinical Excellence  </a:t>
            </a:r>
            <a:r>
              <a:rPr lang="en-IE" dirty="0" smtClean="0">
                <a:solidFill>
                  <a:srgbClr val="FF0000"/>
                </a:solidFill>
                <a:hlinkClick r:id="rId4"/>
              </a:rPr>
              <a:t>www.nice.org.uk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rgbClr val="FF0000"/>
                </a:solidFill>
              </a:rPr>
              <a:t>Scottish Intercollegiate Guidelines Network </a:t>
            </a:r>
            <a:r>
              <a:rPr lang="en-IE" dirty="0" smtClean="0">
                <a:solidFill>
                  <a:srgbClr val="FF0000"/>
                </a:solidFill>
                <a:hlinkClick r:id="rId5"/>
              </a:rPr>
              <a:t>www.sign.ac.uk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5527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1242</Words>
  <Application>Microsoft Office PowerPoint</Application>
  <PresentationFormat>On-screen Show (4:3)</PresentationFormat>
  <Paragraphs>196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GP Audit Solutions</vt:lpstr>
      <vt:lpstr>PowerPoint Presentation</vt:lpstr>
      <vt:lpstr>PowerPoint Presentation</vt:lpstr>
      <vt:lpstr>PowerPoint Presentation</vt:lpstr>
      <vt:lpstr>Background</vt:lpstr>
      <vt:lpstr>What is clinical audit ?</vt:lpstr>
      <vt:lpstr>Audit Cycle/Loop</vt:lpstr>
      <vt:lpstr>How to carry out an Audit</vt:lpstr>
      <vt:lpstr>PowerPoint Presentation</vt:lpstr>
      <vt:lpstr>PowerPoint Presentation</vt:lpstr>
      <vt:lpstr>Writing up the Audit</vt:lpstr>
      <vt:lpstr>Example of data collection(1) presentation</vt:lpstr>
      <vt:lpstr>Writing up the audit</vt:lpstr>
      <vt:lpstr>You are being judged on your understanding of audit and not your knowledge of sampling techniques or complex stats</vt:lpstr>
      <vt:lpstr>Potential Audit Areas</vt:lpstr>
      <vt:lpstr>Core Chronic Disease Audits</vt:lpstr>
      <vt:lpstr>Asthma-SIGN/GINA Guidelines Criteria</vt:lpstr>
      <vt:lpstr>Secondary Prevention of CAD following MI-SIGN Guidelines</vt:lpstr>
      <vt:lpstr>Hypertension</vt:lpstr>
      <vt:lpstr>Diabetes</vt:lpstr>
      <vt:lpstr>Coeliac Disease-ICGP Guide 2015</vt:lpstr>
      <vt:lpstr>Prescribing Guidelines</vt:lpstr>
      <vt:lpstr>Uncomplicated UTI in Adults-SARI </vt:lpstr>
      <vt:lpstr>Methotrexate/lithium/Warfarin-BNF Standard </vt:lpstr>
      <vt:lpstr>Workload and Administration</vt:lpstr>
      <vt:lpstr>Surgery Start and End Times</vt:lpstr>
      <vt:lpstr>Referral Letters-SIGN Guideline 31</vt:lpstr>
      <vt:lpstr>Written Reports for Insurance Agencies/SW</vt:lpstr>
      <vt:lpstr>Laboratory and Radiology Results</vt:lpstr>
      <vt:lpstr>Miscellaneous Audits</vt:lpstr>
      <vt:lpstr>Acting as an ICGP REP</vt:lpstr>
      <vt:lpstr>Audit adaptation for Different GP working Circumstances</vt:lpstr>
      <vt:lpstr>SARI Guidelines for Antimicrobial Prescribing in Primary Care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Audit Solutions</dc:title>
  <dc:creator>Frank Fogarty</dc:creator>
  <cp:lastModifiedBy>Theresa</cp:lastModifiedBy>
  <cp:revision>37</cp:revision>
  <dcterms:created xsi:type="dcterms:W3CDTF">2017-10-01T18:17:35Z</dcterms:created>
  <dcterms:modified xsi:type="dcterms:W3CDTF">2017-10-09T21:46:23Z</dcterms:modified>
</cp:coreProperties>
</file>