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36"/>
  </p:notesMasterIdLst>
  <p:sldIdLst>
    <p:sldId id="351" r:id="rId2"/>
    <p:sldId id="362" r:id="rId3"/>
    <p:sldId id="344" r:id="rId4"/>
    <p:sldId id="329" r:id="rId5"/>
    <p:sldId id="333" r:id="rId6"/>
    <p:sldId id="343" r:id="rId7"/>
    <p:sldId id="369" r:id="rId8"/>
    <p:sldId id="338" r:id="rId9"/>
    <p:sldId id="363" r:id="rId10"/>
    <p:sldId id="341" r:id="rId11"/>
    <p:sldId id="355" r:id="rId12"/>
    <p:sldId id="356" r:id="rId13"/>
    <p:sldId id="370" r:id="rId14"/>
    <p:sldId id="357" r:id="rId15"/>
    <p:sldId id="348" r:id="rId16"/>
    <p:sldId id="328" r:id="rId17"/>
    <p:sldId id="353" r:id="rId18"/>
    <p:sldId id="364" r:id="rId19"/>
    <p:sldId id="367" r:id="rId20"/>
    <p:sldId id="366" r:id="rId21"/>
    <p:sldId id="349" r:id="rId22"/>
    <p:sldId id="352" r:id="rId23"/>
    <p:sldId id="374" r:id="rId24"/>
    <p:sldId id="359" r:id="rId25"/>
    <p:sldId id="360" r:id="rId26"/>
    <p:sldId id="371" r:id="rId27"/>
    <p:sldId id="372" r:id="rId28"/>
    <p:sldId id="358" r:id="rId29"/>
    <p:sldId id="368" r:id="rId30"/>
    <p:sldId id="361" r:id="rId31"/>
    <p:sldId id="373" r:id="rId32"/>
    <p:sldId id="347" r:id="rId33"/>
    <p:sldId id="346" r:id="rId34"/>
    <p:sldId id="365"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71" autoAdjust="0"/>
  </p:normalViewPr>
  <p:slideViewPr>
    <p:cSldViewPr>
      <p:cViewPr varScale="1">
        <p:scale>
          <a:sx n="72" d="100"/>
          <a:sy n="72" d="100"/>
        </p:scale>
        <p:origin x="1464" y="66"/>
      </p:cViewPr>
      <p:guideLst>
        <p:guide orient="horz" pos="2160"/>
        <p:guide pos="2880"/>
      </p:guideLst>
    </p:cSldViewPr>
  </p:slideViewPr>
  <p:outlineViewPr>
    <p:cViewPr>
      <p:scale>
        <a:sx n="33" d="100"/>
        <a:sy n="33" d="100"/>
      </p:scale>
      <p:origin x="0" y="19044"/>
    </p:cViewPr>
  </p:outlineViewPr>
  <p:notesTextViewPr>
    <p:cViewPr>
      <p:scale>
        <a:sx n="100" d="100"/>
        <a:sy n="100" d="100"/>
      </p:scale>
      <p:origin x="0" y="0"/>
    </p:cViewPr>
  </p:notesTextViewPr>
  <p:sorterViewPr>
    <p:cViewPr>
      <p:scale>
        <a:sx n="66" d="100"/>
        <a:sy n="66" d="100"/>
      </p:scale>
      <p:origin x="0" y="1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D3D0D-694E-4C9A-BBE1-9FAAA55A81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1FA64C15-558E-4906-9C08-C294E712144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D8E4CDE-3B38-4ACC-9A98-45A7C84185E3}" type="datetimeFigureOut">
              <a:rPr lang="en-GB"/>
              <a:pPr>
                <a:defRPr/>
              </a:pPr>
              <a:t>13/10/2017</a:t>
            </a:fld>
            <a:endParaRPr lang="en-GB"/>
          </a:p>
        </p:txBody>
      </p:sp>
      <p:sp>
        <p:nvSpPr>
          <p:cNvPr id="4" name="Slide Image Placeholder 3">
            <a:extLst>
              <a:ext uri="{FF2B5EF4-FFF2-40B4-BE49-F238E27FC236}">
                <a16:creationId xmlns:a16="http://schemas.microsoft.com/office/drawing/2014/main" id="{402B2685-E34B-49EF-8BBA-18CB95A511C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B04DB5C-FA9D-412F-A51B-4F3C2435E8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0CBF22B-7AF3-4460-AF8D-06ED6BB964E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E3E0349A-BA6E-4004-804F-859BB9D51DD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5A164CE-71F9-4063-8893-B0BC37CFDD3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76F1ED5-2490-41B6-B8D7-99ACD1ABF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A5654D9-6970-4C2A-918D-2FF0AA9447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09334DAB-0491-410C-ABC8-26BF966233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FBC5F0-D413-47A0-A0D4-215E48E04CE2}" type="slidenum">
              <a:rPr lang="en-GB" altLang="en-US"/>
              <a:pPr/>
              <a:t>8</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F1FFAF9-AC15-496D-91DD-8CF809BA15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A9C5A7E-071C-4E1E-BE68-C3AD346B89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a:extLst>
              <a:ext uri="{FF2B5EF4-FFF2-40B4-BE49-F238E27FC236}">
                <a16:creationId xmlns:a16="http://schemas.microsoft.com/office/drawing/2014/main" id="{1BAC1D83-0E0E-4113-9206-6CCF435D2F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CD78D9-57F1-4226-AA9E-08B6E899FE62}" type="slidenum">
              <a:rPr lang="en-GB" altLang="en-US"/>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63B32-F5F1-414E-A731-5A2F6531206F}"/>
              </a:ext>
            </a:extLst>
          </p:cNvPr>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9D844A7-6EC4-4A4A-BD0D-97532258B866}"/>
              </a:ext>
            </a:extLst>
          </p:cNvPr>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
        <p:nvSpPr>
          <p:cNvPr id="6" name="Date Placeholder 9">
            <a:extLst>
              <a:ext uri="{FF2B5EF4-FFF2-40B4-BE49-F238E27FC236}">
                <a16:creationId xmlns:a16="http://schemas.microsoft.com/office/drawing/2014/main" id="{4F00F3AB-63A5-4E3B-8AD5-1680A5D2758A}"/>
              </a:ext>
            </a:extLst>
          </p:cNvPr>
          <p:cNvSpPr>
            <a:spLocks noGrp="1"/>
          </p:cNvSpPr>
          <p:nvPr>
            <p:ph type="dt" sz="half" idx="10"/>
          </p:nvPr>
        </p:nvSpPr>
        <p:spPr/>
        <p:txBody>
          <a:bodyPr/>
          <a:lstStyle>
            <a:lvl1pPr>
              <a:defRPr>
                <a:solidFill>
                  <a:schemeClr val="bg2"/>
                </a:solidFill>
              </a:defRPr>
            </a:lvl1pPr>
          </a:lstStyle>
          <a:p>
            <a:pPr>
              <a:defRPr/>
            </a:pPr>
            <a:endParaRPr lang="en-US" altLang="en-US"/>
          </a:p>
        </p:txBody>
      </p:sp>
      <p:sp>
        <p:nvSpPr>
          <p:cNvPr id="7" name="Slide Number Placeholder 10">
            <a:extLst>
              <a:ext uri="{FF2B5EF4-FFF2-40B4-BE49-F238E27FC236}">
                <a16:creationId xmlns:a16="http://schemas.microsoft.com/office/drawing/2014/main" id="{DB3B5C89-E689-44CE-A26C-1C6B62B06410}"/>
              </a:ext>
            </a:extLst>
          </p:cNvPr>
          <p:cNvSpPr>
            <a:spLocks noGrp="1"/>
          </p:cNvSpPr>
          <p:nvPr>
            <p:ph type="sldNum" sz="quarter" idx="11"/>
          </p:nvPr>
        </p:nvSpPr>
        <p:spPr/>
        <p:txBody>
          <a:bodyPr/>
          <a:lstStyle>
            <a:lvl1pPr>
              <a:defRPr>
                <a:solidFill>
                  <a:srgbClr val="FFFFFF"/>
                </a:solidFill>
              </a:defRPr>
            </a:lvl1pPr>
          </a:lstStyle>
          <a:p>
            <a:fld id="{44711277-E14B-4763-B461-A41DB6B66ED3}" type="slidenum">
              <a:rPr lang="en-US" altLang="en-US"/>
              <a:pPr/>
              <a:t>‹#›</a:t>
            </a:fld>
            <a:endParaRPr lang="en-US" altLang="en-US"/>
          </a:p>
        </p:txBody>
      </p:sp>
      <p:sp>
        <p:nvSpPr>
          <p:cNvPr id="8" name="Footer Placeholder 11">
            <a:extLst>
              <a:ext uri="{FF2B5EF4-FFF2-40B4-BE49-F238E27FC236}">
                <a16:creationId xmlns:a16="http://schemas.microsoft.com/office/drawing/2014/main" id="{8C1EEEEC-2140-4810-A2B5-9BA456587624}"/>
              </a:ext>
            </a:extLst>
          </p:cNvPr>
          <p:cNvSpPr>
            <a:spLocks noGrp="1"/>
          </p:cNvSpPr>
          <p:nvPr>
            <p:ph type="ftr" sz="quarter" idx="12"/>
          </p:nvPr>
        </p:nvSpPr>
        <p:spPr/>
        <p:txBody>
          <a:bodyPr/>
          <a:lstStyle>
            <a:lvl1pPr>
              <a:defRPr>
                <a:solidFill>
                  <a:schemeClr val="bg2"/>
                </a:solidFill>
              </a:defRPr>
            </a:lvl1pPr>
          </a:lstStyle>
          <a:p>
            <a:pPr>
              <a:defRPr/>
            </a:pPr>
            <a:endParaRPr lang="en-US" altLang="en-US"/>
          </a:p>
        </p:txBody>
      </p:sp>
    </p:spTree>
    <p:extLst>
      <p:ext uri="{BB962C8B-B14F-4D97-AF65-F5344CB8AC3E}">
        <p14:creationId xmlns:p14="http://schemas.microsoft.com/office/powerpoint/2010/main" val="143336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CD0B7-2E29-4044-AD91-25F79E5A8F0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5D7FD2E-E287-4570-BD49-5F706A5C24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B00723B-C56F-4C7A-89FA-8D7D11613463}"/>
              </a:ext>
            </a:extLst>
          </p:cNvPr>
          <p:cNvSpPr>
            <a:spLocks noGrp="1"/>
          </p:cNvSpPr>
          <p:nvPr>
            <p:ph type="sldNum" sz="quarter" idx="12"/>
          </p:nvPr>
        </p:nvSpPr>
        <p:spPr>
          <a:ln/>
        </p:spPr>
        <p:txBody>
          <a:bodyPr/>
          <a:lstStyle>
            <a:lvl1pPr>
              <a:defRPr/>
            </a:lvl1pPr>
          </a:lstStyle>
          <a:p>
            <a:fld id="{00A00F93-5E2A-47E9-BEC3-2390BB946B00}" type="slidenum">
              <a:rPr lang="en-US" altLang="en-US"/>
              <a:pPr/>
              <a:t>‹#›</a:t>
            </a:fld>
            <a:endParaRPr lang="en-US" altLang="en-US"/>
          </a:p>
        </p:txBody>
      </p:sp>
    </p:spTree>
    <p:extLst>
      <p:ext uri="{BB962C8B-B14F-4D97-AF65-F5344CB8AC3E}">
        <p14:creationId xmlns:p14="http://schemas.microsoft.com/office/powerpoint/2010/main" val="129453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34B708-5567-4A93-8637-741188E48229}"/>
              </a:ext>
            </a:extLst>
          </p:cNvPr>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A265E229-8A27-4F96-9BCB-85CD7AD920D3}"/>
              </a:ext>
            </a:extLst>
          </p:cNvPr>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6AA423B8-56D0-4220-8BD7-3FE3EF7A4496}"/>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F7F6A564-A357-4163-831F-E9FC81637E50}"/>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9BA32488-B510-48A5-9748-C5BB66C97006}"/>
              </a:ext>
            </a:extLst>
          </p:cNvPr>
          <p:cNvSpPr>
            <a:spLocks noGrp="1"/>
          </p:cNvSpPr>
          <p:nvPr>
            <p:ph type="sldNum" sz="quarter" idx="12"/>
          </p:nvPr>
        </p:nvSpPr>
        <p:spPr/>
        <p:txBody>
          <a:bodyPr/>
          <a:lstStyle>
            <a:lvl1pPr>
              <a:defRPr>
                <a:solidFill>
                  <a:schemeClr val="bg2"/>
                </a:solidFill>
              </a:defRPr>
            </a:lvl1pPr>
          </a:lstStyle>
          <a:p>
            <a:fld id="{95897B68-B623-47C6-A4F3-F0DC8277B393}" type="slidenum">
              <a:rPr lang="en-US" altLang="en-US"/>
              <a:pPr/>
              <a:t>‹#›</a:t>
            </a:fld>
            <a:endParaRPr lang="en-US" altLang="en-US"/>
          </a:p>
        </p:txBody>
      </p:sp>
    </p:spTree>
    <p:extLst>
      <p:ext uri="{BB962C8B-B14F-4D97-AF65-F5344CB8AC3E}">
        <p14:creationId xmlns:p14="http://schemas.microsoft.com/office/powerpoint/2010/main" val="281219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ogan\Pictures\logo's\North-West-Hospice-Logo.JPG">
            <a:extLst>
              <a:ext uri="{FF2B5EF4-FFF2-40B4-BE49-F238E27FC236}">
                <a16:creationId xmlns:a16="http://schemas.microsoft.com/office/drawing/2014/main" id="{BEFA1073-99B5-434C-A5A3-6F39E0871F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6550" y="5876925"/>
            <a:ext cx="90011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03FAB740-D986-4A7C-AC5B-32AEB19A84EC}"/>
              </a:ext>
            </a:extLst>
          </p:cNvPr>
          <p:cNvSpPr>
            <a:spLocks noGrp="1"/>
          </p:cNvSpPr>
          <p:nvPr>
            <p:ph type="dt" sz="half" idx="10"/>
          </p:nvPr>
        </p:nvSpPr>
        <p:spPr/>
        <p:txBody>
          <a:bodyPr/>
          <a:lstStyle>
            <a:lvl1pPr>
              <a:defRPr/>
            </a:lvl1pPr>
          </a:lstStyle>
          <a:p>
            <a:pPr>
              <a:defRPr/>
            </a:pPr>
            <a:r>
              <a:rPr lang="en-US" altLang="en-US"/>
              <a:t>7/10/17</a:t>
            </a:r>
          </a:p>
        </p:txBody>
      </p:sp>
      <p:sp>
        <p:nvSpPr>
          <p:cNvPr id="6" name="Footer Placeholder 4">
            <a:extLst>
              <a:ext uri="{FF2B5EF4-FFF2-40B4-BE49-F238E27FC236}">
                <a16:creationId xmlns:a16="http://schemas.microsoft.com/office/drawing/2014/main" id="{1399138D-20DD-490B-94B9-D8234888DBF1}"/>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BB6E9D2-4160-4576-808D-7F3B72FEC5DE}"/>
              </a:ext>
            </a:extLst>
          </p:cNvPr>
          <p:cNvSpPr>
            <a:spLocks noGrp="1"/>
          </p:cNvSpPr>
          <p:nvPr>
            <p:ph type="sldNum" sz="quarter" idx="12"/>
          </p:nvPr>
        </p:nvSpPr>
        <p:spPr/>
        <p:txBody>
          <a:bodyPr/>
          <a:lstStyle>
            <a:lvl1pPr>
              <a:defRPr/>
            </a:lvl1pPr>
          </a:lstStyle>
          <a:p>
            <a:fld id="{878A3B37-AA0B-4899-8B70-962F8DA07403}" type="slidenum">
              <a:rPr lang="en-US" altLang="en-US"/>
              <a:pPr/>
              <a:t>‹#›</a:t>
            </a:fld>
            <a:endParaRPr lang="en-US" altLang="en-US"/>
          </a:p>
        </p:txBody>
      </p:sp>
    </p:spTree>
    <p:extLst>
      <p:ext uri="{BB962C8B-B14F-4D97-AF65-F5344CB8AC3E}">
        <p14:creationId xmlns:p14="http://schemas.microsoft.com/office/powerpoint/2010/main" val="86631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2A8F10-7F33-4E84-9D5A-0A85EE0B2DA4}"/>
              </a:ext>
            </a:extLst>
          </p:cNvPr>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C620622-2CFA-4563-8577-272730767AD7}"/>
              </a:ext>
            </a:extLst>
          </p:cNvPr>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a:extLst>
              <a:ext uri="{FF2B5EF4-FFF2-40B4-BE49-F238E27FC236}">
                <a16:creationId xmlns:a16="http://schemas.microsoft.com/office/drawing/2014/main" id="{4E2553FE-8336-4A75-B2A2-04C98B8BB464}"/>
              </a:ext>
            </a:extLst>
          </p:cNvPr>
          <p:cNvSpPr>
            <a:spLocks noGrp="1"/>
          </p:cNvSpPr>
          <p:nvPr>
            <p:ph type="dt" sz="half" idx="10"/>
          </p:nvPr>
        </p:nvSpPr>
        <p:spPr/>
        <p:txBody>
          <a:bodyPr/>
          <a:lstStyle>
            <a:lvl1pPr>
              <a:defRPr>
                <a:solidFill>
                  <a:srgbClr val="FFFFFF"/>
                </a:solidFill>
              </a:defRPr>
            </a:lvl1pPr>
          </a:lstStyle>
          <a:p>
            <a:pPr>
              <a:defRPr/>
            </a:pPr>
            <a:endParaRPr lang="en-US" altLang="en-US"/>
          </a:p>
        </p:txBody>
      </p:sp>
      <p:sp>
        <p:nvSpPr>
          <p:cNvPr id="7" name="Slide Number Placeholder 9">
            <a:extLst>
              <a:ext uri="{FF2B5EF4-FFF2-40B4-BE49-F238E27FC236}">
                <a16:creationId xmlns:a16="http://schemas.microsoft.com/office/drawing/2014/main" id="{5CD72A07-B18D-493A-BE6A-22C5F041D369}"/>
              </a:ext>
            </a:extLst>
          </p:cNvPr>
          <p:cNvSpPr>
            <a:spLocks noGrp="1"/>
          </p:cNvSpPr>
          <p:nvPr>
            <p:ph type="sldNum" sz="quarter" idx="11"/>
          </p:nvPr>
        </p:nvSpPr>
        <p:spPr/>
        <p:txBody>
          <a:bodyPr/>
          <a:lstStyle>
            <a:lvl1pPr>
              <a:defRPr>
                <a:solidFill>
                  <a:schemeClr val="bg2"/>
                </a:solidFill>
              </a:defRPr>
            </a:lvl1pPr>
          </a:lstStyle>
          <a:p>
            <a:fld id="{7DABEF19-0D41-43A4-A6DF-7465A14FDE9B}" type="slidenum">
              <a:rPr lang="en-US" altLang="en-US"/>
              <a:pPr/>
              <a:t>‹#›</a:t>
            </a:fld>
            <a:endParaRPr lang="en-US" altLang="en-US"/>
          </a:p>
        </p:txBody>
      </p:sp>
      <p:sp>
        <p:nvSpPr>
          <p:cNvPr id="8" name="Footer Placeholder 10">
            <a:extLst>
              <a:ext uri="{FF2B5EF4-FFF2-40B4-BE49-F238E27FC236}">
                <a16:creationId xmlns:a16="http://schemas.microsoft.com/office/drawing/2014/main" id="{588F3A89-3227-436A-BC1B-973E413825A4}"/>
              </a:ext>
            </a:extLst>
          </p:cNvPr>
          <p:cNvSpPr>
            <a:spLocks noGrp="1"/>
          </p:cNvSpPr>
          <p:nvPr>
            <p:ph type="ftr" sz="quarter" idx="12"/>
          </p:nvPr>
        </p:nvSpPr>
        <p:spPr/>
        <p:txBody>
          <a:bodyPr/>
          <a:lstStyle>
            <a:lvl1pPr>
              <a:defRPr>
                <a:solidFill>
                  <a:srgbClr val="FFFFFF"/>
                </a:solidFill>
              </a:defRPr>
            </a:lvl1pPr>
          </a:lstStyle>
          <a:p>
            <a:pPr>
              <a:defRPr/>
            </a:pPr>
            <a:endParaRPr lang="en-US" altLang="en-US"/>
          </a:p>
        </p:txBody>
      </p:sp>
    </p:spTree>
    <p:extLst>
      <p:ext uri="{BB962C8B-B14F-4D97-AF65-F5344CB8AC3E}">
        <p14:creationId xmlns:p14="http://schemas.microsoft.com/office/powerpoint/2010/main" val="145423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5E9309F7-4EFC-46E8-85AF-CB904953513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7762281-C601-4CA7-96B8-0CD73155D7A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D2F3F54-B54A-47A0-B3D4-B54EE22340FD}"/>
              </a:ext>
            </a:extLst>
          </p:cNvPr>
          <p:cNvSpPr>
            <a:spLocks noGrp="1"/>
          </p:cNvSpPr>
          <p:nvPr>
            <p:ph type="sldNum" sz="quarter" idx="12"/>
          </p:nvPr>
        </p:nvSpPr>
        <p:spPr>
          <a:ln/>
        </p:spPr>
        <p:txBody>
          <a:bodyPr/>
          <a:lstStyle>
            <a:lvl1pPr>
              <a:defRPr/>
            </a:lvl1pPr>
          </a:lstStyle>
          <a:p>
            <a:fld id="{2330C01B-8462-4272-96B6-DD2055D7449A}" type="slidenum">
              <a:rPr lang="en-US" altLang="en-US"/>
              <a:pPr/>
              <a:t>‹#›</a:t>
            </a:fld>
            <a:endParaRPr lang="en-US" altLang="en-US"/>
          </a:p>
        </p:txBody>
      </p:sp>
    </p:spTree>
    <p:extLst>
      <p:ext uri="{BB962C8B-B14F-4D97-AF65-F5344CB8AC3E}">
        <p14:creationId xmlns:p14="http://schemas.microsoft.com/office/powerpoint/2010/main" val="242849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D7A3B2B7-B9EB-498C-9A99-E4EC0D7771D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50CA534-852E-44AC-A006-870A9B261F6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3D274AD7-01A2-45C6-B103-B417F8DA04F5}"/>
              </a:ext>
            </a:extLst>
          </p:cNvPr>
          <p:cNvSpPr>
            <a:spLocks noGrp="1"/>
          </p:cNvSpPr>
          <p:nvPr>
            <p:ph type="sldNum" sz="quarter" idx="12"/>
          </p:nvPr>
        </p:nvSpPr>
        <p:spPr>
          <a:ln/>
        </p:spPr>
        <p:txBody>
          <a:bodyPr/>
          <a:lstStyle>
            <a:lvl1pPr>
              <a:defRPr/>
            </a:lvl1pPr>
          </a:lstStyle>
          <a:p>
            <a:fld id="{78B790FD-155D-4D44-986E-05DD97BFB73D}" type="slidenum">
              <a:rPr lang="en-US" altLang="en-US"/>
              <a:pPr/>
              <a:t>‹#›</a:t>
            </a:fld>
            <a:endParaRPr lang="en-US" altLang="en-US"/>
          </a:p>
        </p:txBody>
      </p:sp>
    </p:spTree>
    <p:extLst>
      <p:ext uri="{BB962C8B-B14F-4D97-AF65-F5344CB8AC3E}">
        <p14:creationId xmlns:p14="http://schemas.microsoft.com/office/powerpoint/2010/main" val="304776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2A8B6DA-B4EF-47C0-A83A-F9835F3E2A3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84E52F5-5C05-4DDA-B012-434C8A309D6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0B854A-658A-4BE5-BEE3-5A38438646F5}"/>
              </a:ext>
            </a:extLst>
          </p:cNvPr>
          <p:cNvSpPr>
            <a:spLocks noGrp="1"/>
          </p:cNvSpPr>
          <p:nvPr>
            <p:ph type="sldNum" sz="quarter" idx="12"/>
          </p:nvPr>
        </p:nvSpPr>
        <p:spPr>
          <a:ln/>
        </p:spPr>
        <p:txBody>
          <a:bodyPr/>
          <a:lstStyle>
            <a:lvl1pPr>
              <a:defRPr/>
            </a:lvl1pPr>
          </a:lstStyle>
          <a:p>
            <a:fld id="{A98CA4F2-51C5-4088-90BE-3ECC4BBF9732}" type="slidenum">
              <a:rPr lang="en-US" altLang="en-US"/>
              <a:pPr/>
              <a:t>‹#›</a:t>
            </a:fld>
            <a:endParaRPr lang="en-US" altLang="en-US"/>
          </a:p>
        </p:txBody>
      </p:sp>
    </p:spTree>
    <p:extLst>
      <p:ext uri="{BB962C8B-B14F-4D97-AF65-F5344CB8AC3E}">
        <p14:creationId xmlns:p14="http://schemas.microsoft.com/office/powerpoint/2010/main" val="397971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8F612-5160-4B5F-9756-A18EE1782141}"/>
              </a:ext>
            </a:extLst>
          </p:cNvPr>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1">
            <a:extLst>
              <a:ext uri="{FF2B5EF4-FFF2-40B4-BE49-F238E27FC236}">
                <a16:creationId xmlns:a16="http://schemas.microsoft.com/office/drawing/2014/main" id="{EFEAEC1A-2EAD-4D12-9F6E-1952FD18EEC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031B5B6E-D596-4CCC-A400-52ECD8822E1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3">
            <a:extLst>
              <a:ext uri="{FF2B5EF4-FFF2-40B4-BE49-F238E27FC236}">
                <a16:creationId xmlns:a16="http://schemas.microsoft.com/office/drawing/2014/main" id="{21AFAC16-9CE8-4F47-8FF8-587F65B503B6}"/>
              </a:ext>
            </a:extLst>
          </p:cNvPr>
          <p:cNvSpPr>
            <a:spLocks noGrp="1"/>
          </p:cNvSpPr>
          <p:nvPr>
            <p:ph type="sldNum" sz="quarter" idx="12"/>
          </p:nvPr>
        </p:nvSpPr>
        <p:spPr/>
        <p:txBody>
          <a:bodyPr/>
          <a:lstStyle>
            <a:lvl1pPr>
              <a:defRPr/>
            </a:lvl1pPr>
          </a:lstStyle>
          <a:p>
            <a:fld id="{DAE84DAD-78A2-4B45-B3FC-6698458D9C81}" type="slidenum">
              <a:rPr lang="en-US" altLang="en-US"/>
              <a:pPr/>
              <a:t>‹#›</a:t>
            </a:fld>
            <a:endParaRPr lang="en-US" altLang="en-US"/>
          </a:p>
        </p:txBody>
      </p:sp>
    </p:spTree>
    <p:extLst>
      <p:ext uri="{BB962C8B-B14F-4D97-AF65-F5344CB8AC3E}">
        <p14:creationId xmlns:p14="http://schemas.microsoft.com/office/powerpoint/2010/main" val="14286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4D9655-F940-461A-AC1D-32B401A2942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FDAF42A0-D47F-40DD-BDB6-F09E2804E175}"/>
              </a:ext>
            </a:extLst>
          </p:cNvPr>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ectangle 6">
            <a:extLst>
              <a:ext uri="{FF2B5EF4-FFF2-40B4-BE49-F238E27FC236}">
                <a16:creationId xmlns:a16="http://schemas.microsoft.com/office/drawing/2014/main" id="{50B4B205-503A-4116-BB06-A30A8CEF19F4}"/>
              </a:ext>
            </a:extLst>
          </p:cNvPr>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a:extLst>
              <a:ext uri="{FF2B5EF4-FFF2-40B4-BE49-F238E27FC236}">
                <a16:creationId xmlns:a16="http://schemas.microsoft.com/office/drawing/2014/main" id="{6E2A1A8E-13B6-434E-8B00-9C2E6DEA8190}"/>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5">
            <a:extLst>
              <a:ext uri="{FF2B5EF4-FFF2-40B4-BE49-F238E27FC236}">
                <a16:creationId xmlns:a16="http://schemas.microsoft.com/office/drawing/2014/main" id="{B829E01D-E1BF-46C7-BE88-048574932326}"/>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6">
            <a:extLst>
              <a:ext uri="{FF2B5EF4-FFF2-40B4-BE49-F238E27FC236}">
                <a16:creationId xmlns:a16="http://schemas.microsoft.com/office/drawing/2014/main" id="{D00C12B5-9719-4FD6-8C86-3FB4461F970A}"/>
              </a:ext>
            </a:extLst>
          </p:cNvPr>
          <p:cNvSpPr>
            <a:spLocks noGrp="1"/>
          </p:cNvSpPr>
          <p:nvPr>
            <p:ph type="sldNum" sz="quarter" idx="12"/>
          </p:nvPr>
        </p:nvSpPr>
        <p:spPr/>
        <p:txBody>
          <a:bodyPr/>
          <a:lstStyle>
            <a:lvl1pPr>
              <a:defRPr>
                <a:solidFill>
                  <a:srgbClr val="FFFFFF"/>
                </a:solidFill>
              </a:defRPr>
            </a:lvl1pPr>
          </a:lstStyle>
          <a:p>
            <a:fld id="{ACD675B5-23ED-43B7-8E58-5CC35C5E4D32}" type="slidenum">
              <a:rPr lang="en-US" altLang="en-US"/>
              <a:pPr/>
              <a:t>‹#›</a:t>
            </a:fld>
            <a:endParaRPr lang="en-US" altLang="en-US"/>
          </a:p>
        </p:txBody>
      </p:sp>
    </p:spTree>
    <p:extLst>
      <p:ext uri="{BB962C8B-B14F-4D97-AF65-F5344CB8AC3E}">
        <p14:creationId xmlns:p14="http://schemas.microsoft.com/office/powerpoint/2010/main" val="26682920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CCE830-195B-423F-8582-FE4AF2A99304}"/>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ectangle 5">
            <a:extLst>
              <a:ext uri="{FF2B5EF4-FFF2-40B4-BE49-F238E27FC236}">
                <a16:creationId xmlns:a16="http://schemas.microsoft.com/office/drawing/2014/main" id="{0419CA6D-ADA1-4D27-8743-1DFA318D6C6C}"/>
              </a:ext>
            </a:extLst>
          </p:cNvPr>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7" name="Date Placeholder 4">
            <a:extLst>
              <a:ext uri="{FF2B5EF4-FFF2-40B4-BE49-F238E27FC236}">
                <a16:creationId xmlns:a16="http://schemas.microsoft.com/office/drawing/2014/main" id="{4AC886D7-F092-4618-9C39-155B5D379E3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5">
            <a:extLst>
              <a:ext uri="{FF2B5EF4-FFF2-40B4-BE49-F238E27FC236}">
                <a16:creationId xmlns:a16="http://schemas.microsoft.com/office/drawing/2014/main" id="{69E82D63-C621-4798-8FB9-2F77530D18B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6">
            <a:extLst>
              <a:ext uri="{FF2B5EF4-FFF2-40B4-BE49-F238E27FC236}">
                <a16:creationId xmlns:a16="http://schemas.microsoft.com/office/drawing/2014/main" id="{F0B9F17D-C433-4EDB-BFDA-FC216FB441DF}"/>
              </a:ext>
            </a:extLst>
          </p:cNvPr>
          <p:cNvSpPr>
            <a:spLocks noGrp="1"/>
          </p:cNvSpPr>
          <p:nvPr>
            <p:ph type="sldNum" sz="quarter" idx="12"/>
          </p:nvPr>
        </p:nvSpPr>
        <p:spPr/>
        <p:txBody>
          <a:bodyPr/>
          <a:lstStyle>
            <a:lvl1pPr>
              <a:defRPr/>
            </a:lvl1pPr>
          </a:lstStyle>
          <a:p>
            <a:fld id="{98AED718-D0F4-4A4F-94E2-0087C8E6EFFF}" type="slidenum">
              <a:rPr lang="en-US" altLang="en-US"/>
              <a:pPr/>
              <a:t>‹#›</a:t>
            </a:fld>
            <a:endParaRPr lang="en-US" altLang="en-US"/>
          </a:p>
        </p:txBody>
      </p:sp>
    </p:spTree>
    <p:extLst>
      <p:ext uri="{BB962C8B-B14F-4D97-AF65-F5344CB8AC3E}">
        <p14:creationId xmlns:p14="http://schemas.microsoft.com/office/powerpoint/2010/main" val="22734860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12AEC7-4F9A-4EE7-9041-64E6C049BBCE}"/>
              </a:ext>
            </a:extLst>
          </p:cNvPr>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24AE3C6-80A5-4743-BD04-9BA060F64BFB}"/>
              </a:ext>
            </a:extLst>
          </p:cNvPr>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DBBF9E14-9514-4D80-987A-27382A63FA97}"/>
              </a:ext>
            </a:extLst>
          </p:cNvPr>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9C2050-DA26-419F-8A9C-FC67D7EF6C5A}"/>
              </a:ext>
            </a:extLst>
          </p:cNvPr>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2F69C5-2C1B-439C-A4A8-EFCD414F61E7}"/>
              </a:ext>
            </a:extLst>
          </p:cNvPr>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B0A78E4-4278-450A-8F32-51089DA93C0E}"/>
              </a:ext>
            </a:extLst>
          </p:cNvPr>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2FF5B6A-DC28-4E87-9A80-64A6396BCF18}"/>
              </a:ext>
            </a:extLst>
          </p:cNvPr>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defRPr>
            </a:lvl1pPr>
          </a:lstStyle>
          <a:p>
            <a:fld id="{F3B7DC50-A696-4F7A-93B6-34E976F7EB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2" r:id="rId4"/>
    <p:sldLayoutId id="2147483903" r:id="rId5"/>
    <p:sldLayoutId id="2147483904" r:id="rId6"/>
    <p:sldLayoutId id="2147483909" r:id="rId7"/>
    <p:sldLayoutId id="2147483910" r:id="rId8"/>
    <p:sldLayoutId id="2147483911" r:id="rId9"/>
    <p:sldLayoutId id="2147483905" r:id="rId10"/>
    <p:sldLayoutId id="2147483912"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BBB59"/>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064A2"/>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F79646"/>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4">
            <a:extLst>
              <a:ext uri="{FF2B5EF4-FFF2-40B4-BE49-F238E27FC236}">
                <a16:creationId xmlns:a16="http://schemas.microsoft.com/office/drawing/2014/main" id="{749D34AC-DD82-4AB8-B527-911CC0A4AF68}"/>
              </a:ext>
            </a:extLst>
          </p:cNvPr>
          <p:cNvSpPr>
            <a:spLocks noGrp="1"/>
          </p:cNvSpPr>
          <p:nvPr>
            <p:ph type="subTitle" idx="1"/>
          </p:nvPr>
        </p:nvSpPr>
        <p:spPr>
          <a:xfrm>
            <a:off x="7010400" y="2052638"/>
            <a:ext cx="1981200" cy="1828800"/>
          </a:xfrm>
        </p:spPr>
        <p:txBody>
          <a:bodyPr/>
          <a:lstStyle/>
          <a:p>
            <a:pPr eaLnBrk="1" fontAlgn="auto" hangingPunct="1">
              <a:spcAft>
                <a:spcPts val="0"/>
              </a:spcAft>
              <a:defRPr/>
            </a:pPr>
            <a:endParaRPr lang="en-GB" altLang="en-US" dirty="0"/>
          </a:p>
        </p:txBody>
      </p:sp>
      <p:sp>
        <p:nvSpPr>
          <p:cNvPr id="3074" name="Title 3">
            <a:extLst>
              <a:ext uri="{FF2B5EF4-FFF2-40B4-BE49-F238E27FC236}">
                <a16:creationId xmlns:a16="http://schemas.microsoft.com/office/drawing/2014/main" id="{EFA5953B-A55A-4376-8971-1DC2EC659320}"/>
              </a:ext>
            </a:extLst>
          </p:cNvPr>
          <p:cNvSpPr>
            <a:spLocks noGrp="1"/>
          </p:cNvSpPr>
          <p:nvPr>
            <p:ph type="title"/>
          </p:nvPr>
        </p:nvSpPr>
        <p:spPr>
          <a:xfrm>
            <a:off x="457200" y="2052638"/>
            <a:ext cx="6324600" cy="1828800"/>
          </a:xfrm>
        </p:spPr>
        <p:txBody>
          <a:bodyPr>
            <a:normAutofit fontScale="90000"/>
          </a:bodyPr>
          <a:lstStyle/>
          <a:p>
            <a:pPr eaLnBrk="1" fontAlgn="auto" hangingPunct="1">
              <a:spcAft>
                <a:spcPts val="0"/>
              </a:spcAft>
              <a:defRPr/>
            </a:pPr>
            <a:r>
              <a:rPr lang="en-GB" altLang="en-US" dirty="0"/>
              <a:t>Do Not  Resuscitate &amp; </a:t>
            </a:r>
            <a:br>
              <a:rPr lang="en-GB" altLang="en-US" dirty="0"/>
            </a:br>
            <a:r>
              <a:rPr lang="en-GB" altLang="en-US" dirty="0"/>
              <a:t>Power of Attorney</a:t>
            </a:r>
            <a:br>
              <a:rPr lang="en-GB" altLang="en-US" dirty="0"/>
            </a:br>
            <a:r>
              <a:rPr lang="en-GB" altLang="en-US" sz="1800" dirty="0"/>
              <a:t>end of life issues for </a:t>
            </a:r>
            <a:r>
              <a:rPr lang="en-GB" altLang="en-US" sz="1800" dirty="0" err="1"/>
              <a:t>gp’s</a:t>
            </a:r>
            <a:br>
              <a:rPr lang="en-GB" altLang="en-US" dirty="0"/>
            </a:br>
            <a:br>
              <a:rPr lang="en-GB" altLang="en-US" dirty="0"/>
            </a:br>
            <a:br>
              <a:rPr lang="en-GB" altLang="en-US" dirty="0"/>
            </a:br>
            <a:r>
              <a:rPr lang="en-IE" altLang="en-US" sz="2200" dirty="0"/>
              <a:t>Dr Cathryn Bogan</a:t>
            </a:r>
            <a:br>
              <a:rPr lang="en-IE" altLang="en-US" sz="2200" dirty="0"/>
            </a:br>
            <a:r>
              <a:rPr lang="en-IE" altLang="en-US" sz="1200" dirty="0"/>
              <a:t>Consultant in Palliative Medicine</a:t>
            </a:r>
            <a:br>
              <a:rPr lang="en-IE" altLang="en-US" sz="1200" dirty="0"/>
            </a:br>
            <a:br>
              <a:rPr lang="en-IE" altLang="en-US" sz="1200" dirty="0"/>
            </a:br>
            <a:br>
              <a:rPr lang="en-GB" altLang="en-US" sz="1800" dirty="0"/>
            </a:br>
            <a:endParaRPr lang="en-GB" altLang="en-US" sz="1800" dirty="0"/>
          </a:p>
        </p:txBody>
      </p:sp>
      <p:pic>
        <p:nvPicPr>
          <p:cNvPr id="9220" name="Picture 4" descr="C:\Users\cbogan\Pictures\logo's\North-West-Hospice-Logo.JPG">
            <a:extLst>
              <a:ext uri="{FF2B5EF4-FFF2-40B4-BE49-F238E27FC236}">
                <a16:creationId xmlns:a16="http://schemas.microsoft.com/office/drawing/2014/main" id="{E11C1206-13D7-47F1-9001-58D06C4EC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0" y="4365625"/>
            <a:ext cx="14763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Users\cbogan\Pictures\logo's\SUH_colour_logo_2015.JPG">
            <a:extLst>
              <a:ext uri="{FF2B5EF4-FFF2-40B4-BE49-F238E27FC236}">
                <a16:creationId xmlns:a16="http://schemas.microsoft.com/office/drawing/2014/main" id="{70DB5DBB-6D84-4E0D-808E-F72414776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5876925"/>
            <a:ext cx="14890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C827B3CA-53EC-4E93-8689-FF40B5115160}"/>
              </a:ext>
            </a:extLst>
          </p:cNvPr>
          <p:cNvSpPr>
            <a:spLocks noGrp="1"/>
          </p:cNvSpPr>
          <p:nvPr>
            <p:ph idx="1"/>
          </p:nvPr>
        </p:nvSpPr>
        <p:spPr/>
        <p:txBody>
          <a:bodyPr/>
          <a:lstStyle/>
          <a:p>
            <a:pPr marL="274320" eaLnBrk="1" fontAlgn="auto" hangingPunct="1">
              <a:spcAft>
                <a:spcPts val="0"/>
              </a:spcAft>
              <a:defRPr/>
            </a:pPr>
            <a:r>
              <a:rPr lang="en-IE" altLang="en-US" sz="1800" dirty="0">
                <a:solidFill>
                  <a:schemeClr val="tx2">
                    <a:lumMod val="75000"/>
                  </a:schemeClr>
                </a:solidFill>
              </a:rPr>
              <a:t>Decisions on future medical treatment in writing and witnessed.</a:t>
            </a:r>
          </a:p>
          <a:p>
            <a:pPr marL="274320" eaLnBrk="1" fontAlgn="auto" hangingPunct="1">
              <a:spcAft>
                <a:spcPts val="0"/>
              </a:spcAft>
              <a:defRPr/>
            </a:pPr>
            <a:r>
              <a:rPr lang="en-IE" altLang="en-US" sz="1800" dirty="0">
                <a:solidFill>
                  <a:schemeClr val="tx2">
                    <a:lumMod val="75000"/>
                  </a:schemeClr>
                </a:solidFill>
              </a:rPr>
              <a:t>A person will be able to revoke an AHD at any time – verbally or in writing.</a:t>
            </a:r>
          </a:p>
          <a:p>
            <a:pPr marL="274320" eaLnBrk="1" fontAlgn="auto" hangingPunct="1">
              <a:spcAft>
                <a:spcPts val="0"/>
              </a:spcAft>
              <a:defRPr/>
            </a:pPr>
            <a:r>
              <a:rPr lang="en-IE" altLang="en-US" sz="1800" dirty="0">
                <a:solidFill>
                  <a:schemeClr val="tx2">
                    <a:lumMod val="75000"/>
                  </a:schemeClr>
                </a:solidFill>
              </a:rPr>
              <a:t>No-one will be under any obligation to create an AHD</a:t>
            </a:r>
          </a:p>
          <a:p>
            <a:pPr marL="274320" eaLnBrk="1" fontAlgn="auto" hangingPunct="1">
              <a:spcAft>
                <a:spcPts val="0"/>
              </a:spcAft>
              <a:defRPr/>
            </a:pPr>
            <a:r>
              <a:rPr lang="en-IE" altLang="en-US" sz="1800" dirty="0">
                <a:solidFill>
                  <a:schemeClr val="tx2">
                    <a:lumMod val="75000"/>
                  </a:schemeClr>
                </a:solidFill>
              </a:rPr>
              <a:t>‘</a:t>
            </a:r>
            <a:r>
              <a:rPr lang="en-IE" altLang="en-US" sz="1800" dirty="0">
                <a:solidFill>
                  <a:srgbClr val="FF0000"/>
                </a:solidFill>
              </a:rPr>
              <a:t>designated healthcare representative</a:t>
            </a:r>
            <a:r>
              <a:rPr lang="en-IE" altLang="en-US" sz="1800" dirty="0">
                <a:solidFill>
                  <a:schemeClr val="tx2">
                    <a:lumMod val="75000"/>
                  </a:schemeClr>
                </a:solidFill>
              </a:rPr>
              <a:t>’- acting on the person’s behalf at a time when they lose capacity. also be given a general power to consent to and to refuse treatment up to and including the refusal of life-sustaining treatment</a:t>
            </a:r>
          </a:p>
          <a:p>
            <a:pPr marL="274320" eaLnBrk="1" fontAlgn="auto" hangingPunct="1">
              <a:spcAft>
                <a:spcPts val="0"/>
              </a:spcAft>
              <a:defRPr/>
            </a:pPr>
            <a:r>
              <a:rPr lang="en-IE" altLang="en-US" sz="1800" dirty="0">
                <a:solidFill>
                  <a:schemeClr val="tx2">
                    <a:lumMod val="75000"/>
                  </a:schemeClr>
                </a:solidFill>
              </a:rPr>
              <a:t>An AHD only comes into force when a person loses capacity and cannot make a decision.</a:t>
            </a:r>
          </a:p>
          <a:p>
            <a:pPr marL="274320" eaLnBrk="1" fontAlgn="auto" hangingPunct="1">
              <a:spcAft>
                <a:spcPts val="0"/>
              </a:spcAft>
              <a:defRPr/>
            </a:pPr>
            <a:r>
              <a:rPr lang="en-IE" altLang="en-US" sz="1800" dirty="0">
                <a:solidFill>
                  <a:schemeClr val="tx2">
                    <a:lumMod val="75000"/>
                  </a:schemeClr>
                </a:solidFill>
              </a:rPr>
              <a:t>An AHD provides clarity</a:t>
            </a:r>
          </a:p>
          <a:p>
            <a:pPr marL="548958" lvl="1" eaLnBrk="1" fontAlgn="auto" hangingPunct="1">
              <a:spcAft>
                <a:spcPts val="0"/>
              </a:spcAft>
              <a:defRPr/>
            </a:pPr>
            <a:r>
              <a:rPr lang="en-IE" altLang="en-US" sz="1600" dirty="0">
                <a:solidFill>
                  <a:schemeClr val="tx2">
                    <a:lumMod val="75000"/>
                  </a:schemeClr>
                </a:solidFill>
              </a:rPr>
              <a:t>Healthcare professionals to care for a person </a:t>
            </a:r>
          </a:p>
          <a:p>
            <a:pPr marL="548958" lvl="1" eaLnBrk="1" fontAlgn="auto" hangingPunct="1">
              <a:spcAft>
                <a:spcPts val="0"/>
              </a:spcAft>
              <a:defRPr/>
            </a:pPr>
            <a:r>
              <a:rPr lang="en-IE" altLang="en-US" sz="1600" dirty="0">
                <a:solidFill>
                  <a:schemeClr val="tx2">
                    <a:lumMod val="75000"/>
                  </a:schemeClr>
                </a:solidFill>
              </a:rPr>
              <a:t>Family</a:t>
            </a:r>
            <a:endParaRPr lang="en-IE" altLang="en-US" sz="1600" dirty="0">
              <a:solidFill>
                <a:schemeClr val="bg2"/>
              </a:solidFill>
            </a:endParaRPr>
          </a:p>
        </p:txBody>
      </p:sp>
      <p:sp>
        <p:nvSpPr>
          <p:cNvPr id="11266" name="Title 1">
            <a:extLst>
              <a:ext uri="{FF2B5EF4-FFF2-40B4-BE49-F238E27FC236}">
                <a16:creationId xmlns:a16="http://schemas.microsoft.com/office/drawing/2014/main" id="{46AB56E7-FD1A-4C2A-AC29-7B34008F25EA}"/>
              </a:ext>
            </a:extLst>
          </p:cNvPr>
          <p:cNvSpPr>
            <a:spLocks noGrp="1"/>
          </p:cNvSpPr>
          <p:nvPr>
            <p:ph type="title"/>
          </p:nvPr>
        </p:nvSpPr>
        <p:spPr/>
        <p:txBody>
          <a:bodyPr>
            <a:normAutofit/>
          </a:bodyPr>
          <a:lstStyle/>
          <a:p>
            <a:pPr eaLnBrk="1" fontAlgn="auto" hangingPunct="1">
              <a:spcAft>
                <a:spcPts val="0"/>
              </a:spcAft>
              <a:defRPr/>
            </a:pPr>
            <a:r>
              <a:rPr lang="en-GB" altLang="en-US" dirty="0"/>
              <a:t>Advance Healthcare Directives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3C865-A46B-4275-A825-5787B0B4DC95}"/>
              </a:ext>
            </a:extLst>
          </p:cNvPr>
          <p:cNvSpPr>
            <a:spLocks noGrp="1"/>
          </p:cNvSpPr>
          <p:nvPr>
            <p:ph idx="1"/>
          </p:nvPr>
        </p:nvSpPr>
        <p:spPr/>
        <p:txBody>
          <a:bodyPr/>
          <a:lstStyle/>
          <a:p>
            <a:pPr marL="45720" indent="0" eaLnBrk="1" fontAlgn="auto" hangingPunct="1">
              <a:spcAft>
                <a:spcPts val="0"/>
              </a:spcAft>
              <a:buFont typeface="Wingdings 2" panose="05020102010507070707" pitchFamily="18" charset="2"/>
              <a:buNone/>
              <a:defRPr/>
            </a:pPr>
            <a:r>
              <a:rPr lang="en-IE" dirty="0"/>
              <a:t>Advance healthcare plan or directive- Valid if:</a:t>
            </a:r>
          </a:p>
          <a:p>
            <a:pPr marL="274320" eaLnBrk="1" fontAlgn="auto" hangingPunct="1">
              <a:spcAft>
                <a:spcPts val="0"/>
              </a:spcAft>
              <a:defRPr/>
            </a:pPr>
            <a:r>
              <a:rPr lang="en-IE" dirty="0"/>
              <a:t>an informed choice and the person had capacity</a:t>
            </a:r>
          </a:p>
          <a:p>
            <a:pPr marL="274320" eaLnBrk="1" fontAlgn="auto" hangingPunct="1">
              <a:spcAft>
                <a:spcPts val="0"/>
              </a:spcAft>
              <a:defRPr/>
            </a:pPr>
            <a:r>
              <a:rPr lang="en-IE" dirty="0"/>
              <a:t>the decision covers the situation that has arisen</a:t>
            </a:r>
          </a:p>
          <a:p>
            <a:pPr marL="274320" eaLnBrk="1" fontAlgn="auto" hangingPunct="1">
              <a:spcAft>
                <a:spcPts val="0"/>
              </a:spcAft>
              <a:defRPr/>
            </a:pPr>
            <a:r>
              <a:rPr lang="en-IE" dirty="0"/>
              <a:t>nothing to indicate that the patient has changed their mind </a:t>
            </a:r>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r>
              <a:rPr lang="en-IE" dirty="0"/>
              <a:t>Designated </a:t>
            </a:r>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274320" eaLnBrk="1" fontAlgn="auto" hangingPunct="1">
              <a:spcAft>
                <a:spcPts val="0"/>
              </a:spcAft>
              <a:defRPr/>
            </a:pPr>
            <a:endParaRPr lang="en-IE" dirty="0"/>
          </a:p>
          <a:p>
            <a:pPr marL="45720" indent="0" eaLnBrk="1" fontAlgn="auto" hangingPunct="1">
              <a:spcAft>
                <a:spcPts val="0"/>
              </a:spcAft>
              <a:buFont typeface="Wingdings 2" panose="05020102010507070707" pitchFamily="18" charset="2"/>
              <a:buNone/>
              <a:defRPr/>
            </a:pPr>
            <a:endParaRPr lang="en-IE" dirty="0"/>
          </a:p>
        </p:txBody>
      </p:sp>
      <p:sp>
        <p:nvSpPr>
          <p:cNvPr id="3" name="Title 2">
            <a:extLst>
              <a:ext uri="{FF2B5EF4-FFF2-40B4-BE49-F238E27FC236}">
                <a16:creationId xmlns:a16="http://schemas.microsoft.com/office/drawing/2014/main" id="{49354FEC-28E6-4019-BCE1-EC74F9C56D52}"/>
              </a:ext>
            </a:extLst>
          </p:cNvPr>
          <p:cNvSpPr>
            <a:spLocks noGrp="1"/>
          </p:cNvSpPr>
          <p:nvPr>
            <p:ph type="title"/>
          </p:nvPr>
        </p:nvSpPr>
        <p:spPr/>
        <p:txBody>
          <a:bodyPr/>
          <a:lstStyle/>
          <a:p>
            <a:pPr eaLnBrk="1" fontAlgn="auto" hangingPunct="1">
              <a:spcAft>
                <a:spcPts val="0"/>
              </a:spcAft>
              <a:defRPr/>
            </a:pPr>
            <a:r>
              <a:rPr lang="en-GB" dirty="0"/>
              <a:t>Medical council</a:t>
            </a:r>
          </a:p>
        </p:txBody>
      </p:sp>
      <p:sp>
        <p:nvSpPr>
          <p:cNvPr id="5" name="Title 1">
            <a:extLst>
              <a:ext uri="{FF2B5EF4-FFF2-40B4-BE49-F238E27FC236}">
                <a16:creationId xmlns:a16="http://schemas.microsoft.com/office/drawing/2014/main" id="{5F2FEA91-9DCD-470F-9A06-7C500B7D2FDE}"/>
              </a:ext>
            </a:extLst>
          </p:cNvPr>
          <p:cNvSpPr txBox="1">
            <a:spLocks/>
          </p:cNvSpPr>
          <p:nvPr/>
        </p:nvSpPr>
        <p:spPr>
          <a:xfrm>
            <a:off x="2987675" y="5229225"/>
            <a:ext cx="5976938" cy="965200"/>
          </a:xfrm>
          <a:prstGeom prst="rect">
            <a:avLst/>
          </a:prstGeom>
          <a:noFill/>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fontAlgn="auto">
              <a:spcBef>
                <a:spcPts val="0"/>
              </a:spcBef>
              <a:spcAft>
                <a:spcPts val="0"/>
              </a:spcAft>
              <a:defRPr/>
            </a:pPr>
            <a:r>
              <a:rPr lang="en-GB" sz="1400" dirty="0">
                <a:solidFill>
                  <a:srgbClr val="FF0000"/>
                </a:solidFill>
                <a:latin typeface="Arial Narrow" panose="020B0606020202030204" pitchFamily="34" charset="0"/>
              </a:rPr>
              <a:t>Guide to Professional Conduct and Ethics for Registered Medical Practitioners </a:t>
            </a:r>
          </a:p>
          <a:p>
            <a:pPr algn="l" fontAlgn="auto">
              <a:spcBef>
                <a:spcPts val="0"/>
              </a:spcBef>
              <a:spcAft>
                <a:spcPts val="0"/>
              </a:spcAft>
              <a:defRPr/>
            </a:pPr>
            <a:r>
              <a:rPr lang="en-GB" sz="1400" dirty="0">
                <a:solidFill>
                  <a:srgbClr val="FF0000"/>
                </a:solidFill>
                <a:latin typeface="Arial Narrow" panose="020B0606020202030204" pitchFamily="34" charset="0"/>
              </a:rPr>
              <a:t>8th Edition 2016</a:t>
            </a:r>
            <a:br>
              <a:rPr lang="en-GB" sz="1400" dirty="0">
                <a:solidFill>
                  <a:srgbClr val="FF0000"/>
                </a:solidFill>
                <a:latin typeface="Arial Narrow" panose="020B0606020202030204" pitchFamily="34" charset="0"/>
              </a:rPr>
            </a:br>
            <a:endParaRPr lang="en-GB" sz="1400" dirty="0">
              <a:solidFill>
                <a:srgbClr val="FF0000"/>
              </a:solidFill>
              <a:latin typeface="Arial Narrow" panose="020B0606020202030204" pitchFamily="34" charset="0"/>
            </a:endParaRPr>
          </a:p>
        </p:txBody>
      </p:sp>
      <p:pic>
        <p:nvPicPr>
          <p:cNvPr id="19461" name="Picture 5">
            <a:extLst>
              <a:ext uri="{FF2B5EF4-FFF2-40B4-BE49-F238E27FC236}">
                <a16:creationId xmlns:a16="http://schemas.microsoft.com/office/drawing/2014/main" id="{CFDE8187-E09E-49FD-82DE-80B4E8BBA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70" t="13806" r="34862" b="6870"/>
          <a:stretch>
            <a:fillRect/>
          </a:stretch>
        </p:blipFill>
        <p:spPr bwMode="auto">
          <a:xfrm>
            <a:off x="385763" y="3357563"/>
            <a:ext cx="2293937"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C6D2D-3B0C-40A9-9B71-3EC537589877}"/>
              </a:ext>
            </a:extLst>
          </p:cNvPr>
          <p:cNvSpPr>
            <a:spLocks noGrp="1"/>
          </p:cNvSpPr>
          <p:nvPr>
            <p:ph type="title"/>
          </p:nvPr>
        </p:nvSpPr>
        <p:spPr/>
        <p:txBody>
          <a:bodyPr/>
          <a:lstStyle/>
          <a:p>
            <a:pPr eaLnBrk="1" fontAlgn="auto" hangingPunct="1">
              <a:spcAft>
                <a:spcPts val="0"/>
              </a:spcAft>
              <a:defRPr/>
            </a:pPr>
            <a:endParaRPr lang="en-GB" dirty="0"/>
          </a:p>
        </p:txBody>
      </p:sp>
      <p:pic>
        <p:nvPicPr>
          <p:cNvPr id="20483" name="Picture 2">
            <a:extLst>
              <a:ext uri="{FF2B5EF4-FFF2-40B4-BE49-F238E27FC236}">
                <a16:creationId xmlns:a16="http://schemas.microsoft.com/office/drawing/2014/main" id="{F2D26718-054B-4571-929D-47A1CA268F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8538" y="1773238"/>
            <a:ext cx="6218237" cy="1943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5">
            <a:extLst>
              <a:ext uri="{FF2B5EF4-FFF2-40B4-BE49-F238E27FC236}">
                <a16:creationId xmlns:a16="http://schemas.microsoft.com/office/drawing/2014/main" id="{0FF8CFF0-98DF-4D08-A0C1-174647AE1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437063"/>
            <a:ext cx="3875088"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24F2BF-F378-4C1E-9EE6-61EEE974D44E}"/>
              </a:ext>
            </a:extLst>
          </p:cNvPr>
          <p:cNvSpPr>
            <a:spLocks noGrp="1"/>
          </p:cNvSpPr>
          <p:nvPr>
            <p:ph type="title"/>
          </p:nvPr>
        </p:nvSpPr>
        <p:spPr/>
        <p:txBody>
          <a:bodyPr/>
          <a:lstStyle/>
          <a:p>
            <a:pPr>
              <a:defRPr/>
            </a:pPr>
            <a:endParaRPr lang="en-GB"/>
          </a:p>
        </p:txBody>
      </p:sp>
      <p:pic>
        <p:nvPicPr>
          <p:cNvPr id="21507" name="Picture 2">
            <a:extLst>
              <a:ext uri="{FF2B5EF4-FFF2-40B4-BE49-F238E27FC236}">
                <a16:creationId xmlns:a16="http://schemas.microsoft.com/office/drawing/2014/main" id="{CC7EED4F-4147-4643-84C0-7DE32AF05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175" y="1719263"/>
            <a:ext cx="5353050" cy="4406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B1A186-8D5F-440F-96B8-FA099EBCAB62}"/>
              </a:ext>
            </a:extLst>
          </p:cNvPr>
          <p:cNvSpPr>
            <a:spLocks noGrp="1"/>
          </p:cNvSpPr>
          <p:nvPr>
            <p:ph idx="1"/>
          </p:nvPr>
        </p:nvSpPr>
        <p:spPr/>
        <p:txBody>
          <a:bodyPr/>
          <a:lstStyle/>
          <a:p>
            <a:pPr marL="45720" indent="0" eaLnBrk="1" fontAlgn="auto" hangingPunct="1">
              <a:spcAft>
                <a:spcPts val="0"/>
              </a:spcAft>
              <a:buFont typeface="Wingdings 2" panose="05020102010507070707" pitchFamily="18" charset="2"/>
              <a:buNone/>
              <a:defRPr/>
            </a:pPr>
            <a:endParaRPr lang="en-GB" dirty="0"/>
          </a:p>
          <a:p>
            <a:pPr marL="45720" indent="0" eaLnBrk="1" fontAlgn="auto" hangingPunct="1">
              <a:spcAft>
                <a:spcPts val="0"/>
              </a:spcAft>
              <a:buFont typeface="Wingdings 2" panose="05020102010507070707" pitchFamily="18" charset="2"/>
              <a:buNone/>
              <a:defRPr/>
            </a:pPr>
            <a:r>
              <a:rPr lang="en-GB" sz="2400" dirty="0"/>
              <a:t>Advance care planning</a:t>
            </a:r>
          </a:p>
          <a:p>
            <a:pPr marL="45720" indent="0" eaLnBrk="1" fontAlgn="auto" hangingPunct="1">
              <a:spcAft>
                <a:spcPts val="0"/>
              </a:spcAft>
              <a:buFont typeface="Wingdings 2" panose="05020102010507070707" pitchFamily="18" charset="2"/>
              <a:buNone/>
              <a:defRPr/>
            </a:pPr>
            <a:endParaRPr lang="en-GB" dirty="0"/>
          </a:p>
          <a:p>
            <a:pPr marL="45720" indent="0" eaLnBrk="1" fontAlgn="auto" hangingPunct="1">
              <a:spcAft>
                <a:spcPts val="0"/>
              </a:spcAft>
              <a:buFont typeface="Wingdings 2" panose="05020102010507070707" pitchFamily="18" charset="2"/>
              <a:buNone/>
              <a:defRPr/>
            </a:pPr>
            <a:r>
              <a:rPr lang="en-GB" dirty="0"/>
              <a:t>Medical interventions</a:t>
            </a:r>
          </a:p>
          <a:p>
            <a:pPr marL="45720" indent="0" eaLnBrk="1" fontAlgn="auto" hangingPunct="1">
              <a:spcAft>
                <a:spcPts val="0"/>
              </a:spcAft>
              <a:buFont typeface="Wingdings 2" panose="05020102010507070707" pitchFamily="18" charset="2"/>
              <a:buNone/>
              <a:defRPr/>
            </a:pPr>
            <a:r>
              <a:rPr lang="en-GB" dirty="0"/>
              <a:t>Place </a:t>
            </a:r>
            <a:r>
              <a:rPr lang="en-GB"/>
              <a:t>of care</a:t>
            </a:r>
            <a:endParaRPr lang="en-GB" dirty="0"/>
          </a:p>
          <a:p>
            <a:pPr marL="45720" indent="0" eaLnBrk="1" fontAlgn="auto" hangingPunct="1">
              <a:spcAft>
                <a:spcPts val="0"/>
              </a:spcAft>
              <a:buFont typeface="Wingdings 2" panose="05020102010507070707" pitchFamily="18" charset="2"/>
              <a:buNone/>
              <a:defRPr/>
            </a:pPr>
            <a:r>
              <a:rPr lang="en-GB" dirty="0"/>
              <a:t> </a:t>
            </a:r>
          </a:p>
        </p:txBody>
      </p:sp>
      <p:sp>
        <p:nvSpPr>
          <p:cNvPr id="3" name="Title 2">
            <a:extLst>
              <a:ext uri="{FF2B5EF4-FFF2-40B4-BE49-F238E27FC236}">
                <a16:creationId xmlns:a16="http://schemas.microsoft.com/office/drawing/2014/main" id="{9C1D6342-CC5A-4AA0-8C37-D958E47548BB}"/>
              </a:ext>
            </a:extLst>
          </p:cNvPr>
          <p:cNvSpPr>
            <a:spLocks noGrp="1"/>
          </p:cNvSpPr>
          <p:nvPr>
            <p:ph type="title"/>
          </p:nvPr>
        </p:nvSpPr>
        <p:spPr/>
        <p:txBody>
          <a:bodyPr/>
          <a:lstStyle/>
          <a:p>
            <a:pPr eaLnBrk="1" fontAlgn="auto" hangingPunct="1">
              <a:spcAft>
                <a:spcPts val="0"/>
              </a:spcAft>
              <a:defRPr/>
            </a:pPr>
            <a:r>
              <a:rPr lang="en-GB" dirty="0"/>
              <a:t>Palliative care</a:t>
            </a:r>
          </a:p>
        </p:txBody>
      </p:sp>
      <p:pic>
        <p:nvPicPr>
          <p:cNvPr id="22532" name="Picture 5" descr="C:\Users\cbogan\AppData\Local\Microsoft\Windows\Temporary Internet Files\Content.IE5\1G570YQ2\Doctor_and_couple_talking_(1)[1].jpg">
            <a:extLst>
              <a:ext uri="{FF2B5EF4-FFF2-40B4-BE49-F238E27FC236}">
                <a16:creationId xmlns:a16="http://schemas.microsoft.com/office/drawing/2014/main" id="{5983D62A-6F04-4089-8311-4CC6BFAB7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781300"/>
            <a:ext cx="3302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4">
            <a:extLst>
              <a:ext uri="{FF2B5EF4-FFF2-40B4-BE49-F238E27FC236}">
                <a16:creationId xmlns:a16="http://schemas.microsoft.com/office/drawing/2014/main" id="{2DA06064-8882-49BD-85D0-A726054603D6}"/>
              </a:ext>
            </a:extLst>
          </p:cNvPr>
          <p:cNvSpPr>
            <a:spLocks noGrp="1"/>
          </p:cNvSpPr>
          <p:nvPr>
            <p:ph type="subTitle" idx="1"/>
          </p:nvPr>
        </p:nvSpPr>
        <p:spPr>
          <a:xfrm>
            <a:off x="7019925" y="4076700"/>
            <a:ext cx="1981200" cy="1828800"/>
          </a:xfrm>
        </p:spPr>
        <p:txBody>
          <a:bodyPr/>
          <a:lstStyle/>
          <a:p>
            <a:pPr eaLnBrk="1" fontAlgn="auto" hangingPunct="1">
              <a:spcAft>
                <a:spcPts val="0"/>
              </a:spcAft>
              <a:defRPr/>
            </a:pPr>
            <a:r>
              <a:rPr lang="en-GB" altLang="en-US" sz="1600" dirty="0"/>
              <a:t>Society</a:t>
            </a:r>
          </a:p>
          <a:p>
            <a:pPr eaLnBrk="1" fontAlgn="auto" hangingPunct="1">
              <a:spcAft>
                <a:spcPts val="0"/>
              </a:spcAft>
              <a:defRPr/>
            </a:pPr>
            <a:r>
              <a:rPr lang="en-GB" altLang="en-US" sz="1600" dirty="0"/>
              <a:t>Discussions</a:t>
            </a:r>
          </a:p>
          <a:p>
            <a:pPr eaLnBrk="1" fontAlgn="auto" hangingPunct="1">
              <a:spcAft>
                <a:spcPts val="0"/>
              </a:spcAft>
              <a:defRPr/>
            </a:pPr>
            <a:r>
              <a:rPr lang="en-GB" altLang="en-US" sz="1600" dirty="0"/>
              <a:t>Documentation</a:t>
            </a:r>
          </a:p>
          <a:p>
            <a:pPr eaLnBrk="1" fontAlgn="auto" hangingPunct="1">
              <a:spcAft>
                <a:spcPts val="0"/>
              </a:spcAft>
              <a:defRPr/>
            </a:pPr>
            <a:r>
              <a:rPr lang="en-GB" altLang="en-US" sz="1600" dirty="0"/>
              <a:t>Disagreement</a:t>
            </a:r>
          </a:p>
        </p:txBody>
      </p:sp>
      <p:sp>
        <p:nvSpPr>
          <p:cNvPr id="14338" name="Title 3">
            <a:extLst>
              <a:ext uri="{FF2B5EF4-FFF2-40B4-BE49-F238E27FC236}">
                <a16:creationId xmlns:a16="http://schemas.microsoft.com/office/drawing/2014/main" id="{0BA4292B-AE83-43CA-A256-FC6CB059FE2B}"/>
              </a:ext>
            </a:extLst>
          </p:cNvPr>
          <p:cNvSpPr>
            <a:spLocks noGrp="1"/>
          </p:cNvSpPr>
          <p:nvPr>
            <p:ph type="title"/>
          </p:nvPr>
        </p:nvSpPr>
        <p:spPr>
          <a:xfrm>
            <a:off x="355600" y="981075"/>
            <a:ext cx="6324600" cy="1828800"/>
          </a:xfrm>
        </p:spPr>
        <p:txBody>
          <a:bodyPr/>
          <a:lstStyle/>
          <a:p>
            <a:pPr eaLnBrk="1" fontAlgn="auto" hangingPunct="1">
              <a:spcAft>
                <a:spcPts val="0"/>
              </a:spcAft>
              <a:defRPr/>
            </a:pPr>
            <a:r>
              <a:rPr lang="en-GB" altLang="en-US" dirty="0"/>
              <a:t>Do not attempt resuscitation</a:t>
            </a:r>
          </a:p>
        </p:txBody>
      </p:sp>
      <p:pic>
        <p:nvPicPr>
          <p:cNvPr id="23556" name="Picture 4">
            <a:extLst>
              <a:ext uri="{FF2B5EF4-FFF2-40B4-BE49-F238E27FC236}">
                <a16:creationId xmlns:a16="http://schemas.microsoft.com/office/drawing/2014/main" id="{AE124087-8A0E-4B5F-AB2E-705697B2B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429000"/>
            <a:ext cx="3836987"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36DCEEB6-D147-4E98-B5A4-11030E20A2F5}"/>
              </a:ext>
            </a:extLst>
          </p:cNvPr>
          <p:cNvSpPr>
            <a:spLocks noGrp="1"/>
          </p:cNvSpPr>
          <p:nvPr>
            <p:ph idx="1"/>
          </p:nvPr>
        </p:nvSpPr>
        <p:spPr/>
        <p:txBody>
          <a:bodyPr/>
          <a:lstStyle/>
          <a:p>
            <a:pPr marL="274320" eaLnBrk="1" fontAlgn="auto" hangingPunct="1">
              <a:spcAft>
                <a:spcPts val="0"/>
              </a:spcAft>
              <a:defRPr/>
            </a:pPr>
            <a:endParaRPr lang="en-GB" altLang="en-US" dirty="0"/>
          </a:p>
        </p:txBody>
      </p:sp>
      <p:sp>
        <p:nvSpPr>
          <p:cNvPr id="15362" name="Title 1">
            <a:extLst>
              <a:ext uri="{FF2B5EF4-FFF2-40B4-BE49-F238E27FC236}">
                <a16:creationId xmlns:a16="http://schemas.microsoft.com/office/drawing/2014/main" id="{F022C137-AA4F-438F-8F8C-510796D83B33}"/>
              </a:ext>
            </a:extLst>
          </p:cNvPr>
          <p:cNvSpPr>
            <a:spLocks noGrp="1"/>
          </p:cNvSpPr>
          <p:nvPr>
            <p:ph type="title"/>
          </p:nvPr>
        </p:nvSpPr>
        <p:spPr/>
        <p:txBody>
          <a:bodyPr/>
          <a:lstStyle/>
          <a:p>
            <a:pPr eaLnBrk="1" fontAlgn="auto" hangingPunct="1">
              <a:spcAft>
                <a:spcPts val="0"/>
              </a:spcAft>
              <a:defRPr/>
            </a:pPr>
            <a:r>
              <a:rPr lang="en-GB" altLang="en-US" dirty="0"/>
              <a:t>Society perceptions</a:t>
            </a:r>
          </a:p>
        </p:txBody>
      </p:sp>
      <p:pic>
        <p:nvPicPr>
          <p:cNvPr id="24580" name="Picture 2">
            <a:extLst>
              <a:ext uri="{FF2B5EF4-FFF2-40B4-BE49-F238E27FC236}">
                <a16:creationId xmlns:a16="http://schemas.microsoft.com/office/drawing/2014/main" id="{0AF212A7-B5D1-4957-B8E4-289842892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38" t="4105" r="5269" b="7835"/>
          <a:stretch>
            <a:fillRect/>
          </a:stretch>
        </p:blipFill>
        <p:spPr bwMode="auto">
          <a:xfrm>
            <a:off x="539750" y="1816100"/>
            <a:ext cx="4032250" cy="297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a:extLst>
              <a:ext uri="{FF2B5EF4-FFF2-40B4-BE49-F238E27FC236}">
                <a16:creationId xmlns:a16="http://schemas.microsoft.com/office/drawing/2014/main" id="{8B1D4C6F-015A-46A7-B507-D65899DBD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773238"/>
            <a:ext cx="1154113" cy="174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a:extLst>
              <a:ext uri="{FF2B5EF4-FFF2-40B4-BE49-F238E27FC236}">
                <a16:creationId xmlns:a16="http://schemas.microsoft.com/office/drawing/2014/main" id="{2FCE86E9-C06B-4F26-A7DD-3DD730F0E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013325"/>
            <a:ext cx="17716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7">
            <a:extLst>
              <a:ext uri="{FF2B5EF4-FFF2-40B4-BE49-F238E27FC236}">
                <a16:creationId xmlns:a16="http://schemas.microsoft.com/office/drawing/2014/main" id="{679A738C-9315-4787-A1FF-2E1413176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3875088"/>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1740D-25DC-483B-8F3A-A5018940057E}"/>
              </a:ext>
            </a:extLst>
          </p:cNvPr>
          <p:cNvSpPr>
            <a:spLocks noGrp="1"/>
          </p:cNvSpPr>
          <p:nvPr>
            <p:ph sz="half" idx="1"/>
          </p:nvPr>
        </p:nvSpPr>
        <p:spPr>
          <a:xfrm>
            <a:off x="457200" y="1719263"/>
            <a:ext cx="4835525" cy="4406900"/>
          </a:xfrm>
        </p:spPr>
        <p:txBody>
          <a:bodyPr>
            <a:normAutofit fontScale="92500" lnSpcReduction="10000"/>
          </a:bodyPr>
          <a:lstStyle/>
          <a:p>
            <a:pPr marL="0" indent="0" eaLnBrk="1" fontAlgn="auto" hangingPunct="1">
              <a:spcAft>
                <a:spcPts val="0"/>
              </a:spcAft>
              <a:buFont typeface="Wingdings 2" panose="05020102010507070707" pitchFamily="18" charset="2"/>
              <a:buNone/>
              <a:defRPr/>
            </a:pPr>
            <a:r>
              <a:rPr lang="en-IE" sz="1600" dirty="0"/>
              <a:t>End of life care </a:t>
            </a:r>
          </a:p>
          <a:p>
            <a:pPr marL="274320" eaLnBrk="1" fontAlgn="auto" hangingPunct="1">
              <a:spcAft>
                <a:spcPts val="0"/>
              </a:spcAft>
              <a:defRPr/>
            </a:pPr>
            <a:r>
              <a:rPr lang="en-IE" sz="1600" dirty="0"/>
              <a:t>comfortable, suffer as little as possible and die with dignity. You should treat them with kindness and compassion</a:t>
            </a:r>
          </a:p>
          <a:p>
            <a:pPr marL="274320" eaLnBrk="1" fontAlgn="auto" hangingPunct="1">
              <a:spcAft>
                <a:spcPts val="0"/>
              </a:spcAft>
              <a:defRPr/>
            </a:pPr>
            <a:endParaRPr lang="en-IE" sz="1600" dirty="0"/>
          </a:p>
          <a:p>
            <a:pPr marL="274320" eaLnBrk="1" fontAlgn="auto" hangingPunct="1">
              <a:spcAft>
                <a:spcPts val="0"/>
              </a:spcAft>
              <a:defRPr/>
            </a:pPr>
            <a:r>
              <a:rPr lang="en-IE" sz="1600" dirty="0"/>
              <a:t>Communicating with patients and their families is an essential part of good care</a:t>
            </a:r>
          </a:p>
          <a:p>
            <a:pPr marL="274320" eaLnBrk="1" fontAlgn="auto" hangingPunct="1">
              <a:spcAft>
                <a:spcPts val="0"/>
              </a:spcAft>
              <a:defRPr/>
            </a:pPr>
            <a:endParaRPr lang="en-IE" sz="1600" dirty="0"/>
          </a:p>
          <a:p>
            <a:pPr marL="274320" eaLnBrk="1" fontAlgn="auto" hangingPunct="1">
              <a:spcAft>
                <a:spcPts val="0"/>
              </a:spcAft>
              <a:defRPr/>
            </a:pPr>
            <a:r>
              <a:rPr lang="en-IE" sz="1600" dirty="0"/>
              <a:t>Sensitive in presenting information, but make sure that patients and their families have a clear understanding of what can and cannot be achieved. You should offer advice on other treatment or palliative care options that may be available to them. You should make sure that support is given to patients and their families, particularly when the outcome is likely to be distressing for them</a:t>
            </a:r>
          </a:p>
        </p:txBody>
      </p:sp>
      <p:sp>
        <p:nvSpPr>
          <p:cNvPr id="4" name="Content Placeholder 3">
            <a:extLst>
              <a:ext uri="{FF2B5EF4-FFF2-40B4-BE49-F238E27FC236}">
                <a16:creationId xmlns:a16="http://schemas.microsoft.com/office/drawing/2014/main" id="{B21EF5E3-841D-494E-B098-5146BC86BF4D}"/>
              </a:ext>
            </a:extLst>
          </p:cNvPr>
          <p:cNvSpPr>
            <a:spLocks noGrp="1"/>
          </p:cNvSpPr>
          <p:nvPr>
            <p:ph sz="half" idx="2"/>
          </p:nvPr>
        </p:nvSpPr>
        <p:spPr>
          <a:xfrm>
            <a:off x="4648200" y="1719263"/>
            <a:ext cx="4038600" cy="4406900"/>
          </a:xfrm>
        </p:spPr>
        <p:txBody>
          <a:bodyPr>
            <a:normAutofit fontScale="92500" lnSpcReduction="10000"/>
          </a:bodyPr>
          <a:lstStyle/>
          <a:p>
            <a:pPr>
              <a:defRPr/>
            </a:pPr>
            <a:endParaRPr lang="en-GB" dirty="0"/>
          </a:p>
        </p:txBody>
      </p:sp>
      <p:sp>
        <p:nvSpPr>
          <p:cNvPr id="2" name="Title 1">
            <a:extLst>
              <a:ext uri="{FF2B5EF4-FFF2-40B4-BE49-F238E27FC236}">
                <a16:creationId xmlns:a16="http://schemas.microsoft.com/office/drawing/2014/main" id="{1FA21B2C-8568-4D26-BCC0-C590063A51D7}"/>
              </a:ext>
            </a:extLst>
          </p:cNvPr>
          <p:cNvSpPr>
            <a:spLocks noGrp="1"/>
          </p:cNvSpPr>
          <p:nvPr>
            <p:ph type="title"/>
          </p:nvPr>
        </p:nvSpPr>
        <p:spPr/>
        <p:txBody>
          <a:bodyPr/>
          <a:lstStyle/>
          <a:p>
            <a:pPr eaLnBrk="1" fontAlgn="auto" hangingPunct="1">
              <a:spcAft>
                <a:spcPts val="0"/>
              </a:spcAft>
              <a:defRPr/>
            </a:pPr>
            <a:r>
              <a:rPr lang="en-IE" sz="2000" dirty="0"/>
              <a:t>Guide to Professional Conduct and Ethics for Registered Medical Practitioners 8</a:t>
            </a:r>
            <a:r>
              <a:rPr lang="en-IE" sz="2000" baseline="30000" dirty="0"/>
              <a:t>th</a:t>
            </a:r>
            <a:r>
              <a:rPr lang="en-IE" sz="2000" dirty="0"/>
              <a:t> edition </a:t>
            </a:r>
            <a:br>
              <a:rPr lang="en-IE" dirty="0"/>
            </a:br>
            <a:endParaRPr lang="en-GB" dirty="0"/>
          </a:p>
        </p:txBody>
      </p:sp>
      <p:pic>
        <p:nvPicPr>
          <p:cNvPr id="25605" name="Picture 4">
            <a:extLst>
              <a:ext uri="{FF2B5EF4-FFF2-40B4-BE49-F238E27FC236}">
                <a16:creationId xmlns:a16="http://schemas.microsoft.com/office/drawing/2014/main" id="{71D02D31-F16E-4E1D-AC85-491A31926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697038"/>
            <a:ext cx="2624138"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8A611-4D59-469F-8A69-BBFB13D35A94}"/>
              </a:ext>
            </a:extLst>
          </p:cNvPr>
          <p:cNvSpPr>
            <a:spLocks noGrp="1"/>
          </p:cNvSpPr>
          <p:nvPr>
            <p:ph sz="half" idx="1"/>
          </p:nvPr>
        </p:nvSpPr>
        <p:spPr>
          <a:xfrm>
            <a:off x="457200" y="1719263"/>
            <a:ext cx="5410200" cy="4406900"/>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IE" sz="1600" dirty="0"/>
              <a:t>End of life care </a:t>
            </a:r>
          </a:p>
          <a:p>
            <a:pPr marL="274320" eaLnBrk="1" fontAlgn="auto" hangingPunct="1">
              <a:spcAft>
                <a:spcPts val="0"/>
              </a:spcAft>
              <a:defRPr/>
            </a:pPr>
            <a:r>
              <a:rPr lang="en-IE" sz="1600" dirty="0"/>
              <a:t>Usually, you will give treatment that is intended to prolong a patient’s life. However, there is no obligation on you to start or continue treatment, including resuscitation, or provide nutrition and hydration by medical intervention, if you judge that the treatment: </a:t>
            </a:r>
          </a:p>
          <a:p>
            <a:pPr marL="548640" lvl="1" indent="-182880" eaLnBrk="1" fontAlgn="auto" hangingPunct="1">
              <a:spcAft>
                <a:spcPts val="0"/>
              </a:spcAft>
              <a:defRPr/>
            </a:pPr>
            <a:r>
              <a:rPr lang="en-IE" sz="1400" dirty="0"/>
              <a:t>is unlikely to work; or</a:t>
            </a:r>
          </a:p>
          <a:p>
            <a:pPr marL="548640" lvl="1" indent="-182880" eaLnBrk="1" fontAlgn="auto" hangingPunct="1">
              <a:spcAft>
                <a:spcPts val="0"/>
              </a:spcAft>
              <a:defRPr/>
            </a:pPr>
            <a:r>
              <a:rPr lang="en-IE" sz="1400" dirty="0"/>
              <a:t>might cause the patient more harm than benefit; or </a:t>
            </a:r>
          </a:p>
          <a:p>
            <a:pPr marL="548640" lvl="1" indent="-182880" eaLnBrk="1" fontAlgn="auto" hangingPunct="1">
              <a:spcAft>
                <a:spcPts val="0"/>
              </a:spcAft>
              <a:defRPr/>
            </a:pPr>
            <a:r>
              <a:rPr lang="en-IE" sz="1400" dirty="0"/>
              <a:t>is likely to cause the patient pain, discomfort or distress that will outweigh the benefits it may bring. </a:t>
            </a:r>
          </a:p>
          <a:p>
            <a:pPr marL="548640" lvl="1" indent="-182880" eaLnBrk="1" fontAlgn="auto" hangingPunct="1">
              <a:spcAft>
                <a:spcPts val="0"/>
              </a:spcAft>
              <a:defRPr/>
            </a:pPr>
            <a:endParaRPr lang="en-IE" sz="1400" dirty="0"/>
          </a:p>
          <a:p>
            <a:pPr marL="274002" indent="-182880" eaLnBrk="1" fontAlgn="auto" hangingPunct="1">
              <a:spcAft>
                <a:spcPts val="0"/>
              </a:spcAft>
              <a:defRPr/>
            </a:pPr>
            <a:r>
              <a:rPr lang="en-IE" sz="1600" dirty="0"/>
              <a:t>You should carefully consider when to start and when to stop attempts to prolong life. You should make sure that patients receive appropriate pain management and relief from distress, whether or not you are continuing active treatment.</a:t>
            </a:r>
          </a:p>
          <a:p>
            <a:pPr marL="274002" indent="-182880" eaLnBrk="1" fontAlgn="auto" hangingPunct="1">
              <a:spcAft>
                <a:spcPts val="0"/>
              </a:spcAft>
              <a:defRPr/>
            </a:pPr>
            <a:endParaRPr lang="en-IE" sz="1600" dirty="0"/>
          </a:p>
        </p:txBody>
      </p:sp>
      <p:sp>
        <p:nvSpPr>
          <p:cNvPr id="2" name="Title 1">
            <a:extLst>
              <a:ext uri="{FF2B5EF4-FFF2-40B4-BE49-F238E27FC236}">
                <a16:creationId xmlns:a16="http://schemas.microsoft.com/office/drawing/2014/main" id="{C4103BBB-209D-4D53-9DEB-D86A5C1B4245}"/>
              </a:ext>
            </a:extLst>
          </p:cNvPr>
          <p:cNvSpPr>
            <a:spLocks noGrp="1"/>
          </p:cNvSpPr>
          <p:nvPr>
            <p:ph type="title"/>
          </p:nvPr>
        </p:nvSpPr>
        <p:spPr/>
        <p:txBody>
          <a:bodyPr/>
          <a:lstStyle/>
          <a:p>
            <a:pPr eaLnBrk="1" fontAlgn="auto" hangingPunct="1">
              <a:spcAft>
                <a:spcPts val="0"/>
              </a:spcAft>
              <a:defRPr/>
            </a:pPr>
            <a:r>
              <a:rPr lang="en-IE" sz="2000" dirty="0"/>
              <a:t>Guide to Professional Conduct and Ethics for Registered Medical Practitioners 8</a:t>
            </a:r>
            <a:r>
              <a:rPr lang="en-IE" sz="2000" baseline="30000" dirty="0"/>
              <a:t>th</a:t>
            </a:r>
            <a:r>
              <a:rPr lang="en-IE" sz="2000" dirty="0"/>
              <a:t> edition </a:t>
            </a:r>
            <a:br>
              <a:rPr lang="en-IE" dirty="0"/>
            </a:br>
            <a:endParaRPr lang="en-GB" dirty="0"/>
          </a:p>
        </p:txBody>
      </p:sp>
      <p:pic>
        <p:nvPicPr>
          <p:cNvPr id="26628" name="Picture 4">
            <a:extLst>
              <a:ext uri="{FF2B5EF4-FFF2-40B4-BE49-F238E27FC236}">
                <a16:creationId xmlns:a16="http://schemas.microsoft.com/office/drawing/2014/main" id="{72F21A6F-CFD1-4227-8AD7-31040308F1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7763" y="2420938"/>
            <a:ext cx="2298700" cy="32496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BA84D19-053B-442C-A4B9-7419225E0940}"/>
              </a:ext>
            </a:extLst>
          </p:cNvPr>
          <p:cNvSpPr>
            <a:spLocks noGrp="1"/>
          </p:cNvSpPr>
          <p:nvPr>
            <p:ph type="subTitle" idx="1"/>
          </p:nvPr>
        </p:nvSpPr>
        <p:spPr>
          <a:xfrm>
            <a:off x="7010400" y="2052638"/>
            <a:ext cx="1981200" cy="1828800"/>
          </a:xfrm>
        </p:spPr>
        <p:txBody>
          <a:bodyPr/>
          <a:lstStyle/>
          <a:p>
            <a:pPr eaLnBrk="1" hangingPunct="1">
              <a:defRPr/>
            </a:pPr>
            <a:endParaRPr lang="en-GB"/>
          </a:p>
        </p:txBody>
      </p:sp>
      <p:sp>
        <p:nvSpPr>
          <p:cNvPr id="4" name="Title 3">
            <a:extLst>
              <a:ext uri="{FF2B5EF4-FFF2-40B4-BE49-F238E27FC236}">
                <a16:creationId xmlns:a16="http://schemas.microsoft.com/office/drawing/2014/main" id="{0A899D11-6475-41D5-8AF8-5C59A957F21F}"/>
              </a:ext>
            </a:extLst>
          </p:cNvPr>
          <p:cNvSpPr>
            <a:spLocks noGrp="1"/>
          </p:cNvSpPr>
          <p:nvPr>
            <p:ph type="title"/>
          </p:nvPr>
        </p:nvSpPr>
        <p:spPr>
          <a:xfrm>
            <a:off x="457200" y="2052638"/>
            <a:ext cx="6324600" cy="1828800"/>
          </a:xfrm>
        </p:spPr>
        <p:txBody>
          <a:bodyPr/>
          <a:lstStyle/>
          <a:p>
            <a:pPr eaLnBrk="1" hangingPunct="1">
              <a:defRPr/>
            </a:pPr>
            <a:r>
              <a:rPr lang="en-GB" sz="3600" dirty="0"/>
              <a:t>Discussions about DNAR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623C5-99ED-4463-967B-4099E47C9335}"/>
              </a:ext>
            </a:extLst>
          </p:cNvPr>
          <p:cNvSpPr>
            <a:spLocks noGrp="1"/>
          </p:cNvSpPr>
          <p:nvPr>
            <p:ph idx="1"/>
          </p:nvPr>
        </p:nvSpPr>
        <p:spPr/>
        <p:txBody>
          <a:bodyPr/>
          <a:lstStyle/>
          <a:p>
            <a:pPr eaLnBrk="1" hangingPunct="1">
              <a:defRPr/>
            </a:pPr>
            <a:r>
              <a:rPr lang="en-GB" dirty="0"/>
              <a:t>POA</a:t>
            </a:r>
          </a:p>
          <a:p>
            <a:pPr eaLnBrk="1" hangingPunct="1">
              <a:defRPr/>
            </a:pPr>
            <a:r>
              <a:rPr lang="en-GB" dirty="0"/>
              <a:t>Assisted decision making act (capacity) act 2015</a:t>
            </a:r>
          </a:p>
          <a:p>
            <a:pPr lvl="1" eaLnBrk="1" hangingPunct="1">
              <a:defRPr/>
            </a:pPr>
            <a:r>
              <a:rPr lang="en-GB" dirty="0"/>
              <a:t>Advanced healthcare directives</a:t>
            </a:r>
          </a:p>
          <a:p>
            <a:pPr eaLnBrk="1" hangingPunct="1">
              <a:defRPr/>
            </a:pPr>
            <a:r>
              <a:rPr lang="en-GB" dirty="0"/>
              <a:t>Resuscitation</a:t>
            </a:r>
          </a:p>
          <a:p>
            <a:pPr lvl="1" eaLnBrk="1" hangingPunct="1">
              <a:defRPr/>
            </a:pPr>
            <a:r>
              <a:rPr lang="en-GB" dirty="0"/>
              <a:t>Society</a:t>
            </a:r>
          </a:p>
          <a:p>
            <a:pPr lvl="1" eaLnBrk="1" hangingPunct="1">
              <a:defRPr/>
            </a:pPr>
            <a:r>
              <a:rPr lang="en-GB" dirty="0"/>
              <a:t>Discussions</a:t>
            </a:r>
          </a:p>
          <a:p>
            <a:pPr lvl="1" eaLnBrk="1" hangingPunct="1">
              <a:defRPr/>
            </a:pPr>
            <a:r>
              <a:rPr lang="en-GB" dirty="0"/>
              <a:t>Documentation</a:t>
            </a:r>
          </a:p>
          <a:p>
            <a:pPr lvl="1" eaLnBrk="1" hangingPunct="1">
              <a:defRPr/>
            </a:pPr>
            <a:r>
              <a:rPr lang="en-GB" dirty="0"/>
              <a:t>Disagreements  </a:t>
            </a:r>
          </a:p>
          <a:p>
            <a:pPr eaLnBrk="1" hangingPunct="1">
              <a:defRPr/>
            </a:pPr>
            <a:r>
              <a:rPr lang="en-GB" dirty="0"/>
              <a:t>Questions </a:t>
            </a:r>
          </a:p>
          <a:p>
            <a:pPr eaLnBrk="1" hangingPunct="1">
              <a:defRPr/>
            </a:pPr>
            <a:endParaRPr lang="en-GB" dirty="0"/>
          </a:p>
        </p:txBody>
      </p:sp>
      <p:sp>
        <p:nvSpPr>
          <p:cNvPr id="3" name="Title 2">
            <a:extLst>
              <a:ext uri="{FF2B5EF4-FFF2-40B4-BE49-F238E27FC236}">
                <a16:creationId xmlns:a16="http://schemas.microsoft.com/office/drawing/2014/main" id="{0CD4BB19-08AE-4B4E-9B48-E11CCDAE4606}"/>
              </a:ext>
            </a:extLst>
          </p:cNvPr>
          <p:cNvSpPr>
            <a:spLocks noGrp="1"/>
          </p:cNvSpPr>
          <p:nvPr>
            <p:ph type="title"/>
          </p:nvPr>
        </p:nvSpPr>
        <p:spPr/>
        <p:txBody>
          <a:bodyPr/>
          <a:lstStyle/>
          <a:p>
            <a:pPr eaLnBrk="1" hangingPunct="1">
              <a:defRPr/>
            </a:pPr>
            <a:endParaRPr lang="en-GB" dirty="0"/>
          </a:p>
        </p:txBody>
      </p:sp>
      <p:pic>
        <p:nvPicPr>
          <p:cNvPr id="10244" name="Picture 2">
            <a:extLst>
              <a:ext uri="{FF2B5EF4-FFF2-40B4-BE49-F238E27FC236}">
                <a16:creationId xmlns:a16="http://schemas.microsoft.com/office/drawing/2014/main" id="{AA97387F-09A3-4EA2-857A-D48C4D46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141663"/>
            <a:ext cx="285908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530823-E745-4B15-83BF-4823C357CF15}"/>
              </a:ext>
            </a:extLst>
          </p:cNvPr>
          <p:cNvSpPr>
            <a:spLocks noGrp="1"/>
          </p:cNvSpPr>
          <p:nvPr>
            <p:ph type="title"/>
          </p:nvPr>
        </p:nvSpPr>
        <p:spPr/>
        <p:txBody>
          <a:bodyPr/>
          <a:lstStyle/>
          <a:p>
            <a:pPr eaLnBrk="1" hangingPunct="1">
              <a:defRPr/>
            </a:pPr>
            <a:r>
              <a:rPr lang="en-GB" dirty="0"/>
              <a:t>prognosis</a:t>
            </a:r>
          </a:p>
        </p:txBody>
      </p:sp>
      <p:pic>
        <p:nvPicPr>
          <p:cNvPr id="28675" name="Picture 4">
            <a:extLst>
              <a:ext uri="{FF2B5EF4-FFF2-40B4-BE49-F238E27FC236}">
                <a16:creationId xmlns:a16="http://schemas.microsoft.com/office/drawing/2014/main" id="{2DC37975-19E8-4920-BD0F-EC80A5801D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52" t="9779" r="4480" b="8409"/>
          <a:stretch>
            <a:fillRect/>
          </a:stretch>
        </p:blipFill>
        <p:spPr bwMode="auto">
          <a:xfrm>
            <a:off x="179388" y="1538288"/>
            <a:ext cx="4435475" cy="2197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5">
            <a:extLst>
              <a:ext uri="{FF2B5EF4-FFF2-40B4-BE49-F238E27FC236}">
                <a16:creationId xmlns:a16="http://schemas.microsoft.com/office/drawing/2014/main" id="{F06FAA3E-886D-4670-AEBF-5B648A5BA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0" t="10707" r="3989" b="9727"/>
          <a:stretch>
            <a:fillRect/>
          </a:stretch>
        </p:blipFill>
        <p:spPr bwMode="auto">
          <a:xfrm>
            <a:off x="4787900" y="1773238"/>
            <a:ext cx="417988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6">
            <a:extLst>
              <a:ext uri="{FF2B5EF4-FFF2-40B4-BE49-F238E27FC236}">
                <a16:creationId xmlns:a16="http://schemas.microsoft.com/office/drawing/2014/main" id="{087D0ACE-AF77-4AA1-9477-93F31EFCD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20" t="13841" r="5771" b="11543"/>
          <a:stretch>
            <a:fillRect/>
          </a:stretch>
        </p:blipFill>
        <p:spPr bwMode="auto">
          <a:xfrm>
            <a:off x="179388" y="4292600"/>
            <a:ext cx="4443412"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7">
            <a:extLst>
              <a:ext uri="{FF2B5EF4-FFF2-40B4-BE49-F238E27FC236}">
                <a16:creationId xmlns:a16="http://schemas.microsoft.com/office/drawing/2014/main" id="{5D7FD3A9-19CF-48B1-B883-32CD49BEA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0450" y="3821113"/>
            <a:ext cx="4097338"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06A13A35-EE3A-498E-9DE2-9FB12F1EE891}"/>
              </a:ext>
            </a:extLst>
          </p:cNvPr>
          <p:cNvSpPr>
            <a:spLocks noGrp="1"/>
          </p:cNvSpPr>
          <p:nvPr>
            <p:ph sz="half" idx="1"/>
          </p:nvPr>
        </p:nvSpPr>
        <p:spPr>
          <a:xfrm>
            <a:off x="457200" y="1719263"/>
            <a:ext cx="4038600" cy="4406900"/>
          </a:xfrm>
        </p:spPr>
        <p:txBody>
          <a:bodyPr/>
          <a:lstStyle/>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r>
              <a:rPr lang="en-GB" altLang="en-US" sz="2000" dirty="0"/>
              <a:t>CPR may not be appropriate but other active treatments maybe</a:t>
            </a:r>
          </a:p>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endParaRPr lang="en-GB" altLang="en-US" dirty="0"/>
          </a:p>
          <a:p>
            <a:pPr marL="274320" eaLnBrk="1" fontAlgn="auto" hangingPunct="1">
              <a:spcAft>
                <a:spcPts val="0"/>
              </a:spcAft>
              <a:defRPr/>
            </a:pPr>
            <a:endParaRPr lang="en-GB" altLang="en-US" dirty="0"/>
          </a:p>
        </p:txBody>
      </p:sp>
      <p:sp>
        <p:nvSpPr>
          <p:cNvPr id="2" name="Content Placeholder 1">
            <a:extLst>
              <a:ext uri="{FF2B5EF4-FFF2-40B4-BE49-F238E27FC236}">
                <a16:creationId xmlns:a16="http://schemas.microsoft.com/office/drawing/2014/main" id="{45C15072-748C-467D-8BFE-17BB4F5DC6BA}"/>
              </a:ext>
            </a:extLst>
          </p:cNvPr>
          <p:cNvSpPr>
            <a:spLocks noGrp="1"/>
          </p:cNvSpPr>
          <p:nvPr>
            <p:ph sz="half" idx="2"/>
          </p:nvPr>
        </p:nvSpPr>
        <p:spPr>
          <a:xfrm>
            <a:off x="4648200" y="1719263"/>
            <a:ext cx="4038600" cy="4406900"/>
          </a:xfrm>
        </p:spPr>
        <p:txBody>
          <a:bodyPr/>
          <a:lstStyle/>
          <a:p>
            <a:pPr>
              <a:defRPr/>
            </a:pPr>
            <a:endParaRPr lang="en-GB"/>
          </a:p>
        </p:txBody>
      </p:sp>
      <p:sp>
        <p:nvSpPr>
          <p:cNvPr id="16386" name="Title 1">
            <a:extLst>
              <a:ext uri="{FF2B5EF4-FFF2-40B4-BE49-F238E27FC236}">
                <a16:creationId xmlns:a16="http://schemas.microsoft.com/office/drawing/2014/main" id="{5DC24E18-C034-4864-ABAE-205924CFE3F7}"/>
              </a:ext>
            </a:extLst>
          </p:cNvPr>
          <p:cNvSpPr>
            <a:spLocks noGrp="1"/>
          </p:cNvSpPr>
          <p:nvPr>
            <p:ph type="title"/>
          </p:nvPr>
        </p:nvSpPr>
        <p:spPr/>
        <p:txBody>
          <a:bodyPr/>
          <a:lstStyle/>
          <a:p>
            <a:pPr eaLnBrk="1" fontAlgn="auto" hangingPunct="1">
              <a:spcAft>
                <a:spcPts val="0"/>
              </a:spcAft>
              <a:defRPr/>
            </a:pPr>
            <a:r>
              <a:rPr lang="en-GB" altLang="en-US" dirty="0"/>
              <a:t>Discussions</a:t>
            </a:r>
          </a:p>
        </p:txBody>
      </p:sp>
      <p:pic>
        <p:nvPicPr>
          <p:cNvPr id="29701" name="Picture 6">
            <a:extLst>
              <a:ext uri="{FF2B5EF4-FFF2-40B4-BE49-F238E27FC236}">
                <a16:creationId xmlns:a16="http://schemas.microsoft.com/office/drawing/2014/main" id="{5EA93229-2D7A-4700-BF09-2DF4E361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133600"/>
            <a:ext cx="2592388"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010D0-A105-4BB1-9C13-5379AE57F6F1}"/>
              </a:ext>
            </a:extLst>
          </p:cNvPr>
          <p:cNvSpPr>
            <a:spLocks noGrp="1"/>
          </p:cNvSpPr>
          <p:nvPr>
            <p:ph sz="half" idx="1"/>
          </p:nvPr>
        </p:nvSpPr>
        <p:spPr>
          <a:xfrm>
            <a:off x="457200" y="1719263"/>
            <a:ext cx="4038600" cy="4406900"/>
          </a:xfrm>
        </p:spPr>
        <p:txBody>
          <a:bodyPr/>
          <a:lstStyle/>
          <a:p>
            <a:pPr marL="274320" eaLnBrk="1" fontAlgn="auto" hangingPunct="1">
              <a:spcAft>
                <a:spcPts val="0"/>
              </a:spcAft>
              <a:defRPr/>
            </a:pPr>
            <a:endParaRPr lang="en-GB" dirty="0"/>
          </a:p>
        </p:txBody>
      </p:sp>
      <p:sp>
        <p:nvSpPr>
          <p:cNvPr id="3" name="Content Placeholder 2">
            <a:extLst>
              <a:ext uri="{FF2B5EF4-FFF2-40B4-BE49-F238E27FC236}">
                <a16:creationId xmlns:a16="http://schemas.microsoft.com/office/drawing/2014/main" id="{6E746D68-25E5-4FFA-AE1A-DAC017010F90}"/>
              </a:ext>
            </a:extLst>
          </p:cNvPr>
          <p:cNvSpPr>
            <a:spLocks noGrp="1"/>
          </p:cNvSpPr>
          <p:nvPr>
            <p:ph sz="half" idx="2"/>
          </p:nvPr>
        </p:nvSpPr>
        <p:spPr>
          <a:xfrm>
            <a:off x="3635375" y="1719263"/>
            <a:ext cx="5051425" cy="4406900"/>
          </a:xfrm>
        </p:spPr>
        <p:txBody>
          <a:bodyPr/>
          <a:lstStyle/>
          <a:p>
            <a:pPr marL="45720" indent="0" eaLnBrk="1" fontAlgn="auto" hangingPunct="1">
              <a:spcAft>
                <a:spcPts val="0"/>
              </a:spcAft>
              <a:buFont typeface="Wingdings 2" panose="05020102010507070707" pitchFamily="18" charset="2"/>
              <a:buNone/>
              <a:defRPr/>
            </a:pPr>
            <a:r>
              <a:rPr lang="en-GB" sz="2000" dirty="0"/>
              <a:t>Cardiopulmonary arrest</a:t>
            </a:r>
          </a:p>
          <a:p>
            <a:pPr marL="274320" eaLnBrk="1" fontAlgn="auto" hangingPunct="1">
              <a:spcAft>
                <a:spcPts val="0"/>
              </a:spcAft>
              <a:defRPr/>
            </a:pPr>
            <a:r>
              <a:rPr lang="en-GB" sz="2000" dirty="0"/>
              <a:t>Unlikely</a:t>
            </a:r>
          </a:p>
          <a:p>
            <a:pPr marL="274320" eaLnBrk="1" fontAlgn="auto" hangingPunct="1">
              <a:spcAft>
                <a:spcPts val="0"/>
              </a:spcAft>
              <a:defRPr/>
            </a:pPr>
            <a:r>
              <a:rPr lang="en-GB" sz="2000" dirty="0"/>
              <a:t>Inevitable</a:t>
            </a:r>
          </a:p>
          <a:p>
            <a:pPr marL="548958" lvl="1" eaLnBrk="1" fontAlgn="auto" hangingPunct="1">
              <a:spcAft>
                <a:spcPts val="0"/>
              </a:spcAft>
              <a:defRPr/>
            </a:pPr>
            <a:r>
              <a:rPr lang="en-GB" sz="1600" dirty="0"/>
              <a:t>Sensitive , open discussion about end of life care, helping patients to understand severity of their illness</a:t>
            </a:r>
          </a:p>
          <a:p>
            <a:pPr marL="548958" lvl="1" eaLnBrk="1" fontAlgn="auto" hangingPunct="1">
              <a:spcAft>
                <a:spcPts val="0"/>
              </a:spcAft>
              <a:defRPr/>
            </a:pPr>
            <a:r>
              <a:rPr lang="en-GB" sz="1600" dirty="0"/>
              <a:t>This does not necessarily require explicit discussions of CPR/DNAR</a:t>
            </a:r>
          </a:p>
          <a:p>
            <a:pPr marL="274320" eaLnBrk="1" fontAlgn="auto" hangingPunct="1">
              <a:spcAft>
                <a:spcPts val="0"/>
              </a:spcAft>
              <a:defRPr/>
            </a:pPr>
            <a:r>
              <a:rPr lang="en-GB" sz="2000" dirty="0"/>
              <a:t>Possible/likely</a:t>
            </a:r>
          </a:p>
          <a:p>
            <a:pPr marL="548640" lvl="1" indent="-182880" eaLnBrk="1" fontAlgn="auto" hangingPunct="1">
              <a:spcAft>
                <a:spcPts val="0"/>
              </a:spcAft>
              <a:defRPr/>
            </a:pPr>
            <a:r>
              <a:rPr lang="en-GB" sz="1600" dirty="0"/>
              <a:t>ACP </a:t>
            </a:r>
            <a:r>
              <a:rPr lang="en-GB" sz="1600" dirty="0" err="1"/>
              <a:t>inc</a:t>
            </a:r>
            <a:r>
              <a:rPr lang="en-GB" sz="1600" dirty="0"/>
              <a:t> DNAR should occur in the context of discussion about prognosis</a:t>
            </a:r>
          </a:p>
          <a:p>
            <a:pPr marL="274320" eaLnBrk="1" fontAlgn="auto" hangingPunct="1">
              <a:spcAft>
                <a:spcPts val="0"/>
              </a:spcAft>
              <a:defRPr/>
            </a:pPr>
            <a:endParaRPr lang="en-GB" sz="1200" dirty="0"/>
          </a:p>
          <a:p>
            <a:pPr marL="45720" indent="0" eaLnBrk="1" fontAlgn="auto" hangingPunct="1">
              <a:spcAft>
                <a:spcPts val="0"/>
              </a:spcAft>
              <a:buFont typeface="Wingdings 2" panose="05020102010507070707" pitchFamily="18" charset="2"/>
              <a:buNone/>
              <a:defRPr/>
            </a:pPr>
            <a:endParaRPr lang="en-GB" dirty="0"/>
          </a:p>
        </p:txBody>
      </p:sp>
      <p:sp>
        <p:nvSpPr>
          <p:cNvPr id="17410" name="Title 1">
            <a:extLst>
              <a:ext uri="{FF2B5EF4-FFF2-40B4-BE49-F238E27FC236}">
                <a16:creationId xmlns:a16="http://schemas.microsoft.com/office/drawing/2014/main" id="{A4A715C6-E5BD-4213-8CCB-B2405161B3F5}"/>
              </a:ext>
            </a:extLst>
          </p:cNvPr>
          <p:cNvSpPr>
            <a:spLocks noGrp="1"/>
          </p:cNvSpPr>
          <p:nvPr>
            <p:ph type="title"/>
          </p:nvPr>
        </p:nvSpPr>
        <p:spPr/>
        <p:txBody>
          <a:bodyPr/>
          <a:lstStyle/>
          <a:p>
            <a:pPr eaLnBrk="1" fontAlgn="auto" hangingPunct="1">
              <a:spcAft>
                <a:spcPts val="0"/>
              </a:spcAft>
              <a:defRPr/>
            </a:pPr>
            <a:r>
              <a:rPr lang="en-GB" altLang="en-US" dirty="0"/>
              <a:t>Discussions</a:t>
            </a:r>
          </a:p>
        </p:txBody>
      </p:sp>
      <p:pic>
        <p:nvPicPr>
          <p:cNvPr id="30725" name="Picture 4">
            <a:extLst>
              <a:ext uri="{FF2B5EF4-FFF2-40B4-BE49-F238E27FC236}">
                <a16:creationId xmlns:a16="http://schemas.microsoft.com/office/drawing/2014/main" id="{2ED43C57-EAB9-44EC-99AF-083E1AB11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406" t="14552" r="32797" b="10860"/>
          <a:stretch>
            <a:fillRect/>
          </a:stretch>
        </p:blipFill>
        <p:spPr bwMode="auto">
          <a:xfrm>
            <a:off x="74613" y="1773238"/>
            <a:ext cx="3433762" cy="43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FF0D9034-E366-4134-9D47-21F073D4A360}"/>
              </a:ext>
            </a:extLst>
          </p:cNvPr>
          <p:cNvSpPr>
            <a:spLocks noGrp="1"/>
          </p:cNvSpPr>
          <p:nvPr>
            <p:ph sz="half" idx="1"/>
          </p:nvPr>
        </p:nvSpPr>
        <p:spPr>
          <a:xfrm>
            <a:off x="457200" y="1719263"/>
            <a:ext cx="4038600" cy="4406900"/>
          </a:xfrm>
        </p:spPr>
        <p:txBody>
          <a:bodyPr/>
          <a:lstStyle/>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endParaRPr lang="en-GB" altLang="en-US" sz="2000" dirty="0"/>
          </a:p>
          <a:p>
            <a:pPr marL="45720" indent="0" eaLnBrk="1" fontAlgn="auto" hangingPunct="1">
              <a:spcAft>
                <a:spcPts val="0"/>
              </a:spcAft>
              <a:buFont typeface="Wingdings 2" panose="05020102010507070707" pitchFamily="18" charset="2"/>
              <a:buNone/>
              <a:defRPr/>
            </a:pPr>
            <a:endParaRPr lang="en-GB" altLang="en-US" dirty="0"/>
          </a:p>
          <a:p>
            <a:pPr marL="274320" eaLnBrk="1" fontAlgn="auto" hangingPunct="1">
              <a:spcAft>
                <a:spcPts val="0"/>
              </a:spcAft>
              <a:defRPr/>
            </a:pPr>
            <a:endParaRPr lang="en-GB" altLang="en-US" dirty="0"/>
          </a:p>
        </p:txBody>
      </p:sp>
      <p:sp>
        <p:nvSpPr>
          <p:cNvPr id="2" name="Content Placeholder 1">
            <a:extLst>
              <a:ext uri="{FF2B5EF4-FFF2-40B4-BE49-F238E27FC236}">
                <a16:creationId xmlns:a16="http://schemas.microsoft.com/office/drawing/2014/main" id="{AB58EF2B-7CF9-403C-98CB-ADB86488BDD4}"/>
              </a:ext>
            </a:extLst>
          </p:cNvPr>
          <p:cNvSpPr>
            <a:spLocks noGrp="1"/>
          </p:cNvSpPr>
          <p:nvPr>
            <p:ph sz="half" idx="2"/>
          </p:nvPr>
        </p:nvSpPr>
        <p:spPr>
          <a:xfrm>
            <a:off x="4648200" y="1719263"/>
            <a:ext cx="4038600" cy="4406900"/>
          </a:xfrm>
        </p:spPr>
        <p:txBody>
          <a:bodyPr/>
          <a:lstStyle/>
          <a:p>
            <a:pPr>
              <a:defRPr/>
            </a:pPr>
            <a:endParaRPr lang="en-GB"/>
          </a:p>
        </p:txBody>
      </p:sp>
      <p:sp>
        <p:nvSpPr>
          <p:cNvPr id="16386" name="Title 1">
            <a:extLst>
              <a:ext uri="{FF2B5EF4-FFF2-40B4-BE49-F238E27FC236}">
                <a16:creationId xmlns:a16="http://schemas.microsoft.com/office/drawing/2014/main" id="{DF98943F-47E3-428B-94A9-E6A041992BCC}"/>
              </a:ext>
            </a:extLst>
          </p:cNvPr>
          <p:cNvSpPr>
            <a:spLocks noGrp="1"/>
          </p:cNvSpPr>
          <p:nvPr>
            <p:ph type="title"/>
          </p:nvPr>
        </p:nvSpPr>
        <p:spPr/>
        <p:txBody>
          <a:bodyPr/>
          <a:lstStyle/>
          <a:p>
            <a:pPr eaLnBrk="1" fontAlgn="auto" hangingPunct="1">
              <a:spcAft>
                <a:spcPts val="0"/>
              </a:spcAft>
              <a:defRPr/>
            </a:pPr>
            <a:r>
              <a:rPr lang="en-GB" altLang="en-US" dirty="0"/>
              <a:t>Discussions</a:t>
            </a:r>
          </a:p>
        </p:txBody>
      </p:sp>
      <p:pic>
        <p:nvPicPr>
          <p:cNvPr id="31749" name="Picture 3" descr="C:\Users\cbogan\AppData\Local\Microsoft\Windows\Temporary Internet Files\Content.IE5\E0FNPB9D\new-words[1].jpg">
            <a:extLst>
              <a:ext uri="{FF2B5EF4-FFF2-40B4-BE49-F238E27FC236}">
                <a16:creationId xmlns:a16="http://schemas.microsoft.com/office/drawing/2014/main" id="{7298B3F7-E33B-42E2-8622-193BD14A4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060575"/>
            <a:ext cx="326866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C:\Users\cbogan\AppData\Local\Microsoft\Windows\Temporary Internet Files\Content.IE5\V7VN9D1O\bridge-words[1].jpg">
            <a:extLst>
              <a:ext uri="{FF2B5EF4-FFF2-40B4-BE49-F238E27FC236}">
                <a16:creationId xmlns:a16="http://schemas.microsoft.com/office/drawing/2014/main" id="{FEA9F7DB-6C59-4795-8F00-188ACA46D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906838"/>
            <a:ext cx="38163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0F3F7FD-6C59-4412-AC2B-7FFF617DFB16}"/>
              </a:ext>
            </a:extLst>
          </p:cNvPr>
          <p:cNvSpPr>
            <a:spLocks noGrp="1"/>
          </p:cNvSpPr>
          <p:nvPr>
            <p:ph type="subTitle" idx="1"/>
          </p:nvPr>
        </p:nvSpPr>
        <p:spPr>
          <a:xfrm>
            <a:off x="7010400" y="2052638"/>
            <a:ext cx="1981200" cy="1828800"/>
          </a:xfrm>
        </p:spPr>
        <p:txBody>
          <a:bodyPr/>
          <a:lstStyle/>
          <a:p>
            <a:pPr eaLnBrk="1" fontAlgn="auto" hangingPunct="1">
              <a:spcAft>
                <a:spcPts val="0"/>
              </a:spcAft>
              <a:defRPr/>
            </a:pPr>
            <a:endParaRPr lang="en-GB"/>
          </a:p>
        </p:txBody>
      </p:sp>
      <p:sp>
        <p:nvSpPr>
          <p:cNvPr id="4" name="Title 3">
            <a:extLst>
              <a:ext uri="{FF2B5EF4-FFF2-40B4-BE49-F238E27FC236}">
                <a16:creationId xmlns:a16="http://schemas.microsoft.com/office/drawing/2014/main" id="{13EE498B-14B8-4CF7-A03F-BD1FE01B99F0}"/>
              </a:ext>
            </a:extLst>
          </p:cNvPr>
          <p:cNvSpPr>
            <a:spLocks noGrp="1"/>
          </p:cNvSpPr>
          <p:nvPr>
            <p:ph type="title"/>
          </p:nvPr>
        </p:nvSpPr>
        <p:spPr>
          <a:xfrm>
            <a:off x="457200" y="2052638"/>
            <a:ext cx="6324600" cy="1828800"/>
          </a:xfrm>
        </p:spPr>
        <p:txBody>
          <a:bodyPr/>
          <a:lstStyle/>
          <a:p>
            <a:pPr eaLnBrk="1" fontAlgn="auto" hangingPunct="1">
              <a:spcAft>
                <a:spcPts val="0"/>
              </a:spcAft>
              <a:defRPr/>
            </a:pPr>
            <a:r>
              <a:rPr lang="en-GB" dirty="0"/>
              <a:t>Documenting DNAR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1CAAE-83B1-4F7E-9F9A-85EB9BD60398}"/>
              </a:ext>
            </a:extLst>
          </p:cNvPr>
          <p:cNvSpPr>
            <a:spLocks noGrp="1"/>
          </p:cNvSpPr>
          <p:nvPr>
            <p:ph idx="1"/>
          </p:nvPr>
        </p:nvSpPr>
        <p:spPr/>
        <p:txBody>
          <a:bodyPr/>
          <a:lstStyle/>
          <a:p>
            <a:pPr marL="274320" eaLnBrk="1" fontAlgn="auto" hangingPunct="1">
              <a:spcAft>
                <a:spcPts val="0"/>
              </a:spcAft>
              <a:defRPr/>
            </a:pPr>
            <a:r>
              <a:rPr lang="en-GB" dirty="0"/>
              <a:t>Hospital and Hospice </a:t>
            </a:r>
          </a:p>
          <a:p>
            <a:pPr marL="548640" lvl="1" indent="-182880" eaLnBrk="1" fontAlgn="auto" hangingPunct="1">
              <a:spcAft>
                <a:spcPts val="0"/>
              </a:spcAft>
              <a:defRPr/>
            </a:pPr>
            <a:r>
              <a:rPr lang="en-GB" dirty="0"/>
              <a:t>Policy</a:t>
            </a:r>
          </a:p>
          <a:p>
            <a:pPr marL="548640" lvl="1" indent="-182880" eaLnBrk="1" fontAlgn="auto" hangingPunct="1">
              <a:spcAft>
                <a:spcPts val="0"/>
              </a:spcAft>
              <a:defRPr/>
            </a:pPr>
            <a:r>
              <a:rPr lang="en-GB" dirty="0"/>
              <a:t>Specific form</a:t>
            </a:r>
          </a:p>
        </p:txBody>
      </p:sp>
      <p:sp>
        <p:nvSpPr>
          <p:cNvPr id="3" name="Title 2">
            <a:extLst>
              <a:ext uri="{FF2B5EF4-FFF2-40B4-BE49-F238E27FC236}">
                <a16:creationId xmlns:a16="http://schemas.microsoft.com/office/drawing/2014/main" id="{FE7ECCC5-6C6B-4293-BF04-83BBE07FCEF5}"/>
              </a:ext>
            </a:extLst>
          </p:cNvPr>
          <p:cNvSpPr>
            <a:spLocks noGrp="1"/>
          </p:cNvSpPr>
          <p:nvPr>
            <p:ph type="title"/>
          </p:nvPr>
        </p:nvSpPr>
        <p:spPr/>
        <p:txBody>
          <a:bodyPr/>
          <a:lstStyle/>
          <a:p>
            <a:pPr eaLnBrk="1" fontAlgn="auto" hangingPunct="1">
              <a:spcAft>
                <a:spcPts val="0"/>
              </a:spcAft>
              <a:defRPr/>
            </a:pPr>
            <a:r>
              <a:rPr lang="en-GB" dirty="0"/>
              <a:t>documentation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69DD-52AC-4631-BF1E-66C1293D3788}"/>
              </a:ext>
            </a:extLst>
          </p:cNvPr>
          <p:cNvSpPr>
            <a:spLocks noGrp="1"/>
          </p:cNvSpPr>
          <p:nvPr>
            <p:ph idx="1"/>
          </p:nvPr>
        </p:nvSpPr>
        <p:spPr/>
        <p:txBody>
          <a:bodyPr/>
          <a:lstStyle/>
          <a:p>
            <a:pPr>
              <a:defRPr/>
            </a:pPr>
            <a:endParaRPr lang="en-GB" dirty="0"/>
          </a:p>
        </p:txBody>
      </p:sp>
      <p:sp>
        <p:nvSpPr>
          <p:cNvPr id="3" name="Title 2">
            <a:extLst>
              <a:ext uri="{FF2B5EF4-FFF2-40B4-BE49-F238E27FC236}">
                <a16:creationId xmlns:a16="http://schemas.microsoft.com/office/drawing/2014/main" id="{EEB403F1-69D8-4301-8415-0DC31C1D63EE}"/>
              </a:ext>
            </a:extLst>
          </p:cNvPr>
          <p:cNvSpPr>
            <a:spLocks noGrp="1"/>
          </p:cNvSpPr>
          <p:nvPr>
            <p:ph type="title"/>
          </p:nvPr>
        </p:nvSpPr>
        <p:spPr/>
        <p:txBody>
          <a:bodyPr/>
          <a:lstStyle/>
          <a:p>
            <a:pPr>
              <a:defRPr/>
            </a:pPr>
            <a:endParaRPr lang="en-GB"/>
          </a:p>
        </p:txBody>
      </p:sp>
      <p:pic>
        <p:nvPicPr>
          <p:cNvPr id="34820" name="Picture 3">
            <a:extLst>
              <a:ext uri="{FF2B5EF4-FFF2-40B4-BE49-F238E27FC236}">
                <a16:creationId xmlns:a16="http://schemas.microsoft.com/office/drawing/2014/main" id="{AC9B8C48-F86C-4F92-A778-CFD4D8B8D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42" t="17303" r="34477" b="8629"/>
          <a:stretch>
            <a:fillRect/>
          </a:stretch>
        </p:blipFill>
        <p:spPr bwMode="auto">
          <a:xfrm>
            <a:off x="3995738" y="1628775"/>
            <a:ext cx="3684587"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4">
            <a:extLst>
              <a:ext uri="{FF2B5EF4-FFF2-40B4-BE49-F238E27FC236}">
                <a16:creationId xmlns:a16="http://schemas.microsoft.com/office/drawing/2014/main" id="{A647AA4D-284B-4969-BD98-A0365AF2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154" t="17677" r="37093" b="20569"/>
          <a:stretch>
            <a:fillRect/>
          </a:stretch>
        </p:blipFill>
        <p:spPr bwMode="auto">
          <a:xfrm>
            <a:off x="250825" y="1773238"/>
            <a:ext cx="3481388" cy="451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9CBFE-AB49-4531-BE50-E9F313DD908B}"/>
              </a:ext>
            </a:extLst>
          </p:cNvPr>
          <p:cNvSpPr>
            <a:spLocks noGrp="1"/>
          </p:cNvSpPr>
          <p:nvPr>
            <p:ph idx="1"/>
          </p:nvPr>
        </p:nvSpPr>
        <p:spPr/>
        <p:txBody>
          <a:bodyPr/>
          <a:lstStyle/>
          <a:p>
            <a:pPr>
              <a:defRPr/>
            </a:pPr>
            <a:r>
              <a:rPr lang="en-IE" dirty="0"/>
              <a:t>Nursing homes</a:t>
            </a:r>
          </a:p>
          <a:p>
            <a:pPr>
              <a:defRPr/>
            </a:pPr>
            <a:r>
              <a:rPr lang="en-IE" dirty="0"/>
              <a:t>Community Hospitals</a:t>
            </a:r>
          </a:p>
          <a:p>
            <a:pPr>
              <a:defRPr/>
            </a:pPr>
            <a:r>
              <a:rPr lang="en-IE" dirty="0"/>
              <a:t>Supervised residential unit</a:t>
            </a:r>
          </a:p>
          <a:p>
            <a:pPr>
              <a:defRPr/>
            </a:pPr>
            <a:endParaRPr lang="en-IE" dirty="0"/>
          </a:p>
          <a:p>
            <a:pPr>
              <a:defRPr/>
            </a:pPr>
            <a:endParaRPr lang="en-IE" dirty="0"/>
          </a:p>
          <a:p>
            <a:pPr>
              <a:defRPr/>
            </a:pPr>
            <a:r>
              <a:rPr lang="en-IE" dirty="0"/>
              <a:t>Transfer of information between institutions</a:t>
            </a:r>
          </a:p>
          <a:p>
            <a:pPr>
              <a:defRPr/>
            </a:pPr>
            <a:r>
              <a:rPr lang="en-IE" dirty="0"/>
              <a:t>Ambulance letters stating DNAR</a:t>
            </a:r>
          </a:p>
          <a:p>
            <a:pPr>
              <a:defRPr/>
            </a:pPr>
            <a:r>
              <a:rPr lang="en-IE" dirty="0"/>
              <a:t>Discharge letters</a:t>
            </a:r>
          </a:p>
          <a:p>
            <a:pPr>
              <a:defRPr/>
            </a:pPr>
            <a:endParaRPr lang="en-IE" dirty="0"/>
          </a:p>
          <a:p>
            <a:pPr>
              <a:defRPr/>
            </a:pPr>
            <a:r>
              <a:rPr lang="en-IE" dirty="0"/>
              <a:t>Home</a:t>
            </a:r>
          </a:p>
          <a:p>
            <a:pPr>
              <a:defRPr/>
            </a:pPr>
            <a:endParaRPr lang="en-IE" dirty="0"/>
          </a:p>
          <a:p>
            <a:pPr>
              <a:defRPr/>
            </a:pPr>
            <a:endParaRPr lang="en-GB" dirty="0"/>
          </a:p>
        </p:txBody>
      </p:sp>
      <p:sp>
        <p:nvSpPr>
          <p:cNvPr id="3" name="Title 2">
            <a:extLst>
              <a:ext uri="{FF2B5EF4-FFF2-40B4-BE49-F238E27FC236}">
                <a16:creationId xmlns:a16="http://schemas.microsoft.com/office/drawing/2014/main" id="{F52411D1-EA4A-48F6-8EB3-8FC532CCC410}"/>
              </a:ext>
            </a:extLst>
          </p:cNvPr>
          <p:cNvSpPr>
            <a:spLocks noGrp="1"/>
          </p:cNvSpPr>
          <p:nvPr>
            <p:ph type="title"/>
          </p:nvPr>
        </p:nvSpPr>
        <p:spPr/>
        <p:txBody>
          <a:bodyPr/>
          <a:lstStyle/>
          <a:p>
            <a:pPr>
              <a:defRPr/>
            </a:pPr>
            <a:r>
              <a:rPr lang="en-GB" dirty="0"/>
              <a:t>documentation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915EC4-F8B5-4644-AD57-694708C9A8AA}"/>
              </a:ext>
            </a:extLst>
          </p:cNvPr>
          <p:cNvSpPr>
            <a:spLocks noGrp="1"/>
          </p:cNvSpPr>
          <p:nvPr>
            <p:ph sz="half" idx="1"/>
          </p:nvPr>
        </p:nvSpPr>
        <p:spPr>
          <a:xfrm>
            <a:off x="457200" y="1719263"/>
            <a:ext cx="4835525" cy="4406900"/>
          </a:xfrm>
        </p:spPr>
        <p:txBody>
          <a:bodyPr>
            <a:normAutofit fontScale="62500" lnSpcReduction="20000"/>
          </a:bodyPr>
          <a:lstStyle/>
          <a:p>
            <a:pPr marL="274320" eaLnBrk="1" fontAlgn="auto" hangingPunct="1">
              <a:spcAft>
                <a:spcPts val="0"/>
              </a:spcAft>
              <a:defRPr/>
            </a:pPr>
            <a:r>
              <a:rPr lang="en-IE" sz="2900" dirty="0"/>
              <a:t>Between the healthcare team and the patient or the patient’s family about whether it is appropriate to withdraw treatment, or not to start a treatment, you should make every effort to resolve the issue. </a:t>
            </a:r>
          </a:p>
          <a:p>
            <a:pPr marL="274320" eaLnBrk="1" fontAlgn="auto" hangingPunct="1">
              <a:spcAft>
                <a:spcPts val="0"/>
              </a:spcAft>
              <a:defRPr/>
            </a:pPr>
            <a:endParaRPr lang="en-IE" sz="2900" dirty="0"/>
          </a:p>
          <a:p>
            <a:pPr marL="274320" eaLnBrk="1" fontAlgn="auto" hangingPunct="1">
              <a:spcAft>
                <a:spcPts val="0"/>
              </a:spcAft>
              <a:defRPr/>
            </a:pPr>
            <a:r>
              <a:rPr lang="en-IE" sz="2900" dirty="0"/>
              <a:t>You should explain the reasons for your decision and listen carefully to the views of others. </a:t>
            </a:r>
          </a:p>
          <a:p>
            <a:pPr marL="274320" eaLnBrk="1" fontAlgn="auto" hangingPunct="1">
              <a:spcAft>
                <a:spcPts val="0"/>
              </a:spcAft>
              <a:defRPr/>
            </a:pPr>
            <a:endParaRPr lang="en-IE" sz="2900" dirty="0"/>
          </a:p>
          <a:p>
            <a:pPr marL="274320" eaLnBrk="1" fontAlgn="auto" hangingPunct="1">
              <a:spcAft>
                <a:spcPts val="0"/>
              </a:spcAft>
              <a:defRPr/>
            </a:pPr>
            <a:r>
              <a:rPr lang="en-IE" sz="2900" dirty="0"/>
              <a:t>If an agreement cannot be reached, you should consider seeking advice from an experienced colleague, getting a second opinion, involving an independent advocate, or using a mediation service if available.</a:t>
            </a:r>
          </a:p>
          <a:p>
            <a:pPr marL="274320" eaLnBrk="1" fontAlgn="auto" hangingPunct="1">
              <a:spcAft>
                <a:spcPts val="0"/>
              </a:spcAft>
              <a:defRPr/>
            </a:pPr>
            <a:endParaRPr lang="en-GB" dirty="0"/>
          </a:p>
        </p:txBody>
      </p:sp>
      <p:sp>
        <p:nvSpPr>
          <p:cNvPr id="5" name="Title 4">
            <a:extLst>
              <a:ext uri="{FF2B5EF4-FFF2-40B4-BE49-F238E27FC236}">
                <a16:creationId xmlns:a16="http://schemas.microsoft.com/office/drawing/2014/main" id="{FBE4B182-C874-4119-B47A-5F413FDE9B60}"/>
              </a:ext>
            </a:extLst>
          </p:cNvPr>
          <p:cNvSpPr>
            <a:spLocks noGrp="1"/>
          </p:cNvSpPr>
          <p:nvPr>
            <p:ph type="title"/>
          </p:nvPr>
        </p:nvSpPr>
        <p:spPr/>
        <p:txBody>
          <a:bodyPr/>
          <a:lstStyle/>
          <a:p>
            <a:pPr eaLnBrk="1" fontAlgn="auto" hangingPunct="1">
              <a:spcAft>
                <a:spcPts val="0"/>
              </a:spcAft>
              <a:defRPr/>
            </a:pPr>
            <a:r>
              <a:rPr lang="en-GB" dirty="0"/>
              <a:t>disagreement</a:t>
            </a:r>
          </a:p>
        </p:txBody>
      </p:sp>
      <p:pic>
        <p:nvPicPr>
          <p:cNvPr id="36868" name="Picture 5">
            <a:extLst>
              <a:ext uri="{FF2B5EF4-FFF2-40B4-BE49-F238E27FC236}">
                <a16:creationId xmlns:a16="http://schemas.microsoft.com/office/drawing/2014/main" id="{237EA7F1-8640-4AB7-AA22-DB72EDCA3A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18150" y="2298700"/>
            <a:ext cx="2298700" cy="3248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D121C5F-3B36-4A43-BA4E-0A7C501026F1}"/>
              </a:ext>
            </a:extLst>
          </p:cNvPr>
          <p:cNvSpPr>
            <a:spLocks noGrp="1"/>
          </p:cNvSpPr>
          <p:nvPr>
            <p:ph sz="half" idx="2"/>
          </p:nvPr>
        </p:nvSpPr>
        <p:spPr>
          <a:xfrm>
            <a:off x="3851275" y="1719263"/>
            <a:ext cx="4835525" cy="4406900"/>
          </a:xfrm>
        </p:spPr>
        <p:txBody>
          <a:bodyPr/>
          <a:lstStyle/>
          <a:p>
            <a:pPr eaLnBrk="1" hangingPunct="1">
              <a:defRPr/>
            </a:pPr>
            <a:endParaRPr lang="en-IE" sz="2000" dirty="0"/>
          </a:p>
          <a:p>
            <a:pPr eaLnBrk="1" hangingPunct="1">
              <a:defRPr/>
            </a:pPr>
            <a:r>
              <a:rPr lang="en-IE" sz="2000" dirty="0"/>
              <a:t>Communicating diagnosis</a:t>
            </a:r>
          </a:p>
          <a:p>
            <a:pPr eaLnBrk="1" hangingPunct="1">
              <a:defRPr/>
            </a:pPr>
            <a:r>
              <a:rPr lang="en-IE" sz="2000" dirty="0"/>
              <a:t>Giving a prognosis</a:t>
            </a:r>
          </a:p>
          <a:p>
            <a:pPr eaLnBrk="1" hangingPunct="1">
              <a:defRPr/>
            </a:pPr>
            <a:r>
              <a:rPr lang="en-IE" sz="2000" dirty="0"/>
              <a:t>Explaining a DNAR</a:t>
            </a:r>
          </a:p>
          <a:p>
            <a:pPr lvl="1" eaLnBrk="1" hangingPunct="1">
              <a:defRPr/>
            </a:pPr>
            <a:r>
              <a:rPr lang="en-IE" sz="1600" dirty="0"/>
              <a:t>Number of complaints</a:t>
            </a:r>
          </a:p>
          <a:p>
            <a:pPr lvl="1" eaLnBrk="1" hangingPunct="1">
              <a:defRPr/>
            </a:pPr>
            <a:r>
              <a:rPr lang="en-IE" sz="1600" dirty="0"/>
              <a:t>Families confused about what it means</a:t>
            </a:r>
          </a:p>
          <a:p>
            <a:pPr lvl="1" eaLnBrk="1" hangingPunct="1">
              <a:defRPr/>
            </a:pPr>
            <a:r>
              <a:rPr lang="en-IE" sz="1600" dirty="0"/>
              <a:t>Families confused about who has the right to decide</a:t>
            </a:r>
          </a:p>
          <a:p>
            <a:pPr eaLnBrk="1" hangingPunct="1">
              <a:defRPr/>
            </a:pPr>
            <a:endParaRPr lang="en-IE" sz="2000" dirty="0"/>
          </a:p>
          <a:p>
            <a:pPr eaLnBrk="1" hangingPunct="1">
              <a:defRPr/>
            </a:pPr>
            <a:r>
              <a:rPr lang="en-IE" sz="2000" dirty="0"/>
              <a:t>Patient autonomy</a:t>
            </a:r>
          </a:p>
          <a:p>
            <a:pPr eaLnBrk="1" hangingPunct="1">
              <a:defRPr/>
            </a:pPr>
            <a:r>
              <a:rPr lang="en-IE" sz="2000" dirty="0"/>
              <a:t>Patient told of terminal illness without offering to have family or staff present</a:t>
            </a:r>
          </a:p>
          <a:p>
            <a:pPr eaLnBrk="1" hangingPunct="1">
              <a:defRPr/>
            </a:pPr>
            <a:endParaRPr lang="en-IE" dirty="0"/>
          </a:p>
          <a:p>
            <a:pPr eaLnBrk="1" hangingPunct="1">
              <a:defRPr/>
            </a:pPr>
            <a:endParaRPr lang="en-IE" dirty="0"/>
          </a:p>
          <a:p>
            <a:pPr eaLnBrk="1" hangingPunct="1">
              <a:defRPr/>
            </a:pPr>
            <a:endParaRPr lang="en-IE" dirty="0"/>
          </a:p>
          <a:p>
            <a:pPr eaLnBrk="1" hangingPunct="1">
              <a:defRPr/>
            </a:pPr>
            <a:endParaRPr lang="en-GB" dirty="0"/>
          </a:p>
        </p:txBody>
      </p:sp>
      <p:sp>
        <p:nvSpPr>
          <p:cNvPr id="4" name="Title 3">
            <a:extLst>
              <a:ext uri="{FF2B5EF4-FFF2-40B4-BE49-F238E27FC236}">
                <a16:creationId xmlns:a16="http://schemas.microsoft.com/office/drawing/2014/main" id="{B8152C7F-A9D1-4CC1-92B8-9FB6447611B6}"/>
              </a:ext>
            </a:extLst>
          </p:cNvPr>
          <p:cNvSpPr>
            <a:spLocks noGrp="1"/>
          </p:cNvSpPr>
          <p:nvPr>
            <p:ph type="title"/>
          </p:nvPr>
        </p:nvSpPr>
        <p:spPr/>
        <p:txBody>
          <a:bodyPr/>
          <a:lstStyle/>
          <a:p>
            <a:pPr eaLnBrk="1" hangingPunct="1">
              <a:defRPr/>
            </a:pPr>
            <a:endParaRPr lang="en-GB"/>
          </a:p>
        </p:txBody>
      </p:sp>
      <p:pic>
        <p:nvPicPr>
          <p:cNvPr id="37892" name="Picture 2">
            <a:extLst>
              <a:ext uri="{FF2B5EF4-FFF2-40B4-BE49-F238E27FC236}">
                <a16:creationId xmlns:a16="http://schemas.microsoft.com/office/drawing/2014/main" id="{51CCB550-0CC1-4F74-94D5-118214343D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2876550" cy="4032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4">
            <a:extLst>
              <a:ext uri="{FF2B5EF4-FFF2-40B4-BE49-F238E27FC236}">
                <a16:creationId xmlns:a16="http://schemas.microsoft.com/office/drawing/2014/main" id="{A0547868-8EC4-48FA-843F-25C29E7A05EB}"/>
              </a:ext>
            </a:extLst>
          </p:cNvPr>
          <p:cNvSpPr>
            <a:spLocks noGrp="1"/>
          </p:cNvSpPr>
          <p:nvPr>
            <p:ph type="subTitle" idx="1"/>
          </p:nvPr>
        </p:nvSpPr>
        <p:spPr>
          <a:xfrm>
            <a:off x="7010400" y="2052638"/>
            <a:ext cx="1981200" cy="1828800"/>
          </a:xfrm>
        </p:spPr>
        <p:txBody>
          <a:bodyPr/>
          <a:lstStyle/>
          <a:p>
            <a:pPr eaLnBrk="1" fontAlgn="auto" hangingPunct="1">
              <a:spcAft>
                <a:spcPts val="0"/>
              </a:spcAft>
              <a:defRPr/>
            </a:pPr>
            <a:endParaRPr lang="en-GB" altLang="en-US"/>
          </a:p>
        </p:txBody>
      </p:sp>
      <p:sp>
        <p:nvSpPr>
          <p:cNvPr id="4098" name="Title 3">
            <a:extLst>
              <a:ext uri="{FF2B5EF4-FFF2-40B4-BE49-F238E27FC236}">
                <a16:creationId xmlns:a16="http://schemas.microsoft.com/office/drawing/2014/main" id="{2A40CC84-FCBD-40B5-B216-E1BADA7EB989}"/>
              </a:ext>
            </a:extLst>
          </p:cNvPr>
          <p:cNvSpPr>
            <a:spLocks noGrp="1"/>
          </p:cNvSpPr>
          <p:nvPr>
            <p:ph type="title"/>
          </p:nvPr>
        </p:nvSpPr>
        <p:spPr>
          <a:xfrm>
            <a:off x="457200" y="2052638"/>
            <a:ext cx="6324600" cy="1828800"/>
          </a:xfrm>
        </p:spPr>
        <p:txBody>
          <a:bodyPr/>
          <a:lstStyle/>
          <a:p>
            <a:pPr eaLnBrk="1" fontAlgn="auto" hangingPunct="1">
              <a:spcAft>
                <a:spcPts val="0"/>
              </a:spcAft>
              <a:defRPr/>
            </a:pPr>
            <a:r>
              <a:rPr lang="en-GB" altLang="en-US" dirty="0"/>
              <a:t>Power of Attorney</a:t>
            </a:r>
            <a:endParaRPr lang="en-GB"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6D8AB-F4EF-4ECA-84D3-EB655245CFED}"/>
              </a:ext>
            </a:extLst>
          </p:cNvPr>
          <p:cNvSpPr>
            <a:spLocks noGrp="1"/>
          </p:cNvSpPr>
          <p:nvPr>
            <p:ph idx="1"/>
          </p:nvPr>
        </p:nvSpPr>
        <p:spPr/>
        <p:txBody>
          <a:bodyPr/>
          <a:lstStyle/>
          <a:p>
            <a:pPr marL="274320" eaLnBrk="1" fontAlgn="auto" hangingPunct="1">
              <a:spcAft>
                <a:spcPts val="0"/>
              </a:spcAft>
              <a:defRPr/>
            </a:pPr>
            <a:r>
              <a:rPr lang="en-GB" dirty="0"/>
              <a:t>POA</a:t>
            </a:r>
          </a:p>
          <a:p>
            <a:pPr marL="274320" eaLnBrk="1" fontAlgn="auto" hangingPunct="1">
              <a:spcAft>
                <a:spcPts val="0"/>
              </a:spcAft>
              <a:defRPr/>
            </a:pPr>
            <a:r>
              <a:rPr lang="en-GB" dirty="0"/>
              <a:t>Assisted decision making (capacity) Act</a:t>
            </a:r>
          </a:p>
          <a:p>
            <a:pPr marL="548640" lvl="1" indent="-182880" eaLnBrk="1" fontAlgn="auto" hangingPunct="1">
              <a:spcAft>
                <a:spcPts val="0"/>
              </a:spcAft>
              <a:defRPr/>
            </a:pPr>
            <a:r>
              <a:rPr lang="en-GB" dirty="0"/>
              <a:t>Designated healthcare representative</a:t>
            </a:r>
          </a:p>
          <a:p>
            <a:pPr marL="548640" lvl="1" indent="-182880" eaLnBrk="1" fontAlgn="auto" hangingPunct="1">
              <a:spcAft>
                <a:spcPts val="0"/>
              </a:spcAft>
              <a:defRPr/>
            </a:pPr>
            <a:r>
              <a:rPr lang="en-GB" dirty="0"/>
              <a:t>Formal documentation </a:t>
            </a:r>
          </a:p>
          <a:p>
            <a:pPr marL="274320" eaLnBrk="1" fontAlgn="auto" hangingPunct="1">
              <a:spcAft>
                <a:spcPts val="0"/>
              </a:spcAft>
              <a:defRPr/>
            </a:pPr>
            <a:r>
              <a:rPr lang="en-GB" dirty="0"/>
              <a:t>Advanced healthcare directives</a:t>
            </a:r>
          </a:p>
          <a:p>
            <a:pPr marL="274320" eaLnBrk="1" fontAlgn="auto" hangingPunct="1">
              <a:spcAft>
                <a:spcPts val="0"/>
              </a:spcAft>
              <a:defRPr/>
            </a:pPr>
            <a:r>
              <a:rPr lang="en-GB" dirty="0"/>
              <a:t>DNAR</a:t>
            </a:r>
          </a:p>
          <a:p>
            <a:pPr marL="548640" lvl="1" indent="-182880" eaLnBrk="1" fontAlgn="auto" hangingPunct="1">
              <a:spcAft>
                <a:spcPts val="0"/>
              </a:spcAft>
              <a:defRPr/>
            </a:pPr>
            <a:r>
              <a:rPr lang="en-GB" dirty="0"/>
              <a:t>Discussions</a:t>
            </a:r>
          </a:p>
          <a:p>
            <a:pPr marL="548640" lvl="1" indent="-182880" eaLnBrk="1" fontAlgn="auto" hangingPunct="1">
              <a:spcAft>
                <a:spcPts val="0"/>
              </a:spcAft>
              <a:defRPr/>
            </a:pPr>
            <a:r>
              <a:rPr lang="en-GB" dirty="0"/>
              <a:t>Documentation</a:t>
            </a:r>
          </a:p>
          <a:p>
            <a:pPr marL="548640" lvl="1" indent="-182880" eaLnBrk="1" fontAlgn="auto" hangingPunct="1">
              <a:spcAft>
                <a:spcPts val="0"/>
              </a:spcAft>
              <a:defRPr/>
            </a:pPr>
            <a:r>
              <a:rPr lang="en-GB" dirty="0"/>
              <a:t>Transfer of this information across healthcare settings </a:t>
            </a:r>
            <a:r>
              <a:rPr lang="en-GB" dirty="0" err="1"/>
              <a:t>inc</a:t>
            </a:r>
            <a:r>
              <a:rPr lang="en-GB" dirty="0"/>
              <a:t> ambulance</a:t>
            </a:r>
          </a:p>
          <a:p>
            <a:pPr marL="548640" lvl="1" indent="-182880" eaLnBrk="1" fontAlgn="auto" hangingPunct="1">
              <a:spcAft>
                <a:spcPts val="0"/>
              </a:spcAft>
              <a:defRPr/>
            </a:pPr>
            <a:r>
              <a:rPr lang="en-GB" dirty="0"/>
              <a:t>Disagreements</a:t>
            </a:r>
          </a:p>
          <a:p>
            <a:pPr marL="548640" lvl="1" indent="-182880" eaLnBrk="1" fontAlgn="auto" hangingPunct="1">
              <a:spcAft>
                <a:spcPts val="0"/>
              </a:spcAft>
              <a:defRPr/>
            </a:pPr>
            <a:endParaRPr lang="en-GB" dirty="0"/>
          </a:p>
          <a:p>
            <a:pPr marL="274320" eaLnBrk="1" fontAlgn="auto" hangingPunct="1">
              <a:spcAft>
                <a:spcPts val="0"/>
              </a:spcAft>
              <a:defRPr/>
            </a:pPr>
            <a:endParaRPr lang="en-GB" dirty="0"/>
          </a:p>
          <a:p>
            <a:pPr marL="548640" lvl="1" indent="-182880" eaLnBrk="1" fontAlgn="auto" hangingPunct="1">
              <a:spcAft>
                <a:spcPts val="0"/>
              </a:spcAft>
              <a:defRPr/>
            </a:pPr>
            <a:endParaRPr lang="en-GB" dirty="0"/>
          </a:p>
        </p:txBody>
      </p:sp>
      <p:sp>
        <p:nvSpPr>
          <p:cNvPr id="3" name="Title 2">
            <a:extLst>
              <a:ext uri="{FF2B5EF4-FFF2-40B4-BE49-F238E27FC236}">
                <a16:creationId xmlns:a16="http://schemas.microsoft.com/office/drawing/2014/main" id="{3EEF46E3-92B6-48B4-907D-C86E84B7F3E2}"/>
              </a:ext>
            </a:extLst>
          </p:cNvPr>
          <p:cNvSpPr>
            <a:spLocks noGrp="1"/>
          </p:cNvSpPr>
          <p:nvPr>
            <p:ph type="title"/>
          </p:nvPr>
        </p:nvSpPr>
        <p:spPr/>
        <p:txBody>
          <a:bodyPr/>
          <a:lstStyle/>
          <a:p>
            <a:pPr eaLnBrk="1" fontAlgn="auto" hangingPunct="1">
              <a:spcAft>
                <a:spcPts val="0"/>
              </a:spcAft>
              <a:defRPr/>
            </a:pPr>
            <a:r>
              <a:rPr lang="en-GB" dirty="0"/>
              <a:t>summary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56AF828-2328-4188-910B-DAF468BA4A39}"/>
              </a:ext>
            </a:extLst>
          </p:cNvPr>
          <p:cNvSpPr>
            <a:spLocks noGrp="1"/>
          </p:cNvSpPr>
          <p:nvPr>
            <p:ph type="subTitle" idx="1"/>
          </p:nvPr>
        </p:nvSpPr>
        <p:spPr>
          <a:xfrm>
            <a:off x="7010400" y="2052638"/>
            <a:ext cx="1981200" cy="1828800"/>
          </a:xfrm>
        </p:spPr>
        <p:txBody>
          <a:bodyPr/>
          <a:lstStyle/>
          <a:p>
            <a:pPr>
              <a:defRPr/>
            </a:pPr>
            <a:endParaRPr lang="en-GB"/>
          </a:p>
        </p:txBody>
      </p:sp>
      <p:sp>
        <p:nvSpPr>
          <p:cNvPr id="4" name="Title 3">
            <a:extLst>
              <a:ext uri="{FF2B5EF4-FFF2-40B4-BE49-F238E27FC236}">
                <a16:creationId xmlns:a16="http://schemas.microsoft.com/office/drawing/2014/main" id="{AA295BE2-089D-4A9E-AD97-70C104B6F9AE}"/>
              </a:ext>
            </a:extLst>
          </p:cNvPr>
          <p:cNvSpPr>
            <a:spLocks noGrp="1"/>
          </p:cNvSpPr>
          <p:nvPr>
            <p:ph type="title"/>
          </p:nvPr>
        </p:nvSpPr>
        <p:spPr>
          <a:xfrm>
            <a:off x="457200" y="2052638"/>
            <a:ext cx="6324600" cy="1828800"/>
          </a:xfrm>
        </p:spPr>
        <p:txBody>
          <a:bodyPr/>
          <a:lstStyle/>
          <a:p>
            <a:pPr>
              <a:defRPr/>
            </a:pPr>
            <a:r>
              <a:rPr lang="en-GB" dirty="0"/>
              <a:t>Questions?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7A6E15F4-0A76-42B9-8FF8-B135C356E5C7}"/>
              </a:ext>
            </a:extLst>
          </p:cNvPr>
          <p:cNvSpPr>
            <a:spLocks noGrp="1"/>
          </p:cNvSpPr>
          <p:nvPr>
            <p:ph idx="1"/>
          </p:nvPr>
        </p:nvSpPr>
        <p:spPr/>
        <p:txBody>
          <a:bodyPr/>
          <a:lstStyle/>
          <a:p>
            <a:pPr marL="274320" eaLnBrk="1" fontAlgn="auto" hangingPunct="1">
              <a:spcAft>
                <a:spcPts val="0"/>
              </a:spcAft>
              <a:defRPr/>
            </a:pPr>
            <a:endParaRPr lang="en-GB" altLang="en-US"/>
          </a:p>
        </p:txBody>
      </p:sp>
      <p:sp>
        <p:nvSpPr>
          <p:cNvPr id="20482" name="Title 1">
            <a:extLst>
              <a:ext uri="{FF2B5EF4-FFF2-40B4-BE49-F238E27FC236}">
                <a16:creationId xmlns:a16="http://schemas.microsoft.com/office/drawing/2014/main" id="{6103060E-F6A8-49AA-9957-9D3A3F880276}"/>
              </a:ext>
            </a:extLst>
          </p:cNvPr>
          <p:cNvSpPr>
            <a:spLocks noGrp="1"/>
          </p:cNvSpPr>
          <p:nvPr>
            <p:ph type="title"/>
          </p:nvPr>
        </p:nvSpPr>
        <p:spPr/>
        <p:txBody>
          <a:bodyPr/>
          <a:lstStyle/>
          <a:p>
            <a:pPr eaLnBrk="1" fontAlgn="auto" hangingPunct="1">
              <a:spcAft>
                <a:spcPts val="0"/>
              </a:spcAft>
              <a:defRPr/>
            </a:pPr>
            <a:endParaRPr lang="en-GB" altLang="en-US" dirty="0"/>
          </a:p>
        </p:txBody>
      </p:sp>
      <p:pic>
        <p:nvPicPr>
          <p:cNvPr id="40964" name="Picture 2">
            <a:extLst>
              <a:ext uri="{FF2B5EF4-FFF2-40B4-BE49-F238E27FC236}">
                <a16:creationId xmlns:a16="http://schemas.microsoft.com/office/drawing/2014/main" id="{D8D55EE7-0303-4D12-A18A-004F32718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5E3654CB-54B0-432D-805D-25D48AA60A99}"/>
              </a:ext>
            </a:extLst>
          </p:cNvPr>
          <p:cNvSpPr>
            <a:spLocks noGrp="1"/>
          </p:cNvSpPr>
          <p:nvPr>
            <p:ph idx="1"/>
          </p:nvPr>
        </p:nvSpPr>
        <p:spPr/>
        <p:txBody>
          <a:bodyPr/>
          <a:lstStyle/>
          <a:p>
            <a:pPr marL="274320" eaLnBrk="1" fontAlgn="auto" hangingPunct="1">
              <a:spcAft>
                <a:spcPts val="0"/>
              </a:spcAft>
              <a:defRPr/>
            </a:pPr>
            <a:endParaRPr lang="en-GB" altLang="en-US"/>
          </a:p>
        </p:txBody>
      </p:sp>
      <p:sp>
        <p:nvSpPr>
          <p:cNvPr id="21506" name="Title 1">
            <a:extLst>
              <a:ext uri="{FF2B5EF4-FFF2-40B4-BE49-F238E27FC236}">
                <a16:creationId xmlns:a16="http://schemas.microsoft.com/office/drawing/2014/main" id="{FD112968-C981-4238-A7F7-6F01D7192BC6}"/>
              </a:ext>
            </a:extLst>
          </p:cNvPr>
          <p:cNvSpPr>
            <a:spLocks noGrp="1"/>
          </p:cNvSpPr>
          <p:nvPr>
            <p:ph type="title"/>
          </p:nvPr>
        </p:nvSpPr>
        <p:spPr/>
        <p:txBody>
          <a:bodyPr/>
          <a:lstStyle/>
          <a:p>
            <a:pPr eaLnBrk="1" fontAlgn="auto" hangingPunct="1">
              <a:spcAft>
                <a:spcPts val="0"/>
              </a:spcAft>
              <a:defRPr/>
            </a:pPr>
            <a:endParaRPr lang="en-GB" altLang="en-US" dirty="0"/>
          </a:p>
        </p:txBody>
      </p:sp>
      <p:pic>
        <p:nvPicPr>
          <p:cNvPr id="41988" name="Picture 2">
            <a:extLst>
              <a:ext uri="{FF2B5EF4-FFF2-40B4-BE49-F238E27FC236}">
                <a16:creationId xmlns:a16="http://schemas.microsoft.com/office/drawing/2014/main" id="{5A2A177F-51DA-42B2-B85D-C12E82555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45" t="18549" r="25008" b="5936"/>
          <a:stretch>
            <a:fillRect/>
          </a:stretch>
        </p:blipFill>
        <p:spPr bwMode="auto">
          <a:xfrm>
            <a:off x="1425575" y="765175"/>
            <a:ext cx="4803775" cy="56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F6F284-CBF9-475B-B0F8-79BCA46C0A78}"/>
              </a:ext>
            </a:extLst>
          </p:cNvPr>
          <p:cNvSpPr>
            <a:spLocks noGrp="1"/>
          </p:cNvSpPr>
          <p:nvPr>
            <p:ph type="title"/>
          </p:nvPr>
        </p:nvSpPr>
        <p:spPr/>
        <p:txBody>
          <a:bodyPr/>
          <a:lstStyle/>
          <a:p>
            <a:pPr eaLnBrk="1" hangingPunct="1">
              <a:defRPr/>
            </a:pPr>
            <a:endParaRPr lang="en-GB" dirty="0"/>
          </a:p>
        </p:txBody>
      </p:sp>
      <p:pic>
        <p:nvPicPr>
          <p:cNvPr id="43011" name="Picture 2">
            <a:extLst>
              <a:ext uri="{FF2B5EF4-FFF2-40B4-BE49-F238E27FC236}">
                <a16:creationId xmlns:a16="http://schemas.microsoft.com/office/drawing/2014/main" id="{0F90B54B-05F1-43AE-AC65-6776023263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4300" y="4005263"/>
            <a:ext cx="4821238" cy="2609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3">
            <a:extLst>
              <a:ext uri="{FF2B5EF4-FFF2-40B4-BE49-F238E27FC236}">
                <a16:creationId xmlns:a16="http://schemas.microsoft.com/office/drawing/2014/main" id="{C9099FCE-056D-4EEE-831E-29D3575AD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856162"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0F94FC91-DA01-421A-B03D-FD181CECF2EE}"/>
              </a:ext>
            </a:extLst>
          </p:cNvPr>
          <p:cNvSpPr>
            <a:spLocks noGrp="1"/>
          </p:cNvSpPr>
          <p:nvPr>
            <p:ph idx="1"/>
          </p:nvPr>
        </p:nvSpPr>
        <p:spPr/>
        <p:txBody>
          <a:bodyPr>
            <a:normAutofit fontScale="92500" lnSpcReduction="10000"/>
          </a:bodyPr>
          <a:lstStyle/>
          <a:p>
            <a:pPr marL="274320" eaLnBrk="1" fontAlgn="auto" hangingPunct="1">
              <a:spcAft>
                <a:spcPts val="0"/>
              </a:spcAft>
              <a:defRPr/>
            </a:pPr>
            <a:r>
              <a:rPr lang="en-IE" altLang="en-US" sz="1800" dirty="0">
                <a:solidFill>
                  <a:schemeClr val="tx2">
                    <a:lumMod val="75000"/>
                  </a:schemeClr>
                </a:solidFill>
              </a:rPr>
              <a:t>Specially appointed person (the attorney) to take actions on the person’s (the donor's) behalf if he/she is absent, abroad or incapacitated through illness.</a:t>
            </a:r>
          </a:p>
          <a:p>
            <a:pPr marL="0" indent="0" eaLnBrk="1" fontAlgn="auto" hangingPunct="1">
              <a:spcAft>
                <a:spcPts val="0"/>
              </a:spcAft>
              <a:buFontTx/>
              <a:buNone/>
              <a:defRPr/>
            </a:pPr>
            <a:endParaRPr lang="en-IE" altLang="en-US" sz="1800" dirty="0">
              <a:solidFill>
                <a:schemeClr val="tx2">
                  <a:lumMod val="75000"/>
                </a:schemeClr>
              </a:solidFill>
            </a:endParaRPr>
          </a:p>
          <a:p>
            <a:pPr marL="274320" eaLnBrk="1" fontAlgn="auto" hangingPunct="1">
              <a:spcAft>
                <a:spcPts val="0"/>
              </a:spcAft>
              <a:defRPr/>
            </a:pPr>
            <a:r>
              <a:rPr lang="en-IE" altLang="en-US" sz="1800" dirty="0">
                <a:solidFill>
                  <a:schemeClr val="tx2">
                    <a:lumMod val="75000"/>
                  </a:schemeClr>
                </a:solidFill>
              </a:rPr>
              <a:t>If someone in Ireland is mentally incapacitated, all of their assets and property are normally frozen and cannot be used by anyone else unless they are jointly owned or, someone has power of attorney to deal with their property or money.</a:t>
            </a:r>
          </a:p>
          <a:p>
            <a:pPr marL="274320" eaLnBrk="1" fontAlgn="auto" hangingPunct="1">
              <a:spcAft>
                <a:spcPts val="0"/>
              </a:spcAft>
              <a:defRPr/>
            </a:pPr>
            <a:endParaRPr lang="en-IE" altLang="en-US" sz="1800" dirty="0">
              <a:solidFill>
                <a:schemeClr val="tx2">
                  <a:lumMod val="75000"/>
                </a:schemeClr>
              </a:solidFill>
            </a:endParaRPr>
          </a:p>
          <a:p>
            <a:pPr marL="274320" eaLnBrk="1" fontAlgn="auto" hangingPunct="1">
              <a:spcAft>
                <a:spcPts val="0"/>
              </a:spcAft>
              <a:defRPr/>
            </a:pPr>
            <a:r>
              <a:rPr lang="en-IE" altLang="en-US" sz="1600" dirty="0">
                <a:solidFill>
                  <a:schemeClr val="tx2">
                    <a:lumMod val="75000"/>
                  </a:schemeClr>
                </a:solidFill>
              </a:rPr>
              <a:t>Specific </a:t>
            </a:r>
          </a:p>
          <a:p>
            <a:pPr marL="548958" lvl="1" eaLnBrk="1" fontAlgn="auto" hangingPunct="1">
              <a:spcAft>
                <a:spcPts val="0"/>
              </a:spcAft>
              <a:defRPr/>
            </a:pPr>
            <a:r>
              <a:rPr lang="en-IE" altLang="en-US" sz="1400" dirty="0">
                <a:solidFill>
                  <a:schemeClr val="tx2">
                    <a:lumMod val="75000"/>
                  </a:schemeClr>
                </a:solidFill>
              </a:rPr>
              <a:t>sale of your house in your absence </a:t>
            </a:r>
          </a:p>
          <a:p>
            <a:pPr marL="274320" eaLnBrk="1" fontAlgn="auto" hangingPunct="1">
              <a:spcAft>
                <a:spcPts val="0"/>
              </a:spcAft>
              <a:defRPr/>
            </a:pPr>
            <a:r>
              <a:rPr lang="en-IE" altLang="en-US" sz="1600" dirty="0">
                <a:solidFill>
                  <a:schemeClr val="tx2">
                    <a:lumMod val="75000"/>
                  </a:schemeClr>
                </a:solidFill>
              </a:rPr>
              <a:t>General </a:t>
            </a:r>
          </a:p>
          <a:p>
            <a:pPr marL="548958" lvl="1" eaLnBrk="1" fontAlgn="auto" hangingPunct="1">
              <a:spcAft>
                <a:spcPts val="0"/>
              </a:spcAft>
              <a:defRPr/>
            </a:pPr>
            <a:r>
              <a:rPr lang="en-IE" altLang="en-US" sz="1400" dirty="0">
                <a:solidFill>
                  <a:schemeClr val="tx2">
                    <a:lumMod val="75000"/>
                  </a:schemeClr>
                </a:solidFill>
              </a:rPr>
              <a:t>entitling the attorney to do almost everything that you </a:t>
            </a:r>
          </a:p>
          <a:p>
            <a:pPr marL="366395" lvl="1" indent="0" eaLnBrk="1" fontAlgn="auto" hangingPunct="1">
              <a:spcAft>
                <a:spcPts val="0"/>
              </a:spcAft>
              <a:buFont typeface="Wingdings" panose="05000000000000000000" pitchFamily="2" charset="2"/>
              <a:buNone/>
              <a:defRPr/>
            </a:pPr>
            <a:r>
              <a:rPr lang="en-IE" altLang="en-US" sz="1400" dirty="0">
                <a:solidFill>
                  <a:schemeClr val="tx2">
                    <a:lumMod val="75000"/>
                  </a:schemeClr>
                </a:solidFill>
              </a:rPr>
              <a:t>yourself could do</a:t>
            </a:r>
          </a:p>
          <a:p>
            <a:pPr marL="274320" eaLnBrk="1" fontAlgn="auto" hangingPunct="1">
              <a:spcAft>
                <a:spcPts val="0"/>
              </a:spcAft>
              <a:defRPr/>
            </a:pPr>
            <a:endParaRPr lang="en-IE" altLang="en-US" sz="1800" dirty="0">
              <a:solidFill>
                <a:schemeClr val="tx2">
                  <a:lumMod val="75000"/>
                </a:schemeClr>
              </a:solidFill>
            </a:endParaRPr>
          </a:p>
          <a:p>
            <a:pPr marL="0" indent="0" eaLnBrk="1" fontAlgn="auto" hangingPunct="1">
              <a:spcAft>
                <a:spcPts val="0"/>
              </a:spcAft>
              <a:buFontTx/>
              <a:buNone/>
              <a:defRPr/>
            </a:pPr>
            <a:r>
              <a:rPr lang="en-IE" altLang="en-US" dirty="0">
                <a:solidFill>
                  <a:schemeClr val="tx2">
                    <a:lumMod val="75000"/>
                  </a:schemeClr>
                </a:solidFill>
              </a:rPr>
              <a:t> </a:t>
            </a:r>
            <a:endParaRPr lang="en-GB" altLang="en-US" dirty="0">
              <a:solidFill>
                <a:schemeClr val="tx2">
                  <a:lumMod val="75000"/>
                </a:schemeClr>
              </a:solidFill>
            </a:endParaRPr>
          </a:p>
        </p:txBody>
      </p:sp>
      <p:sp>
        <p:nvSpPr>
          <p:cNvPr id="5122" name="Title 1">
            <a:extLst>
              <a:ext uri="{FF2B5EF4-FFF2-40B4-BE49-F238E27FC236}">
                <a16:creationId xmlns:a16="http://schemas.microsoft.com/office/drawing/2014/main" id="{181D1E1A-DB96-4816-AA90-DC123E734499}"/>
              </a:ext>
            </a:extLst>
          </p:cNvPr>
          <p:cNvSpPr>
            <a:spLocks noGrp="1"/>
          </p:cNvSpPr>
          <p:nvPr>
            <p:ph type="title"/>
          </p:nvPr>
        </p:nvSpPr>
        <p:spPr/>
        <p:txBody>
          <a:bodyPr/>
          <a:lstStyle/>
          <a:p>
            <a:pPr eaLnBrk="1" fontAlgn="auto" hangingPunct="1">
              <a:spcAft>
                <a:spcPts val="0"/>
              </a:spcAft>
              <a:defRPr/>
            </a:pPr>
            <a:r>
              <a:rPr lang="en-GB" altLang="en-US" dirty="0"/>
              <a:t>Power of Attorney (POA)</a:t>
            </a:r>
          </a:p>
        </p:txBody>
      </p:sp>
      <p:pic>
        <p:nvPicPr>
          <p:cNvPr id="12292" name="Picture 6">
            <a:extLst>
              <a:ext uri="{FF2B5EF4-FFF2-40B4-BE49-F238E27FC236}">
                <a16:creationId xmlns:a16="http://schemas.microsoft.com/office/drawing/2014/main" id="{24A02925-11B0-476A-9911-2C4030535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4149725"/>
            <a:ext cx="245903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A714B918-950A-484A-98C6-3DBECDABAF1F}"/>
              </a:ext>
            </a:extLst>
          </p:cNvPr>
          <p:cNvSpPr>
            <a:spLocks noGrp="1"/>
          </p:cNvSpPr>
          <p:nvPr>
            <p:ph idx="1"/>
          </p:nvPr>
        </p:nvSpPr>
        <p:spPr/>
        <p:txBody>
          <a:bodyPr/>
          <a:lstStyle/>
          <a:p>
            <a:pPr marL="274320" eaLnBrk="1" fontAlgn="auto" hangingPunct="1">
              <a:spcAft>
                <a:spcPts val="0"/>
              </a:spcAft>
              <a:defRPr/>
            </a:pPr>
            <a:r>
              <a:rPr lang="en-IE" altLang="en-US" sz="1800" dirty="0">
                <a:solidFill>
                  <a:schemeClr val="tx2">
                    <a:lumMod val="75000"/>
                  </a:schemeClr>
                </a:solidFill>
              </a:rPr>
              <a:t>Allows the attorney to make "personal care decisions" on the donor's behalf once he/she is no longer fully mentally capable of taking decisions themself. </a:t>
            </a:r>
          </a:p>
          <a:p>
            <a:pPr marL="274320" eaLnBrk="1" fontAlgn="auto" hangingPunct="1">
              <a:spcAft>
                <a:spcPts val="0"/>
              </a:spcAft>
              <a:defRPr/>
            </a:pPr>
            <a:r>
              <a:rPr lang="en-IE" altLang="en-US" sz="1800" dirty="0">
                <a:solidFill>
                  <a:schemeClr val="tx2">
                    <a:lumMod val="75000"/>
                  </a:schemeClr>
                </a:solidFill>
              </a:rPr>
              <a:t>Personal care decisions </a:t>
            </a:r>
          </a:p>
          <a:p>
            <a:pPr marL="548958" lvl="1" eaLnBrk="1" fontAlgn="auto" hangingPunct="1">
              <a:spcAft>
                <a:spcPts val="0"/>
              </a:spcAft>
              <a:defRPr/>
            </a:pPr>
            <a:r>
              <a:rPr lang="en-IE" altLang="en-US" sz="1600" dirty="0">
                <a:solidFill>
                  <a:schemeClr val="tx2">
                    <a:lumMod val="75000"/>
                  </a:schemeClr>
                </a:solidFill>
              </a:rPr>
              <a:t>where and with whom the donor will live</a:t>
            </a:r>
          </a:p>
          <a:p>
            <a:pPr marL="548958" lvl="1" eaLnBrk="1" fontAlgn="auto" hangingPunct="1">
              <a:spcAft>
                <a:spcPts val="0"/>
              </a:spcAft>
              <a:defRPr/>
            </a:pPr>
            <a:r>
              <a:rPr lang="en-IE" altLang="en-US" sz="1600" dirty="0">
                <a:solidFill>
                  <a:schemeClr val="tx2">
                    <a:lumMod val="75000"/>
                  </a:schemeClr>
                </a:solidFill>
              </a:rPr>
              <a:t>who he/she should see or not see </a:t>
            </a:r>
          </a:p>
          <a:p>
            <a:pPr marL="548958" lvl="1" eaLnBrk="1" fontAlgn="auto" hangingPunct="1">
              <a:spcAft>
                <a:spcPts val="0"/>
              </a:spcAft>
              <a:defRPr/>
            </a:pPr>
            <a:r>
              <a:rPr lang="en-IE" altLang="en-US" sz="1600" dirty="0">
                <a:solidFill>
                  <a:schemeClr val="tx2">
                    <a:lumMod val="75000"/>
                  </a:schemeClr>
                </a:solidFill>
              </a:rPr>
              <a:t>what rehabilitation he/she should get. </a:t>
            </a:r>
          </a:p>
          <a:p>
            <a:pPr marL="274320" eaLnBrk="1" fontAlgn="auto" hangingPunct="1">
              <a:spcAft>
                <a:spcPts val="0"/>
              </a:spcAft>
              <a:defRPr/>
            </a:pPr>
            <a:r>
              <a:rPr lang="en-IE" altLang="en-US" sz="1800" dirty="0">
                <a:solidFill>
                  <a:schemeClr val="tx2">
                    <a:lumMod val="75000"/>
                  </a:schemeClr>
                </a:solidFill>
              </a:rPr>
              <a:t>Appoint anyone you wish to be your attorney, including a spouse, civil partner, family member, friend, colleague, etc. procedure for creating an EPA is much more complex than that for creating a general POA.</a:t>
            </a:r>
          </a:p>
          <a:p>
            <a:pPr marL="274320" eaLnBrk="1" fontAlgn="auto" hangingPunct="1">
              <a:spcAft>
                <a:spcPts val="0"/>
              </a:spcAft>
              <a:defRPr/>
            </a:pPr>
            <a:r>
              <a:rPr lang="en-IE" altLang="en-US" sz="1800" dirty="0">
                <a:solidFill>
                  <a:schemeClr val="tx2">
                    <a:lumMod val="75000"/>
                  </a:schemeClr>
                </a:solidFill>
              </a:rPr>
              <a:t>Both cease on the death of the donor. </a:t>
            </a:r>
          </a:p>
          <a:p>
            <a:pPr marL="274320" eaLnBrk="1" fontAlgn="auto" hangingPunct="1">
              <a:spcAft>
                <a:spcPts val="0"/>
              </a:spcAft>
              <a:defRPr/>
            </a:pPr>
            <a:r>
              <a:rPr lang="en-IE" altLang="en-US" sz="1800" dirty="0">
                <a:solidFill>
                  <a:schemeClr val="tx2">
                    <a:lumMod val="75000"/>
                  </a:schemeClr>
                </a:solidFill>
              </a:rPr>
              <a:t>Solicitor and doctor </a:t>
            </a:r>
          </a:p>
          <a:p>
            <a:pPr marL="0" indent="0" eaLnBrk="1" fontAlgn="auto" hangingPunct="1">
              <a:spcAft>
                <a:spcPts val="0"/>
              </a:spcAft>
              <a:buFontTx/>
              <a:buNone/>
              <a:defRPr/>
            </a:pPr>
            <a:endParaRPr lang="en-IE" altLang="en-US" sz="1800" dirty="0">
              <a:solidFill>
                <a:schemeClr val="tx2">
                  <a:lumMod val="75000"/>
                </a:schemeClr>
              </a:solidFill>
            </a:endParaRPr>
          </a:p>
        </p:txBody>
      </p:sp>
      <p:sp>
        <p:nvSpPr>
          <p:cNvPr id="6146" name="Title 1">
            <a:extLst>
              <a:ext uri="{FF2B5EF4-FFF2-40B4-BE49-F238E27FC236}">
                <a16:creationId xmlns:a16="http://schemas.microsoft.com/office/drawing/2014/main" id="{92FC9683-56FD-491E-8312-6C47490FDDCB}"/>
              </a:ext>
            </a:extLst>
          </p:cNvPr>
          <p:cNvSpPr>
            <a:spLocks noGrp="1"/>
          </p:cNvSpPr>
          <p:nvPr>
            <p:ph type="title"/>
          </p:nvPr>
        </p:nvSpPr>
        <p:spPr/>
        <p:txBody>
          <a:bodyPr/>
          <a:lstStyle/>
          <a:p>
            <a:pPr eaLnBrk="1" fontAlgn="auto" hangingPunct="1">
              <a:spcAft>
                <a:spcPts val="0"/>
              </a:spcAft>
              <a:defRPr/>
            </a:pPr>
            <a:r>
              <a:rPr lang="en-GB" altLang="en-US" sz="2800" dirty="0"/>
              <a:t>Enduring power of attorney (EPA) </a:t>
            </a:r>
          </a:p>
        </p:txBody>
      </p:sp>
      <p:pic>
        <p:nvPicPr>
          <p:cNvPr id="13316" name="Picture 5">
            <a:extLst>
              <a:ext uri="{FF2B5EF4-FFF2-40B4-BE49-F238E27FC236}">
                <a16:creationId xmlns:a16="http://schemas.microsoft.com/office/drawing/2014/main" id="{4D70316A-F212-46E3-A6ED-AEF6139CA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797425"/>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ubtitle 4">
            <a:extLst>
              <a:ext uri="{FF2B5EF4-FFF2-40B4-BE49-F238E27FC236}">
                <a16:creationId xmlns:a16="http://schemas.microsoft.com/office/drawing/2014/main" id="{849EB673-83B3-445B-A6F1-EEC19905A347}"/>
              </a:ext>
            </a:extLst>
          </p:cNvPr>
          <p:cNvSpPr>
            <a:spLocks noGrp="1"/>
          </p:cNvSpPr>
          <p:nvPr>
            <p:ph type="subTitle" idx="1"/>
          </p:nvPr>
        </p:nvSpPr>
        <p:spPr>
          <a:xfrm>
            <a:off x="7010400" y="2052638"/>
            <a:ext cx="1981200" cy="1828800"/>
          </a:xfrm>
        </p:spPr>
        <p:txBody>
          <a:bodyPr/>
          <a:lstStyle/>
          <a:p>
            <a:pPr eaLnBrk="1" fontAlgn="auto" hangingPunct="1">
              <a:spcAft>
                <a:spcPts val="0"/>
              </a:spcAft>
              <a:defRPr/>
            </a:pPr>
            <a:endParaRPr lang="en-GB" altLang="en-US" dirty="0"/>
          </a:p>
        </p:txBody>
      </p:sp>
      <p:sp>
        <p:nvSpPr>
          <p:cNvPr id="8194" name="Title 3">
            <a:extLst>
              <a:ext uri="{FF2B5EF4-FFF2-40B4-BE49-F238E27FC236}">
                <a16:creationId xmlns:a16="http://schemas.microsoft.com/office/drawing/2014/main" id="{15DA66BE-A43A-4548-94CD-F21E8A95F815}"/>
              </a:ext>
            </a:extLst>
          </p:cNvPr>
          <p:cNvSpPr>
            <a:spLocks noGrp="1"/>
          </p:cNvSpPr>
          <p:nvPr>
            <p:ph type="title"/>
          </p:nvPr>
        </p:nvSpPr>
        <p:spPr>
          <a:xfrm>
            <a:off x="457200" y="2052638"/>
            <a:ext cx="6324600" cy="1828800"/>
          </a:xfrm>
        </p:spPr>
        <p:txBody>
          <a:bodyPr/>
          <a:lstStyle/>
          <a:p>
            <a:pPr eaLnBrk="1" fontAlgn="auto" hangingPunct="1">
              <a:spcAft>
                <a:spcPts val="0"/>
              </a:spcAft>
              <a:defRPr/>
            </a:pPr>
            <a:r>
              <a:rPr lang="en-IE" altLang="en-US" sz="2800" dirty="0"/>
              <a:t>Assisted Decision Making </a:t>
            </a:r>
            <a:br>
              <a:rPr lang="en-IE" altLang="en-US" sz="2800" dirty="0"/>
            </a:br>
            <a:r>
              <a:rPr lang="en-IE" altLang="en-US" sz="2800" dirty="0"/>
              <a:t>(Capacity) Act 2015</a:t>
            </a:r>
            <a:br>
              <a:rPr lang="en-IE" altLang="en-US" sz="2800" dirty="0"/>
            </a:br>
            <a:br>
              <a:rPr lang="en-IE" altLang="en-US" sz="2800" dirty="0"/>
            </a:br>
            <a:r>
              <a:rPr lang="en-IE" altLang="en-US" sz="2800" dirty="0"/>
              <a:t>     </a:t>
            </a:r>
            <a:r>
              <a:rPr lang="en-IE" altLang="en-US" sz="1600" dirty="0"/>
              <a:t>statutory framework for individuals to make legally-binding agreements about their welfare property and affairs</a:t>
            </a:r>
            <a:br>
              <a:rPr lang="en-IE" altLang="en-US" sz="1600" dirty="0"/>
            </a:br>
            <a:br>
              <a:rPr lang="en-IE" altLang="en-US" sz="1600" dirty="0"/>
            </a:br>
            <a:r>
              <a:rPr lang="en-IE" altLang="en-US" sz="1600" dirty="0"/>
              <a:t>assist and support in making decisions</a:t>
            </a:r>
            <a:endParaRPr lang="en-GB"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D07CEA32-119A-4BAA-AB22-425905242E7B}"/>
              </a:ext>
            </a:extLst>
          </p:cNvPr>
          <p:cNvSpPr>
            <a:spLocks noGrp="1"/>
          </p:cNvSpPr>
          <p:nvPr>
            <p:ph idx="1"/>
          </p:nvPr>
        </p:nvSpPr>
        <p:spPr/>
        <p:txBody>
          <a:bodyPr>
            <a:normAutofit lnSpcReduction="10000"/>
          </a:bodyPr>
          <a:lstStyle/>
          <a:p>
            <a:pPr marL="45720" indent="0" eaLnBrk="1" fontAlgn="auto" hangingPunct="1">
              <a:spcAft>
                <a:spcPts val="0"/>
              </a:spcAft>
              <a:buFont typeface="Wingdings 2" panose="05020102010507070707" pitchFamily="18" charset="2"/>
              <a:buNone/>
              <a:defRPr/>
            </a:pPr>
            <a:r>
              <a:rPr lang="en-IE" altLang="en-US" sz="1800" dirty="0">
                <a:solidFill>
                  <a:srgbClr val="002060"/>
                </a:solidFill>
              </a:rPr>
              <a:t>Assessing capacity</a:t>
            </a:r>
          </a:p>
          <a:p>
            <a:pPr marL="331470" indent="-285750" eaLnBrk="1" fontAlgn="auto" hangingPunct="1">
              <a:spcAft>
                <a:spcPts val="0"/>
              </a:spcAft>
              <a:defRPr/>
            </a:pPr>
            <a:r>
              <a:rPr lang="en-IE" altLang="en-US" sz="1800" dirty="0">
                <a:solidFill>
                  <a:srgbClr val="002060"/>
                </a:solidFill>
              </a:rPr>
              <a:t>understand the information relevant to the decision,</a:t>
            </a:r>
          </a:p>
          <a:p>
            <a:pPr marL="331470" indent="-285750" eaLnBrk="1" fontAlgn="auto" hangingPunct="1">
              <a:spcAft>
                <a:spcPts val="0"/>
              </a:spcAft>
              <a:defRPr/>
            </a:pPr>
            <a:r>
              <a:rPr lang="en-IE" altLang="en-US" sz="1800" dirty="0">
                <a:solidFill>
                  <a:srgbClr val="002060"/>
                </a:solidFill>
              </a:rPr>
              <a:t>retain that information long enough to make a voluntary choice,</a:t>
            </a:r>
          </a:p>
          <a:p>
            <a:pPr marL="331470" indent="-285750" eaLnBrk="1" fontAlgn="auto" hangingPunct="1">
              <a:spcAft>
                <a:spcPts val="0"/>
              </a:spcAft>
              <a:defRPr/>
            </a:pPr>
            <a:r>
              <a:rPr lang="en-IE" altLang="en-US" sz="1800" dirty="0">
                <a:solidFill>
                  <a:srgbClr val="002060"/>
                </a:solidFill>
              </a:rPr>
              <a:t>use or weigh that information as part of the process of making the decision,</a:t>
            </a:r>
          </a:p>
          <a:p>
            <a:pPr marL="331470" indent="-285750" eaLnBrk="1" fontAlgn="auto" hangingPunct="1">
              <a:spcAft>
                <a:spcPts val="0"/>
              </a:spcAft>
              <a:defRPr/>
            </a:pPr>
            <a:r>
              <a:rPr lang="en-IE" altLang="en-US" sz="1800" dirty="0">
                <a:solidFill>
                  <a:srgbClr val="002060"/>
                </a:solidFill>
              </a:rPr>
              <a:t>communicate his or her decision in whatever way they communicate (not only verbally)</a:t>
            </a:r>
          </a:p>
          <a:p>
            <a:pPr marL="331470" indent="-285750" eaLnBrk="1" fontAlgn="auto" hangingPunct="1">
              <a:spcAft>
                <a:spcPts val="0"/>
              </a:spcAft>
              <a:defRPr/>
            </a:pPr>
            <a:endParaRPr lang="en-IE" altLang="en-US" sz="1800" dirty="0">
              <a:solidFill>
                <a:srgbClr val="002060"/>
              </a:solidFill>
            </a:endParaRPr>
          </a:p>
          <a:p>
            <a:pPr marL="45720" indent="0" eaLnBrk="1" fontAlgn="auto" hangingPunct="1">
              <a:spcAft>
                <a:spcPts val="0"/>
              </a:spcAft>
              <a:buFont typeface="Wingdings 2" panose="05020102010507070707" pitchFamily="18" charset="2"/>
              <a:buNone/>
              <a:defRPr/>
            </a:pPr>
            <a:r>
              <a:rPr lang="en-IE" altLang="en-US" sz="1800" dirty="0">
                <a:solidFill>
                  <a:srgbClr val="002060"/>
                </a:solidFill>
              </a:rPr>
              <a:t>Person should NOT lack capacity if</a:t>
            </a:r>
          </a:p>
          <a:p>
            <a:pPr marL="331470" indent="-285750" eaLnBrk="1" fontAlgn="auto" hangingPunct="1">
              <a:spcAft>
                <a:spcPts val="0"/>
              </a:spcAft>
              <a:defRPr/>
            </a:pPr>
            <a:r>
              <a:rPr lang="en-IE" altLang="en-US" sz="1800" dirty="0">
                <a:solidFill>
                  <a:srgbClr val="002060"/>
                </a:solidFill>
              </a:rPr>
              <a:t>Require information to be explained to them in a way that is appropriate to their circumstances</a:t>
            </a:r>
          </a:p>
          <a:p>
            <a:pPr marL="331470" indent="-285750" eaLnBrk="1" fontAlgn="auto" hangingPunct="1">
              <a:spcAft>
                <a:spcPts val="0"/>
              </a:spcAft>
              <a:defRPr/>
            </a:pPr>
            <a:r>
              <a:rPr lang="en-IE" altLang="en-US" sz="1800" dirty="0">
                <a:solidFill>
                  <a:srgbClr val="002060"/>
                </a:solidFill>
              </a:rPr>
              <a:t>Can only retain the relevant information for a short period</a:t>
            </a:r>
          </a:p>
          <a:p>
            <a:pPr marL="331470" indent="-285750" eaLnBrk="1" fontAlgn="auto" hangingPunct="1">
              <a:spcAft>
                <a:spcPts val="0"/>
              </a:spcAft>
              <a:defRPr/>
            </a:pPr>
            <a:r>
              <a:rPr lang="en-IE" altLang="en-US" sz="1800" dirty="0">
                <a:solidFill>
                  <a:srgbClr val="002060"/>
                </a:solidFill>
              </a:rPr>
              <a:t>People may lack capacity for some decisions but have capacity for others</a:t>
            </a:r>
          </a:p>
          <a:p>
            <a:pPr marL="45720" indent="0" eaLnBrk="1" fontAlgn="auto" hangingPunct="1">
              <a:spcAft>
                <a:spcPts val="0"/>
              </a:spcAft>
              <a:buFont typeface="Wingdings 2" panose="05020102010507070707" pitchFamily="18" charset="2"/>
              <a:buNone/>
              <a:defRPr/>
            </a:pPr>
            <a:endParaRPr lang="en-IE" altLang="en-US" sz="1800" dirty="0">
              <a:solidFill>
                <a:srgbClr val="002060"/>
              </a:solidFill>
            </a:endParaRPr>
          </a:p>
          <a:p>
            <a:pPr marL="331470" indent="-285750" eaLnBrk="1" fontAlgn="auto" hangingPunct="1">
              <a:spcAft>
                <a:spcPts val="0"/>
              </a:spcAft>
              <a:defRPr/>
            </a:pPr>
            <a:endParaRPr lang="en-IE" altLang="en-US" sz="1800" dirty="0">
              <a:solidFill>
                <a:srgbClr val="002060"/>
              </a:solidFill>
            </a:endParaRPr>
          </a:p>
          <a:p>
            <a:pPr marL="331470" indent="-285750" eaLnBrk="1" fontAlgn="auto" hangingPunct="1">
              <a:spcAft>
                <a:spcPts val="0"/>
              </a:spcAft>
              <a:defRPr/>
            </a:pPr>
            <a:endParaRPr lang="en-IE" altLang="en-US" sz="1800" dirty="0">
              <a:solidFill>
                <a:srgbClr val="002060"/>
              </a:solidFill>
            </a:endParaRPr>
          </a:p>
        </p:txBody>
      </p:sp>
      <p:sp>
        <p:nvSpPr>
          <p:cNvPr id="11266" name="Title 1">
            <a:extLst>
              <a:ext uri="{FF2B5EF4-FFF2-40B4-BE49-F238E27FC236}">
                <a16:creationId xmlns:a16="http://schemas.microsoft.com/office/drawing/2014/main" id="{4A1F195D-58F8-42B8-B480-4FB28DDCDB40}"/>
              </a:ext>
            </a:extLst>
          </p:cNvPr>
          <p:cNvSpPr>
            <a:spLocks noGrp="1"/>
          </p:cNvSpPr>
          <p:nvPr>
            <p:ph type="title"/>
          </p:nvPr>
        </p:nvSpPr>
        <p:spPr/>
        <p:txBody>
          <a:bodyPr>
            <a:normAutofit/>
          </a:bodyPr>
          <a:lstStyle/>
          <a:p>
            <a:pPr eaLnBrk="1" fontAlgn="auto" hangingPunct="1">
              <a:spcAft>
                <a:spcPts val="0"/>
              </a:spcAft>
              <a:defRPr/>
            </a:pPr>
            <a:r>
              <a:rPr lang="en-GB" altLang="en-US" dirty="0"/>
              <a:t>Advance Healthcare Directives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0F565B61-417A-4394-A508-B4D274C53DB7}"/>
              </a:ext>
            </a:extLst>
          </p:cNvPr>
          <p:cNvSpPr>
            <a:spLocks noGrp="1"/>
          </p:cNvSpPr>
          <p:nvPr>
            <p:ph idx="1"/>
          </p:nvPr>
        </p:nvSpPr>
        <p:spPr/>
        <p:txBody>
          <a:bodyPr/>
          <a:lstStyle/>
          <a:p>
            <a:pPr marL="274320" eaLnBrk="1" fontAlgn="auto" hangingPunct="1">
              <a:spcAft>
                <a:spcPts val="0"/>
              </a:spcAft>
              <a:defRPr/>
            </a:pPr>
            <a:r>
              <a:rPr lang="en-IE" altLang="en-US" sz="1800" dirty="0">
                <a:solidFill>
                  <a:schemeClr val="tx2">
                    <a:lumMod val="75000"/>
                  </a:schemeClr>
                </a:solidFill>
              </a:rPr>
              <a:t>Signed into law on the 30th December 2015.</a:t>
            </a:r>
          </a:p>
          <a:p>
            <a:pPr marL="274320" eaLnBrk="1" fontAlgn="auto" hangingPunct="1">
              <a:spcAft>
                <a:spcPts val="0"/>
              </a:spcAft>
              <a:defRPr/>
            </a:pPr>
            <a:r>
              <a:rPr lang="en-IE" altLang="en-US" sz="1800" dirty="0">
                <a:solidFill>
                  <a:schemeClr val="tx2">
                    <a:lumMod val="75000"/>
                  </a:schemeClr>
                </a:solidFill>
              </a:rPr>
              <a:t>Not yet been commenced.</a:t>
            </a:r>
          </a:p>
          <a:p>
            <a:pPr marL="274320" eaLnBrk="1" fontAlgn="auto" hangingPunct="1">
              <a:spcAft>
                <a:spcPts val="0"/>
              </a:spcAft>
              <a:defRPr/>
            </a:pPr>
            <a:r>
              <a:rPr lang="en-IE" altLang="en-US" sz="1800" dirty="0">
                <a:solidFill>
                  <a:schemeClr val="tx2">
                    <a:lumMod val="75000"/>
                  </a:schemeClr>
                </a:solidFill>
              </a:rPr>
              <a:t>It applies to everyone and to all health and social care settings.</a:t>
            </a:r>
          </a:p>
          <a:p>
            <a:pPr marL="274320" eaLnBrk="1" fontAlgn="auto" hangingPunct="1">
              <a:spcAft>
                <a:spcPts val="0"/>
              </a:spcAft>
              <a:defRPr/>
            </a:pPr>
            <a:r>
              <a:rPr lang="en-IE" altLang="en-US" sz="1800" dirty="0">
                <a:solidFill>
                  <a:schemeClr val="tx2">
                    <a:lumMod val="75000"/>
                  </a:schemeClr>
                </a:solidFill>
              </a:rPr>
              <a:t>Right of autonomy and self-determination to be respected</a:t>
            </a:r>
          </a:p>
          <a:p>
            <a:pPr marL="548640" lvl="1" indent="-182880" eaLnBrk="1" fontAlgn="auto" hangingPunct="1">
              <a:spcAft>
                <a:spcPts val="0"/>
              </a:spcAft>
              <a:defRPr/>
            </a:pPr>
            <a:r>
              <a:rPr lang="en-IE" altLang="en-US" sz="1400" dirty="0">
                <a:solidFill>
                  <a:schemeClr val="tx2">
                    <a:lumMod val="75000"/>
                  </a:schemeClr>
                </a:solidFill>
              </a:rPr>
              <a:t>Enduring Power of Attorney </a:t>
            </a:r>
          </a:p>
          <a:p>
            <a:pPr marL="548640" lvl="1" indent="-182880" eaLnBrk="1" fontAlgn="auto" hangingPunct="1">
              <a:spcAft>
                <a:spcPts val="0"/>
              </a:spcAft>
              <a:defRPr/>
            </a:pPr>
            <a:r>
              <a:rPr lang="en-IE" altLang="en-US" sz="1400" dirty="0">
                <a:solidFill>
                  <a:schemeClr val="tx2">
                    <a:lumMod val="75000"/>
                  </a:schemeClr>
                </a:solidFill>
              </a:rPr>
              <a:t>Advance Healthcare Directive – made when a person has capacity- to come into effect when they may lack decision-making capacity.</a:t>
            </a:r>
          </a:p>
          <a:p>
            <a:pPr marL="274320" eaLnBrk="1" fontAlgn="auto" hangingPunct="1">
              <a:spcAft>
                <a:spcPts val="0"/>
              </a:spcAft>
              <a:defRPr/>
            </a:pPr>
            <a:r>
              <a:rPr lang="en-IE" altLang="en-US" sz="1800" dirty="0">
                <a:solidFill>
                  <a:schemeClr val="tx2">
                    <a:lumMod val="75000"/>
                  </a:schemeClr>
                </a:solidFill>
              </a:rPr>
              <a:t>Legally recognised decision-makers to support a person maximise their decision making powers.</a:t>
            </a:r>
          </a:p>
          <a:p>
            <a:pPr marL="274320" eaLnBrk="1" fontAlgn="auto" hangingPunct="1">
              <a:spcAft>
                <a:spcPts val="0"/>
              </a:spcAft>
              <a:defRPr/>
            </a:pPr>
            <a:r>
              <a:rPr lang="en-IE" altLang="en-US" sz="1800" dirty="0">
                <a:solidFill>
                  <a:schemeClr val="tx2">
                    <a:lumMod val="75000"/>
                  </a:schemeClr>
                </a:solidFill>
              </a:rPr>
              <a:t>legal requirement on service providers to comprehensively enable a person make a decision through the provision of a range of supports and information appropriate to their condition.</a:t>
            </a:r>
          </a:p>
          <a:p>
            <a:pPr marL="274320" eaLnBrk="1" fontAlgn="auto" hangingPunct="1">
              <a:spcAft>
                <a:spcPts val="0"/>
              </a:spcAft>
              <a:defRPr/>
            </a:pPr>
            <a:endParaRPr lang="en-GB" altLang="en-US" dirty="0">
              <a:solidFill>
                <a:schemeClr val="tx2">
                  <a:lumMod val="75000"/>
                </a:schemeClr>
              </a:solidFill>
            </a:endParaRPr>
          </a:p>
        </p:txBody>
      </p:sp>
      <p:sp>
        <p:nvSpPr>
          <p:cNvPr id="9218" name="Title 1">
            <a:extLst>
              <a:ext uri="{FF2B5EF4-FFF2-40B4-BE49-F238E27FC236}">
                <a16:creationId xmlns:a16="http://schemas.microsoft.com/office/drawing/2014/main" id="{46D402C2-36E8-4C27-8DF3-AD6BA3986624}"/>
              </a:ext>
            </a:extLst>
          </p:cNvPr>
          <p:cNvSpPr>
            <a:spLocks noGrp="1"/>
          </p:cNvSpPr>
          <p:nvPr>
            <p:ph type="title"/>
          </p:nvPr>
        </p:nvSpPr>
        <p:spPr/>
        <p:txBody>
          <a:bodyPr/>
          <a:lstStyle/>
          <a:p>
            <a:pPr eaLnBrk="1" fontAlgn="auto" hangingPunct="1">
              <a:spcAft>
                <a:spcPts val="0"/>
              </a:spcAft>
              <a:defRPr/>
            </a:pPr>
            <a:r>
              <a:rPr lang="en-IE" altLang="en-US" sz="2800" dirty="0"/>
              <a:t>Assisted Decision Making (Capacity) Act 2015</a:t>
            </a:r>
            <a:endParaRPr lang="en-GB"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558ED591-C6FB-4868-9A8A-9426C54BA2E1}"/>
              </a:ext>
            </a:extLst>
          </p:cNvPr>
          <p:cNvSpPr>
            <a:spLocks noGrp="1"/>
          </p:cNvSpPr>
          <p:nvPr>
            <p:ph idx="1"/>
          </p:nvPr>
        </p:nvSpPr>
        <p:spPr/>
        <p:txBody>
          <a:bodyPr/>
          <a:lstStyle/>
          <a:p>
            <a:pPr marL="45720" indent="0" eaLnBrk="1" fontAlgn="auto" hangingPunct="1">
              <a:spcAft>
                <a:spcPts val="0"/>
              </a:spcAft>
              <a:buFont typeface="Wingdings 2" panose="05020102010507070707" pitchFamily="18" charset="2"/>
              <a:buNone/>
              <a:defRPr/>
            </a:pPr>
            <a:r>
              <a:rPr lang="en-IE" altLang="en-US" sz="1800" dirty="0">
                <a:solidFill>
                  <a:schemeClr val="tx2">
                    <a:lumMod val="75000"/>
                  </a:schemeClr>
                </a:solidFill>
              </a:rPr>
              <a:t>Decision making supports (welfare, property and affairs)</a:t>
            </a:r>
          </a:p>
          <a:p>
            <a:pPr marL="274320" eaLnBrk="1" fontAlgn="auto" hangingPunct="1">
              <a:spcAft>
                <a:spcPts val="0"/>
              </a:spcAft>
              <a:defRPr/>
            </a:pPr>
            <a:r>
              <a:rPr lang="en-IE" altLang="en-US" dirty="0">
                <a:solidFill>
                  <a:schemeClr val="tx2">
                    <a:lumMod val="75000"/>
                  </a:schemeClr>
                </a:solidFill>
              </a:rPr>
              <a:t>Assisted decision-making</a:t>
            </a:r>
          </a:p>
          <a:p>
            <a:pPr marL="548958" lvl="1" eaLnBrk="1" fontAlgn="auto" hangingPunct="1">
              <a:spcAft>
                <a:spcPts val="0"/>
              </a:spcAft>
              <a:defRPr/>
            </a:pPr>
            <a:r>
              <a:rPr lang="en-IE" altLang="en-US" dirty="0">
                <a:solidFill>
                  <a:schemeClr val="tx2">
                    <a:lumMod val="75000"/>
                  </a:schemeClr>
                </a:solidFill>
              </a:rPr>
              <a:t>Assistant- cannot make the decision  for the person</a:t>
            </a:r>
          </a:p>
          <a:p>
            <a:pPr marL="274320" eaLnBrk="1" fontAlgn="auto" hangingPunct="1">
              <a:spcAft>
                <a:spcPts val="0"/>
              </a:spcAft>
              <a:defRPr/>
            </a:pPr>
            <a:r>
              <a:rPr lang="en-IE" altLang="en-US" dirty="0">
                <a:solidFill>
                  <a:schemeClr val="tx2">
                    <a:lumMod val="75000"/>
                  </a:schemeClr>
                </a:solidFill>
              </a:rPr>
              <a:t>Co-Decision Making</a:t>
            </a:r>
          </a:p>
          <a:p>
            <a:pPr marL="548958" lvl="1" eaLnBrk="1" fontAlgn="auto" hangingPunct="1">
              <a:spcAft>
                <a:spcPts val="0"/>
              </a:spcAft>
              <a:defRPr/>
            </a:pPr>
            <a:r>
              <a:rPr lang="en-IE" altLang="en-US" dirty="0">
                <a:solidFill>
                  <a:schemeClr val="tx2">
                    <a:lumMod val="75000"/>
                  </a:schemeClr>
                </a:solidFill>
              </a:rPr>
              <a:t>Appoint someone to jointly make decisions</a:t>
            </a:r>
          </a:p>
          <a:p>
            <a:pPr marL="274320" eaLnBrk="1" fontAlgn="auto" hangingPunct="1">
              <a:spcAft>
                <a:spcPts val="0"/>
              </a:spcAft>
              <a:defRPr/>
            </a:pPr>
            <a:r>
              <a:rPr lang="en-IE" altLang="en-US" dirty="0">
                <a:solidFill>
                  <a:schemeClr val="tx2">
                    <a:lumMod val="75000"/>
                  </a:schemeClr>
                </a:solidFill>
              </a:rPr>
              <a:t>Decisions by the court (decision –making representative)</a:t>
            </a:r>
          </a:p>
          <a:p>
            <a:pPr marL="274320" eaLnBrk="1" fontAlgn="auto" hangingPunct="1">
              <a:spcAft>
                <a:spcPts val="0"/>
              </a:spcAft>
              <a:defRPr/>
            </a:pPr>
            <a:endParaRPr lang="en-IE" altLang="en-US" dirty="0">
              <a:solidFill>
                <a:schemeClr val="tx2">
                  <a:lumMod val="75000"/>
                </a:schemeClr>
              </a:solidFill>
            </a:endParaRPr>
          </a:p>
          <a:p>
            <a:pPr marL="274320" eaLnBrk="1" fontAlgn="auto" hangingPunct="1">
              <a:spcAft>
                <a:spcPts val="0"/>
              </a:spcAft>
              <a:defRPr/>
            </a:pPr>
            <a:r>
              <a:rPr lang="en-IE" altLang="en-US" sz="1500" dirty="0">
                <a:solidFill>
                  <a:schemeClr val="tx2">
                    <a:lumMod val="75000"/>
                  </a:schemeClr>
                </a:solidFill>
              </a:rPr>
              <a:t>Abolishes the Wards of Court system</a:t>
            </a:r>
          </a:p>
          <a:p>
            <a:pPr marL="274320" eaLnBrk="1" fontAlgn="auto" hangingPunct="1">
              <a:spcAft>
                <a:spcPts val="0"/>
              </a:spcAft>
              <a:defRPr/>
            </a:pPr>
            <a:r>
              <a:rPr lang="en-IE" altLang="en-US" sz="1500" dirty="0">
                <a:solidFill>
                  <a:schemeClr val="tx2">
                    <a:lumMod val="75000"/>
                  </a:schemeClr>
                </a:solidFill>
              </a:rPr>
              <a:t>Decision Support Service with clearly defined functions which will include the promotion of public awareness relating to the exercise of capacity by persons who may require assistance in exercising their capacity. </a:t>
            </a:r>
          </a:p>
          <a:p>
            <a:pPr marL="274320" eaLnBrk="1" fontAlgn="auto" hangingPunct="1">
              <a:spcAft>
                <a:spcPts val="0"/>
              </a:spcAft>
              <a:defRPr/>
            </a:pPr>
            <a:r>
              <a:rPr lang="en-IE" altLang="en-US" sz="1500" dirty="0">
                <a:solidFill>
                  <a:schemeClr val="tx2">
                    <a:lumMod val="75000"/>
                  </a:schemeClr>
                </a:solidFill>
              </a:rPr>
              <a:t>The Director of the Decision Support Service will have the power to investigate complaints in relation to any action by a decision-maker in relation to their functions as such decision-maker.</a:t>
            </a:r>
          </a:p>
          <a:p>
            <a:pPr marL="274320" eaLnBrk="1" fontAlgn="auto" hangingPunct="1">
              <a:spcAft>
                <a:spcPts val="0"/>
              </a:spcAft>
              <a:defRPr/>
            </a:pPr>
            <a:endParaRPr lang="en-IE" altLang="en-US" sz="1500" dirty="0">
              <a:solidFill>
                <a:schemeClr val="tx2">
                  <a:lumMod val="75000"/>
                </a:schemeClr>
              </a:solidFill>
            </a:endParaRPr>
          </a:p>
          <a:p>
            <a:pPr marL="274320" eaLnBrk="1" fontAlgn="auto" hangingPunct="1">
              <a:spcAft>
                <a:spcPts val="0"/>
              </a:spcAft>
              <a:defRPr/>
            </a:pPr>
            <a:endParaRPr lang="en-GB" altLang="en-US" sz="1500" dirty="0">
              <a:solidFill>
                <a:schemeClr val="tx2">
                  <a:lumMod val="75000"/>
                </a:schemeClr>
              </a:solidFill>
            </a:endParaRPr>
          </a:p>
        </p:txBody>
      </p:sp>
      <p:sp>
        <p:nvSpPr>
          <p:cNvPr id="9218" name="Title 1">
            <a:extLst>
              <a:ext uri="{FF2B5EF4-FFF2-40B4-BE49-F238E27FC236}">
                <a16:creationId xmlns:a16="http://schemas.microsoft.com/office/drawing/2014/main" id="{8353969A-563D-4E1B-8D90-DD76FFEC0BBD}"/>
              </a:ext>
            </a:extLst>
          </p:cNvPr>
          <p:cNvSpPr>
            <a:spLocks noGrp="1"/>
          </p:cNvSpPr>
          <p:nvPr>
            <p:ph type="title"/>
          </p:nvPr>
        </p:nvSpPr>
        <p:spPr/>
        <p:txBody>
          <a:bodyPr/>
          <a:lstStyle/>
          <a:p>
            <a:pPr eaLnBrk="1" fontAlgn="auto" hangingPunct="1">
              <a:spcAft>
                <a:spcPts val="0"/>
              </a:spcAft>
              <a:defRPr/>
            </a:pPr>
            <a:r>
              <a:rPr lang="en-IE" altLang="en-US" sz="2800" dirty="0"/>
              <a:t>Assisted Decision Making (Capacity) Act 2015</a:t>
            </a:r>
            <a:endParaRPr lang="en-GB" alt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Grid</Template>
  <TotalTime>3237</TotalTime>
  <Words>1269</Words>
  <Application>Microsoft Office PowerPoint</Application>
  <PresentationFormat>On-screen Show (4:3)</PresentationFormat>
  <Paragraphs>187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Franklin Gothic Medium</vt:lpstr>
      <vt:lpstr>Wingdings 2</vt:lpstr>
      <vt:lpstr>Wingdings</vt:lpstr>
      <vt:lpstr>Calibri</vt:lpstr>
      <vt:lpstr>Arial Narrow</vt:lpstr>
      <vt:lpstr>Grid</vt:lpstr>
      <vt:lpstr>Do Not  Resuscitate &amp;  Power of Attorney end of life issues for gp’s   Dr Cathryn Bogan Consultant in Palliative Medicine   </vt:lpstr>
      <vt:lpstr>PowerPoint Presentation</vt:lpstr>
      <vt:lpstr>Power of Attorney</vt:lpstr>
      <vt:lpstr>Power of Attorney (POA)</vt:lpstr>
      <vt:lpstr>Enduring power of attorney (EPA) </vt:lpstr>
      <vt:lpstr>Assisted Decision Making  (Capacity) Act 2015       statutory framework for individuals to make legally-binding agreements about their welfare property and affairs  assist and support in making decisions</vt:lpstr>
      <vt:lpstr>Advance Healthcare Directives</vt:lpstr>
      <vt:lpstr>Assisted Decision Making (Capacity) Act 2015</vt:lpstr>
      <vt:lpstr>Assisted Decision Making (Capacity) Act 2015</vt:lpstr>
      <vt:lpstr>Advance Healthcare Directives</vt:lpstr>
      <vt:lpstr>Medical council</vt:lpstr>
      <vt:lpstr>PowerPoint Presentation</vt:lpstr>
      <vt:lpstr>PowerPoint Presentation</vt:lpstr>
      <vt:lpstr>Palliative care</vt:lpstr>
      <vt:lpstr>Do not attempt resuscitation</vt:lpstr>
      <vt:lpstr>Society perceptions</vt:lpstr>
      <vt:lpstr>Guide to Professional Conduct and Ethics for Registered Medical Practitioners 8th edition  </vt:lpstr>
      <vt:lpstr>Guide to Professional Conduct and Ethics for Registered Medical Practitioners 8th edition  </vt:lpstr>
      <vt:lpstr>Discussions about DNAR</vt:lpstr>
      <vt:lpstr>prognosis</vt:lpstr>
      <vt:lpstr>Discussions</vt:lpstr>
      <vt:lpstr>Discussions</vt:lpstr>
      <vt:lpstr>Discussions</vt:lpstr>
      <vt:lpstr>Documenting DNAR</vt:lpstr>
      <vt:lpstr>documentation</vt:lpstr>
      <vt:lpstr>PowerPoint Presentation</vt:lpstr>
      <vt:lpstr>documentation</vt:lpstr>
      <vt:lpstr>disagreement</vt:lpstr>
      <vt:lpstr>PowerPoint Presentation</vt:lpstr>
      <vt:lpstr>summary</vt:lpstr>
      <vt:lpstr>Questions?</vt:lpstr>
      <vt:lpstr>PowerPoint Presentation</vt:lpstr>
      <vt:lpstr>PowerPoint Presentation</vt:lpstr>
      <vt:lpstr>PowerPoint Presentation</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 control in the last few days of life</dc:title>
  <dc:creator>Dell</dc:creator>
  <cp:lastModifiedBy>Steve Chadwick</cp:lastModifiedBy>
  <cp:revision>95</cp:revision>
  <cp:lastPrinted>1601-01-01T00:00:00Z</cp:lastPrinted>
  <dcterms:created xsi:type="dcterms:W3CDTF">2004-05-17T20:06:06Z</dcterms:created>
  <dcterms:modified xsi:type="dcterms:W3CDTF">2017-10-13T16:15:33Z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