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8" r:id="rId4"/>
    <p:sldId id="262" r:id="rId5"/>
    <p:sldId id="293" r:id="rId6"/>
    <p:sldId id="258" r:id="rId7"/>
    <p:sldId id="299" r:id="rId8"/>
    <p:sldId id="300" r:id="rId9"/>
    <p:sldId id="259" r:id="rId10"/>
    <p:sldId id="263" r:id="rId11"/>
    <p:sldId id="264" r:id="rId12"/>
    <p:sldId id="282" r:id="rId13"/>
    <p:sldId id="270" r:id="rId14"/>
    <p:sldId id="283" r:id="rId15"/>
    <p:sldId id="298" r:id="rId16"/>
    <p:sldId id="265" r:id="rId17"/>
    <p:sldId id="268" r:id="rId18"/>
    <p:sldId id="266" r:id="rId19"/>
    <p:sldId id="294" r:id="rId20"/>
    <p:sldId id="267" r:id="rId21"/>
    <p:sldId id="295" r:id="rId22"/>
    <p:sldId id="269" r:id="rId23"/>
    <p:sldId id="281" r:id="rId24"/>
    <p:sldId id="291" r:id="rId25"/>
    <p:sldId id="296" r:id="rId26"/>
    <p:sldId id="273" r:id="rId27"/>
    <p:sldId id="275" r:id="rId28"/>
    <p:sldId id="292" r:id="rId29"/>
    <p:sldId id="279" r:id="rId30"/>
    <p:sldId id="277" r:id="rId31"/>
    <p:sldId id="284" r:id="rId32"/>
    <p:sldId id="276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2446" autoAdjust="0"/>
  </p:normalViewPr>
  <p:slideViewPr>
    <p:cSldViewPr>
      <p:cViewPr>
        <p:scale>
          <a:sx n="66" d="100"/>
          <a:sy n="66" d="100"/>
        </p:scale>
        <p:origin x="-147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431C3-8398-429B-9A48-5401CA57B790}" type="datetimeFigureOut">
              <a:rPr lang="en-IE" smtClean="0"/>
              <a:pPr/>
              <a:t>30/09/2016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B4B2-F532-4EED-B08B-A95D34634D6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171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4B2-F532-4EED-B08B-A95D34634D68}" type="slidenum">
              <a:rPr lang="en-IE" smtClean="0"/>
              <a:pPr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912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F33-6274-4F0F-B40F-15851058F02B}" type="datetime1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155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8436-D165-4F63-9A49-D2AC523B1FEE}" type="datetime1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280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46C2-934F-4685-B079-D24F0C65C7BA}" type="datetime1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10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D5D-1B21-4DD3-8B37-DF897A061DC3}" type="datetime1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998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6EF-0FF9-47BA-844C-330CADD251DA}" type="datetime1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287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BA76-868B-4585-8A74-670856F2D578}" type="datetime1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631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7580-FF78-4712-B090-F7EF92A78C60}" type="datetime1">
              <a:rPr lang="en-IE" smtClean="0"/>
              <a:t>30/09/2016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877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B1F4-5A2F-4A9E-B6B5-D84195F5BF08}" type="datetime1">
              <a:rPr lang="en-IE" smtClean="0"/>
              <a:t>30/09/2016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800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CE42-D4EC-4332-8947-0364D66D972B}" type="datetime1">
              <a:rPr lang="en-IE" smtClean="0"/>
              <a:t>30/09/2016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631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9FE9-8247-47F7-8675-9FCF362BD9A7}" type="datetime1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029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C26C-A19B-4176-8A2C-A69A3B566BF2}" type="datetime1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620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51D36-941D-4D3D-A59C-630EA2B3F1DB}" type="datetime1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0AA9-3687-452B-B2AE-6022276DB10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167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hrugby.ie/medical" TargetMode="External"/><Relationship Id="rId2" Type="http://schemas.openxmlformats.org/officeDocument/2006/relationships/hyperlink" Target="http://www.gaa.ie/medical-and-player-welfare/injuries/concussi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1602" y="4941168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Guidelines for Concussion management in Sport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Rural Drs Meeting –</a:t>
            </a:r>
            <a:r>
              <a:rPr lang="en-IE" dirty="0" err="1" smtClean="0"/>
              <a:t>Clifden</a:t>
            </a:r>
            <a:r>
              <a:rPr lang="en-IE" dirty="0" smtClean="0"/>
              <a:t> 2016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 </a:t>
            </a:r>
          </a:p>
          <a:p>
            <a:r>
              <a:rPr lang="en-IE" dirty="0" smtClean="0"/>
              <a:t>Dr Frank Fogarty  GP  Dip MSK Med, </a:t>
            </a:r>
            <a:r>
              <a:rPr lang="en-IE" dirty="0" err="1" smtClean="0"/>
              <a:t>M.Med.Sc</a:t>
            </a:r>
            <a:r>
              <a:rPr lang="en-IE" dirty="0" smtClean="0"/>
              <a:t>. FFSEM</a:t>
            </a:r>
          </a:p>
          <a:p>
            <a:endParaRPr lang="en-IE" dirty="0"/>
          </a:p>
        </p:txBody>
      </p:sp>
      <p:pic>
        <p:nvPicPr>
          <p:cNvPr id="7170" name="Picture 2" descr="Image result for bill shankly 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9" y="404665"/>
            <a:ext cx="816338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1779553" y="-90512"/>
            <a:ext cx="5486400" cy="4114800"/>
          </a:xfrm>
        </p:spPr>
      </p:sp>
    </p:spTree>
    <p:extLst>
      <p:ext uri="{BB962C8B-B14F-4D97-AF65-F5344CB8AC3E}">
        <p14:creationId xmlns:p14="http://schemas.microsoft.com/office/powerpoint/2010/main" val="12320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3008313" cy="1162050"/>
          </a:xfrm>
        </p:spPr>
        <p:txBody>
          <a:bodyPr/>
          <a:lstStyle/>
          <a:p>
            <a:r>
              <a:rPr lang="en-IE" dirty="0" smtClean="0"/>
              <a:t> How common is it?</a:t>
            </a:r>
            <a:br>
              <a:rPr lang="en-IE" dirty="0" smtClean="0"/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248472" cy="37693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3008313" cy="4691063"/>
          </a:xfrm>
        </p:spPr>
        <p:txBody>
          <a:bodyPr/>
          <a:lstStyle/>
          <a:p>
            <a:r>
              <a:rPr lang="en-IE" dirty="0" smtClean="0"/>
              <a:t> Sport                    Concussion rate/1000</a:t>
            </a:r>
          </a:p>
          <a:p>
            <a:r>
              <a:rPr lang="en-IE" dirty="0"/>
              <a:t> </a:t>
            </a:r>
            <a:r>
              <a:rPr lang="en-IE" dirty="0" smtClean="0"/>
              <a:t>                                player hours</a:t>
            </a:r>
          </a:p>
          <a:p>
            <a:endParaRPr lang="en-IE" dirty="0"/>
          </a:p>
          <a:p>
            <a:r>
              <a:rPr lang="en-IE" dirty="0" smtClean="0"/>
              <a:t>Horse Racing(A)                 95.2</a:t>
            </a:r>
          </a:p>
          <a:p>
            <a:r>
              <a:rPr lang="en-IE" dirty="0" smtClean="0"/>
              <a:t>Horse Racing(Jumps)         25.0</a:t>
            </a:r>
          </a:p>
          <a:p>
            <a:r>
              <a:rPr lang="en-IE" dirty="0" smtClean="0"/>
              <a:t>Boxing (professional)         13.2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Rugby Union(Pro)            3.9(1:6 games)   </a:t>
            </a:r>
          </a:p>
          <a:p>
            <a:r>
              <a:rPr lang="en-IE" dirty="0" smtClean="0"/>
              <a:t>Rugby Union(Amateur)   1.2(1:21 )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Soccer FIFA                        0.4 (1/season)</a:t>
            </a:r>
            <a:endParaRPr lang="en-IE" dirty="0"/>
          </a:p>
          <a:p>
            <a:r>
              <a:rPr lang="en-IE" dirty="0" smtClean="0"/>
              <a:t>NFL Football (NFL)           0.2   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60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to Recognise It?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6597"/>
            <a:ext cx="4038600" cy="2673168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/>
              <a:t>Symptoms</a:t>
            </a:r>
          </a:p>
          <a:p>
            <a:endParaRPr lang="en-IE" dirty="0" smtClean="0"/>
          </a:p>
          <a:p>
            <a:r>
              <a:rPr lang="en-IE" dirty="0" smtClean="0"/>
              <a:t>“feeling in fog”</a:t>
            </a:r>
          </a:p>
          <a:p>
            <a:r>
              <a:rPr lang="en-IE" dirty="0" smtClean="0"/>
              <a:t>dazed</a:t>
            </a:r>
          </a:p>
          <a:p>
            <a:r>
              <a:rPr lang="en-IE" dirty="0" smtClean="0"/>
              <a:t>Headaches</a:t>
            </a:r>
          </a:p>
          <a:p>
            <a:r>
              <a:rPr lang="en-IE" dirty="0" smtClean="0"/>
              <a:t>Dizziness</a:t>
            </a:r>
          </a:p>
          <a:p>
            <a:endParaRPr lang="en-IE" dirty="0"/>
          </a:p>
          <a:p>
            <a:r>
              <a:rPr lang="en-IE" dirty="0" smtClean="0"/>
              <a:t>Physical Signs</a:t>
            </a:r>
          </a:p>
          <a:p>
            <a:endParaRPr lang="en-IE" dirty="0" smtClean="0"/>
          </a:p>
          <a:p>
            <a:r>
              <a:rPr lang="en-IE" dirty="0" smtClean="0"/>
              <a:t>Vacant facial expression/clutching head/motor in coordination/vomiting/</a:t>
            </a:r>
            <a:r>
              <a:rPr lang="en-IE" dirty="0" err="1" smtClean="0"/>
              <a:t>loc</a:t>
            </a:r>
            <a:endParaRPr lang="en-IE" dirty="0" smtClean="0"/>
          </a:p>
          <a:p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332656"/>
            <a:ext cx="5111750" cy="5853113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8373"/>
            <a:ext cx="8136904" cy="60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1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 SCAT 3-Part 2</a:t>
            </a:r>
            <a:br>
              <a:rPr lang="en-IE" sz="2800" dirty="0" smtClean="0"/>
            </a:br>
            <a:endParaRPr lang="en-IE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46" y="273050"/>
            <a:ext cx="4136957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Do 10 </a:t>
            </a:r>
            <a:r>
              <a:rPr lang="en-IE" sz="2000" dirty="0" err="1" smtClean="0"/>
              <a:t>mins</a:t>
            </a:r>
            <a:r>
              <a:rPr lang="en-IE" sz="2000" dirty="0" smtClean="0"/>
              <a:t> post rest period to avoid influence of exertion and fatigue on assessment</a:t>
            </a:r>
          </a:p>
          <a:p>
            <a:endParaRPr lang="en-IE" sz="2000" dirty="0" smtClean="0"/>
          </a:p>
          <a:p>
            <a:r>
              <a:rPr lang="en-IE" sz="2000" dirty="0" smtClean="0"/>
              <a:t>Symptom Evaluation</a:t>
            </a:r>
          </a:p>
          <a:p>
            <a:r>
              <a:rPr lang="en-IE" sz="2000" dirty="0" smtClean="0"/>
              <a:t>Cognitive assessment</a:t>
            </a:r>
          </a:p>
          <a:p>
            <a:r>
              <a:rPr lang="en-IE" sz="2000" dirty="0" smtClean="0"/>
              <a:t>Neck Examination</a:t>
            </a:r>
          </a:p>
          <a:p>
            <a:r>
              <a:rPr lang="en-IE" sz="2000" dirty="0" smtClean="0"/>
              <a:t>Balance examination</a:t>
            </a:r>
          </a:p>
          <a:p>
            <a:r>
              <a:rPr lang="en-IE" sz="2000" dirty="0" smtClean="0"/>
              <a:t>Coordination examination</a:t>
            </a:r>
          </a:p>
          <a:p>
            <a:r>
              <a:rPr lang="en-IE" sz="2000" dirty="0" smtClean="0"/>
              <a:t>Delayed Recall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5589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231"/>
            <a:ext cx="8784976" cy="63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2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7" name="ShockwaveFlash1" r:id="rId2" imgW="9144000" imgH="6858000"/>
        </mc:Choice>
        <mc:Fallback>
          <p:control name="ShockwaveFlash1" r:id="rId2" imgW="9144000" imgH="6858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2413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436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Later recognition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Cognitive Impairment-loss of short term memory/difficulty concentrating/decreased attention/Diminished  work performance</a:t>
            </a:r>
          </a:p>
          <a:p>
            <a:endParaRPr lang="en-IE" dirty="0"/>
          </a:p>
          <a:p>
            <a:r>
              <a:rPr lang="en-IE" dirty="0" smtClean="0"/>
              <a:t>Behavioural Changes- irritability/anger/mood swings/feeling nervous/anxious</a:t>
            </a:r>
          </a:p>
          <a:p>
            <a:endParaRPr lang="en-IE" dirty="0" smtClean="0"/>
          </a:p>
          <a:p>
            <a:r>
              <a:rPr lang="en-IE" dirty="0" smtClean="0"/>
              <a:t>Sleep disturbances-Drowsiness/difficulty falling asleep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34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to do </a:t>
            </a:r>
            <a:r>
              <a:rPr lang="en-IE" dirty="0" err="1" smtClean="0"/>
              <a:t>pitchside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3095625" cy="3810000"/>
          </a:xfrm>
        </p:spPr>
      </p:pic>
    </p:spTree>
    <p:extLst>
      <p:ext uri="{BB962C8B-B14F-4D97-AF65-F5344CB8AC3E}">
        <p14:creationId xmlns:p14="http://schemas.microsoft.com/office/powerpoint/2010/main" val="15556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to do </a:t>
            </a:r>
            <a:r>
              <a:rPr lang="en-IE" dirty="0" err="1" smtClean="0"/>
              <a:t>Pitchside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 smtClean="0"/>
              <a:t>SCAT 3 Assessment-Part 1</a:t>
            </a:r>
          </a:p>
          <a:p>
            <a:r>
              <a:rPr lang="en-IE" dirty="0" smtClean="0"/>
              <a:t>Pocket Concussion Recognition Tool</a:t>
            </a:r>
          </a:p>
          <a:p>
            <a:endParaRPr lang="en-IE" dirty="0" smtClean="0"/>
          </a:p>
          <a:p>
            <a:r>
              <a:rPr lang="en-IE" dirty="0" smtClean="0"/>
              <a:t>Exclude cervical injury</a:t>
            </a:r>
          </a:p>
          <a:p>
            <a:r>
              <a:rPr lang="en-IE" dirty="0" err="1" smtClean="0"/>
              <a:t>Outrule</a:t>
            </a:r>
            <a:r>
              <a:rPr lang="en-IE" dirty="0" smtClean="0"/>
              <a:t> structural brain injury-Quick GCS(Best eye response/best verbal response/best motor response)</a:t>
            </a:r>
          </a:p>
          <a:p>
            <a:r>
              <a:rPr lang="en-IE" dirty="0" smtClean="0"/>
              <a:t>Look for potential signs of concussion</a:t>
            </a:r>
          </a:p>
          <a:p>
            <a:r>
              <a:rPr lang="en-IE" dirty="0" err="1" smtClean="0"/>
              <a:t>Maddocks</a:t>
            </a:r>
            <a:r>
              <a:rPr lang="en-IE" dirty="0" smtClean="0"/>
              <a:t> Score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67416"/>
            <a:ext cx="4041775" cy="2566206"/>
          </a:xfrm>
        </p:spPr>
      </p:pic>
    </p:spTree>
    <p:extLst>
      <p:ext uri="{BB962C8B-B14F-4D97-AF65-F5344CB8AC3E}">
        <p14:creationId xmlns:p14="http://schemas.microsoft.com/office/powerpoint/2010/main" val="1687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whats</a:t>
            </a:r>
            <a:r>
              <a:rPr lang="en-US" dirty="0" smtClean="0"/>
              <a:t> a </a:t>
            </a:r>
            <a:r>
              <a:rPr lang="en-US" dirty="0" err="1" smtClean="0"/>
              <a:t>Maddocks</a:t>
            </a:r>
            <a:r>
              <a:rPr lang="en-US" dirty="0" smtClean="0"/>
              <a:t> score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203032" cy="3951288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Is  it really complicated to do ?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0192" y="2174875"/>
            <a:ext cx="2386608" cy="39512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Concussion</a:t>
            </a:r>
            <a:endParaRPr lang="en-IE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195531" cy="3146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Why is it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How  to recognise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What to do </a:t>
            </a:r>
            <a:r>
              <a:rPr lang="en-IE" sz="2000" dirty="0" err="1" smtClean="0"/>
              <a:t>pitchside</a:t>
            </a:r>
            <a:r>
              <a:rPr lang="en-IE" sz="20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What to do later?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When to allow play again?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Children  &lt; 13 </a:t>
            </a:r>
            <a:r>
              <a:rPr lang="en-IE" sz="2000" dirty="0" err="1" smtClean="0"/>
              <a:t>yrs</a:t>
            </a:r>
            <a:r>
              <a:rPr lang="en-IE" sz="2000" dirty="0" smtClean="0"/>
              <a:t> olds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The future? 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8682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08313" cy="116205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0388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11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1162050"/>
          </a:xfrm>
        </p:spPr>
        <p:txBody>
          <a:bodyPr>
            <a:normAutofit/>
          </a:bodyPr>
          <a:lstStyle/>
          <a:p>
            <a:r>
              <a:rPr lang="en-US" sz="2400" b="0" i="1" dirty="0" smtClean="0"/>
              <a:t>So </a:t>
            </a:r>
            <a:r>
              <a:rPr lang="en-US" sz="2400" b="0" i="1" dirty="0" err="1" smtClean="0"/>
              <a:t>whats</a:t>
            </a:r>
            <a:r>
              <a:rPr lang="en-US" sz="2400" b="0" i="1" dirty="0" smtClean="0"/>
              <a:t> the most important intervention you can do?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844824"/>
            <a:ext cx="7283152" cy="42813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REMOVE FROM PLAY</a:t>
            </a:r>
            <a:br>
              <a:rPr lang="en-IE" dirty="0" smtClean="0"/>
            </a:br>
            <a:r>
              <a:rPr lang="en-IE" dirty="0" smtClean="0"/>
              <a:t>DO NOT ALLOW BACK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36912"/>
            <a:ext cx="5112568" cy="3024336"/>
          </a:xfrm>
        </p:spPr>
      </p:pic>
    </p:spTree>
    <p:extLst>
      <p:ext uri="{BB962C8B-B14F-4D97-AF65-F5344CB8AC3E}">
        <p14:creationId xmlns:p14="http://schemas.microsoft.com/office/powerpoint/2010/main" val="21053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2.independent.ie/migration_catalog/article25336581.ece/35c89/ALTERNATES/h342/rory-ocarro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9339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0.thejournal.ie/media/2013/09/roc-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41685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3.thejournal.ie/media/2013/10/kevin-mcmanamon-celebrates-winning-2-390x2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714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rishexaminer.com/media/images/e/Exam18102013GAA3_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33363"/>
            <a:ext cx="4821238" cy="24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What  to do Later</a:t>
            </a:r>
            <a:br>
              <a:rPr lang="en-IE" sz="2400" dirty="0" smtClean="0"/>
            </a:br>
            <a:endParaRPr lang="en-IE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48" y="273050"/>
            <a:ext cx="4384354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Concussion advice leaflet</a:t>
            </a:r>
          </a:p>
          <a:p>
            <a:endParaRPr lang="en-IE" sz="2000" dirty="0" smtClean="0"/>
          </a:p>
          <a:p>
            <a:r>
              <a:rPr lang="en-IE" sz="2000" dirty="0" smtClean="0"/>
              <a:t>Advise Rest (Cognitive and Physical)</a:t>
            </a:r>
          </a:p>
          <a:p>
            <a:endParaRPr lang="en-IE" sz="2000" dirty="0"/>
          </a:p>
          <a:p>
            <a:r>
              <a:rPr lang="en-IE" sz="2000" dirty="0" smtClean="0"/>
              <a:t>Avoid Alcohol</a:t>
            </a:r>
          </a:p>
          <a:p>
            <a:endParaRPr lang="en-IE" sz="2000" dirty="0"/>
          </a:p>
          <a:p>
            <a:r>
              <a:rPr lang="en-IE" sz="2000" dirty="0" smtClean="0"/>
              <a:t>Avoid OTC medication</a:t>
            </a:r>
          </a:p>
          <a:p>
            <a:endParaRPr lang="en-IE" sz="2000" dirty="0"/>
          </a:p>
          <a:p>
            <a:r>
              <a:rPr lang="en-IE" sz="2000" dirty="0" smtClean="0"/>
              <a:t>Red Flag </a:t>
            </a:r>
            <a:r>
              <a:rPr lang="en-IE" sz="2000" dirty="0" err="1" smtClean="0"/>
              <a:t>Sxs</a:t>
            </a:r>
            <a:endParaRPr lang="en-IE" sz="2000" dirty="0" smtClean="0"/>
          </a:p>
          <a:p>
            <a:endParaRPr lang="en-IE" sz="2000" dirty="0"/>
          </a:p>
          <a:p>
            <a:r>
              <a:rPr lang="en-IE" sz="2000" dirty="0" smtClean="0"/>
              <a:t>Explain Return to Play Protocol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5880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80920" cy="5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7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Gradual Return to Play Protocol</a:t>
            </a:r>
            <a:endParaRPr lang="en-IE" dirty="0"/>
          </a:p>
        </p:txBody>
      </p:sp>
      <p:pic>
        <p:nvPicPr>
          <p:cNvPr id="1026" name="Picture 2" descr="http://burke-blog.org/wp-content/uploads/2013/08/Graded-Return-to-Play-Protoc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7227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Children &lt;13 </a:t>
            </a:r>
            <a:r>
              <a:rPr lang="en-IE" sz="2800" dirty="0" err="1" smtClean="0"/>
              <a:t>yrs</a:t>
            </a:r>
            <a:endParaRPr lang="en-IE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1542256"/>
            <a:ext cx="4762500" cy="33147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IE" sz="2000" dirty="0" smtClean="0"/>
          </a:p>
          <a:p>
            <a:r>
              <a:rPr lang="en-IE" sz="2000" dirty="0" smtClean="0"/>
              <a:t>Concussion management different due</a:t>
            </a:r>
          </a:p>
          <a:p>
            <a:r>
              <a:rPr lang="en-IE" sz="2000" dirty="0" smtClean="0"/>
              <a:t>Brain development,</a:t>
            </a:r>
          </a:p>
          <a:p>
            <a:r>
              <a:rPr lang="en-IE" sz="2000" dirty="0" smtClean="0"/>
              <a:t>variable growth </a:t>
            </a:r>
            <a:r>
              <a:rPr lang="en-IE" sz="2000" dirty="0" err="1" smtClean="0"/>
              <a:t>rates,language</a:t>
            </a:r>
            <a:r>
              <a:rPr lang="en-IE" sz="2000" dirty="0" smtClean="0"/>
              <a:t> </a:t>
            </a:r>
            <a:r>
              <a:rPr lang="en-IE" sz="2000" dirty="0" err="1" smtClean="0"/>
              <a:t>difficulties,child</a:t>
            </a:r>
            <a:r>
              <a:rPr lang="en-IE" sz="2000" dirty="0" smtClean="0"/>
              <a:t> v parental reports of </a:t>
            </a:r>
            <a:r>
              <a:rPr lang="en-IE" sz="2000" dirty="0" err="1" smtClean="0"/>
              <a:t>sxs</a:t>
            </a:r>
            <a:endParaRPr lang="en-IE" sz="2000" dirty="0" smtClean="0"/>
          </a:p>
          <a:p>
            <a:endParaRPr lang="en-IE" sz="2000" dirty="0"/>
          </a:p>
          <a:p>
            <a:r>
              <a:rPr lang="en-IE" sz="2000" dirty="0" smtClean="0"/>
              <a:t>Child SCAT 5yrs-12 </a:t>
            </a:r>
            <a:r>
              <a:rPr lang="en-IE" sz="2000" dirty="0" err="1" smtClean="0"/>
              <a:t>yrs</a:t>
            </a:r>
            <a:endParaRPr lang="en-IE" sz="2000" dirty="0" smtClean="0"/>
          </a:p>
          <a:p>
            <a:endParaRPr lang="en-IE" sz="2000" dirty="0"/>
          </a:p>
          <a:p>
            <a:r>
              <a:rPr lang="en-IE" sz="2000" dirty="0" smtClean="0"/>
              <a:t>Rest for min 2/52 with gradual return to school as well as play</a:t>
            </a:r>
          </a:p>
          <a:p>
            <a:endParaRPr lang="en-IE" sz="2000" dirty="0"/>
          </a:p>
          <a:p>
            <a:endParaRPr lang="en-IE" sz="2000" dirty="0" smtClean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5661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04867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Concussion</a:t>
            </a:r>
            <a:endParaRPr lang="en-IE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195531" cy="3146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Why is it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How  to recognise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What to do </a:t>
            </a:r>
            <a:r>
              <a:rPr lang="en-IE" sz="2000" dirty="0" err="1" smtClean="0"/>
              <a:t>pitchside</a:t>
            </a:r>
            <a:r>
              <a:rPr lang="en-IE" sz="20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What to do later?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When to allow play again?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Children  &lt; 13 </a:t>
            </a:r>
            <a:r>
              <a:rPr lang="en-IE" sz="2000" dirty="0" err="1" smtClean="0"/>
              <a:t>yrs</a:t>
            </a:r>
            <a:r>
              <a:rPr lang="en-IE" sz="2000" dirty="0" smtClean="0"/>
              <a:t> olds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The future? 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9810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07" name="ShockwaveFlash1" r:id="rId2" imgW="9142857" imgH="6857143"/>
        </mc:Choice>
        <mc:Fallback>
          <p:control name="ShockwaveFlash1" r:id="rId2" imgW="9142857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2413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51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Future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Better protective equipment</a:t>
            </a:r>
          </a:p>
          <a:p>
            <a:r>
              <a:rPr lang="en-IE" dirty="0" smtClean="0"/>
              <a:t>Risk compensation</a:t>
            </a:r>
          </a:p>
          <a:p>
            <a:r>
              <a:rPr lang="en-IE" dirty="0" err="1" smtClean="0"/>
              <a:t>Lystedt</a:t>
            </a:r>
            <a:r>
              <a:rPr lang="en-IE" dirty="0" smtClean="0"/>
              <a:t> Law</a:t>
            </a:r>
          </a:p>
          <a:p>
            <a:r>
              <a:rPr lang="en-IE" dirty="0" smtClean="0"/>
              <a:t>Rule Changes</a:t>
            </a:r>
          </a:p>
          <a:p>
            <a:r>
              <a:rPr lang="en-IE" dirty="0" smtClean="0"/>
              <a:t>“The Head Bin”</a:t>
            </a:r>
          </a:p>
          <a:p>
            <a:r>
              <a:rPr lang="en-IE" dirty="0" err="1" smtClean="0"/>
              <a:t>Medicolegal</a:t>
            </a:r>
            <a:r>
              <a:rPr lang="en-IE" dirty="0" smtClean="0"/>
              <a:t> Implications</a:t>
            </a:r>
            <a:endParaRPr lang="en-IE" dirty="0"/>
          </a:p>
          <a:p>
            <a:r>
              <a:rPr lang="en-IE" dirty="0" smtClean="0"/>
              <a:t>EDUCATION</a:t>
            </a:r>
          </a:p>
          <a:p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071664" cy="3816424"/>
          </a:xfrm>
        </p:spPr>
      </p:pic>
    </p:spTree>
    <p:extLst>
      <p:ext uri="{BB962C8B-B14F-4D97-AF65-F5344CB8AC3E}">
        <p14:creationId xmlns:p14="http://schemas.microsoft.com/office/powerpoint/2010/main" val="34446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-32296"/>
            <a:ext cx="4752528" cy="5853113"/>
          </a:xfrm>
        </p:spPr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688632" cy="420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Future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Zurich Consensus Statement on Concussion 2012</a:t>
            </a:r>
          </a:p>
          <a:p>
            <a:r>
              <a:rPr lang="en-IE" smtClean="0"/>
              <a:t>Berlin Oct 2016</a:t>
            </a:r>
            <a:endParaRPr lang="en-IE" dirty="0" smtClean="0"/>
          </a:p>
          <a:p>
            <a:r>
              <a:rPr lang="en-IE" dirty="0" smtClean="0"/>
              <a:t>Evolving Science</a:t>
            </a:r>
          </a:p>
          <a:p>
            <a:r>
              <a:rPr lang="en-IE" dirty="0" smtClean="0"/>
              <a:t>Better Neuro Imaging Techniques fMRI scans</a:t>
            </a:r>
          </a:p>
          <a:p>
            <a:r>
              <a:rPr lang="en-IE" dirty="0" smtClean="0"/>
              <a:t>?Link with Chronic traumatic  encephalopathy</a:t>
            </a:r>
          </a:p>
          <a:p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60" y="2034381"/>
            <a:ext cx="2722880" cy="3657600"/>
          </a:xfrm>
        </p:spPr>
      </p:pic>
    </p:spTree>
    <p:extLst>
      <p:ext uri="{BB962C8B-B14F-4D97-AF65-F5344CB8AC3E}">
        <p14:creationId xmlns:p14="http://schemas.microsoft.com/office/powerpoint/2010/main" val="32858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Resources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err="1" smtClean="0"/>
              <a:t>Concensus</a:t>
            </a:r>
            <a:r>
              <a:rPr lang="en-IE" dirty="0" smtClean="0"/>
              <a:t> statement on concussion in </a:t>
            </a:r>
            <a:r>
              <a:rPr lang="en-IE" dirty="0" err="1" smtClean="0"/>
              <a:t>sport:the</a:t>
            </a:r>
            <a:r>
              <a:rPr lang="en-IE" dirty="0" smtClean="0"/>
              <a:t> 4</a:t>
            </a:r>
            <a:r>
              <a:rPr lang="en-IE" baseline="30000" dirty="0" smtClean="0"/>
              <a:t>th</a:t>
            </a:r>
            <a:r>
              <a:rPr lang="en-IE" dirty="0" smtClean="0"/>
              <a:t> International Conference Zurich 2012 BJSM 2013 47:250-258</a:t>
            </a:r>
          </a:p>
          <a:p>
            <a:r>
              <a:rPr lang="en-IE" dirty="0" smtClean="0"/>
              <a:t>Concussion Guidelines in the GAA 2013-2016 GAA </a:t>
            </a:r>
            <a:r>
              <a:rPr lang="en-IE" dirty="0" err="1" smtClean="0"/>
              <a:t>Medical,Scientific</a:t>
            </a:r>
            <a:r>
              <a:rPr lang="en-IE" dirty="0" smtClean="0"/>
              <a:t> and Welfare Committee 2013 Ruth Phelan</a:t>
            </a:r>
          </a:p>
          <a:p>
            <a:r>
              <a:rPr lang="en-IE" dirty="0" smtClean="0">
                <a:hlinkClick r:id="rId2"/>
              </a:rPr>
              <a:t>www.gaa.ie/medical-and-player-welfare/injuries/concussion</a:t>
            </a:r>
            <a:endParaRPr lang="en-IE" dirty="0" smtClean="0"/>
          </a:p>
          <a:p>
            <a:r>
              <a:rPr lang="en-IE" dirty="0" smtClean="0">
                <a:hlinkClick r:id="rId3"/>
              </a:rPr>
              <a:t>www.irishrugby.ie/medical</a:t>
            </a: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SCAT 3 Assessment tool</a:t>
            </a:r>
          </a:p>
          <a:p>
            <a:r>
              <a:rPr lang="en-IE" dirty="0" smtClean="0"/>
              <a:t>Child SCAT 3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409388" cy="4525963"/>
          </a:xfrm>
        </p:spPr>
      </p:pic>
    </p:spTree>
    <p:extLst>
      <p:ext uri="{BB962C8B-B14F-4D97-AF65-F5344CB8AC3E}">
        <p14:creationId xmlns:p14="http://schemas.microsoft.com/office/powerpoint/2010/main" val="22997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sz="2400" b="0" i="1" dirty="0" smtClean="0"/>
              <a:t>Concussion- What is it ?</a:t>
            </a:r>
            <a:r>
              <a:rPr lang="en-IE" dirty="0" smtClean="0">
                <a:solidFill>
                  <a:srgbClr val="FF0000"/>
                </a:solidFill>
              </a:rPr>
              <a:t/>
            </a:r>
            <a:br>
              <a:rPr lang="en-IE" dirty="0" smtClean="0">
                <a:solidFill>
                  <a:srgbClr val="FF0000"/>
                </a:solidFill>
              </a:rPr>
            </a:br>
            <a:r>
              <a:rPr lang="en-IE" dirty="0">
                <a:solidFill>
                  <a:srgbClr val="FF0000"/>
                </a:solidFill>
              </a:rPr>
              <a:t/>
            </a:r>
            <a:br>
              <a:rPr lang="en-IE" dirty="0">
                <a:solidFill>
                  <a:srgbClr val="FF0000"/>
                </a:solidFill>
              </a:rPr>
            </a:b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260050" cy="34080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“A complex  Neuro </a:t>
            </a:r>
            <a:r>
              <a:rPr lang="en-IE" dirty="0" err="1" smtClean="0"/>
              <a:t>PathoPhysiological</a:t>
            </a:r>
            <a:r>
              <a:rPr lang="en-IE" dirty="0" smtClean="0"/>
              <a:t>  </a:t>
            </a:r>
            <a:r>
              <a:rPr lang="en-IE" dirty="0" err="1" smtClean="0"/>
              <a:t>proccess</a:t>
            </a:r>
            <a:r>
              <a:rPr lang="en-IE" dirty="0" smtClean="0"/>
              <a:t> affecting the </a:t>
            </a:r>
            <a:r>
              <a:rPr lang="en-IE" dirty="0" err="1" smtClean="0"/>
              <a:t>brain,induced</a:t>
            </a:r>
            <a:r>
              <a:rPr lang="en-IE" dirty="0" smtClean="0"/>
              <a:t> by traumatic biomechanical forces”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-Functional disturbance  rather than structural injury</a:t>
            </a:r>
          </a:p>
          <a:p>
            <a:endParaRPr lang="en-IE" dirty="0" smtClean="0"/>
          </a:p>
          <a:p>
            <a:r>
              <a:rPr lang="en-IE" dirty="0" smtClean="0"/>
              <a:t>-Temporary </a:t>
            </a:r>
            <a:r>
              <a:rPr lang="en-IE" dirty="0"/>
              <a:t>loss of brain function</a:t>
            </a:r>
          </a:p>
          <a:p>
            <a:endParaRPr lang="en-IE" dirty="0"/>
          </a:p>
          <a:p>
            <a:r>
              <a:rPr lang="en-IE" dirty="0" smtClean="0"/>
              <a:t>-Most occur without LOC</a:t>
            </a:r>
          </a:p>
          <a:p>
            <a:endParaRPr lang="en-IE" dirty="0"/>
          </a:p>
          <a:p>
            <a:r>
              <a:rPr lang="en-IE" dirty="0" smtClean="0"/>
              <a:t>-An evolving injury</a:t>
            </a:r>
          </a:p>
          <a:p>
            <a:endParaRPr lang="en-IE" dirty="0"/>
          </a:p>
          <a:p>
            <a:r>
              <a:rPr lang="en-IE" dirty="0" smtClean="0"/>
              <a:t>-Diagnosis is a  clinical judgement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35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52728" cy="1162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 </a:t>
            </a:r>
            <a:r>
              <a:rPr lang="en-US" sz="2800" dirty="0" err="1" smtClean="0"/>
              <a:t>whats</a:t>
            </a:r>
            <a:r>
              <a:rPr lang="en-US" sz="2800" dirty="0" smtClean="0"/>
              <a:t> that in </a:t>
            </a:r>
            <a:r>
              <a:rPr lang="en-US" sz="2800" dirty="0" err="1" smtClean="0"/>
              <a:t>laymans</a:t>
            </a:r>
            <a:r>
              <a:rPr lang="en-US" sz="2800" dirty="0" smtClean="0"/>
              <a:t> terms?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69143"/>
            <a:ext cx="7067128" cy="44570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It’s a violent  jarring or shaking of the brain</a:t>
            </a:r>
          </a:p>
          <a:p>
            <a:r>
              <a:rPr lang="en-US" dirty="0" smtClean="0"/>
              <a:t>It is temporary</a:t>
            </a:r>
          </a:p>
          <a:p>
            <a:r>
              <a:rPr lang="en-US" dirty="0" smtClean="0"/>
              <a:t>usually doesn’t pass out</a:t>
            </a:r>
          </a:p>
          <a:p>
            <a:r>
              <a:rPr lang="en-US" dirty="0" smtClean="0"/>
              <a:t>It may develop over time</a:t>
            </a:r>
          </a:p>
          <a:p>
            <a:r>
              <a:rPr lang="en-US" dirty="0" smtClean="0"/>
              <a:t>You don’t need a Scan to Diagnose it</a:t>
            </a:r>
          </a:p>
          <a:p>
            <a:r>
              <a:rPr lang="en-US" dirty="0" smtClean="0"/>
              <a:t>It is diagnosed by what you see and hear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7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5206"/>
            <a:ext cx="2323079" cy="24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04" y="3071652"/>
            <a:ext cx="4957617" cy="349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5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oncussion new images+ Ireland+G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9847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oncussion new images+ Ireland+G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5031"/>
            <a:ext cx="9535616" cy="71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BQWFBUXFRgWFBcUFRcVFxQXFxQVFBcYHSggHBolHBUUITEhJSkrLi4uFx8zODMsNygtLiwBCgoKDg0OFxAQGiscHBwsLCwsLCwsLCwsLCwsLCwsLCwsLCwsLCwsLCwsLCwsLCwsLCwsLCwsLCwsLDcsLDcsLP/AABEIAK4BIgMBIgACEQEDEQH/xAAcAAABBQEBAQAAAAAAAAAAAAAFAQIDBAYABwj/xABEEAACAQIDBQYDBAcGBgMBAAABAgADEQQSIQUxQVFxBhMiYYGRFDKxB0JSoRUjYnLB0fAkgpKiwuEzU2NzsvElg7MW/8QAGQEAAwEBAQAAAAAAAAAAAAAAAAECAwQF/8QAIBEBAQACAgIDAQEAAAAAAAAAAAECEQMSITETQVEEIv/aAAwDAQACEQMRAD8Ax76MfNj9TFnVx83kzH84h3Az0GBtRePv/ORBrH+rHp5yeV6iXBH9eRioQVhZxybT+vW0fSfNl/ecextIMSxK6/MhvfmOcKdmtmPia6UaQBZnci5soGXOWY8ABeRvypcQaCPmwxX2d4inTLmpRIBUaZ+LBeI85PX+zTEKrN31E5QTazjcL2vK+XH9T1rEExhmuwP2eYqrSSoGpLnUMFZmzAMLjNZSL2Mp0uw+MapUphaeanlzXqWBDi6shtqNDy3Q+TH9HWstU3xoE0eL7EY5Wy9wWJBIyVEbQEA8RzHvBWO2RiKFu+o1KYJsCy+EnfYMNL/yhM5RpQrmyxMEuhPlLmL2XXNIVFo1jTIuHWk5QjmGAtbzjMJQY0iwViq2DMB4QWvlBPAmxj3ATDjSJVxCroSNfUDzJEHYrHC2XUDiDYZtd199vKU6NQHcpYE332Xy62mGfPrxGmPH+jIxIPysmmpBYg28gPqbTkx7Dc4GpACkgnra3veLh6YVD4wq6BrLe532BOrGDzVBLZbkG+pN92/Xy5CYXkyv216yD2B7R1hoKhNiWsfEcxA1ufSSJ2pqigaPgyGnk1UXK2C6NzygDdwHGZaobIW+8Tp6W3f1xl+jUVqeYi2UX11OZjr7AfSLvRqKW0qwdgQdOPHdIsZVOUIoIzbzbcOV+cnuRe63PzX3jKFLXFva0Y2KzHWwJ3AaEfnb3l48lTcImwlEILb25Df/ALCK9Y7hYn/KvUxKTXU+EoL2vfVusfUVUHIDhzP8Z1T14Y1DoBcn+vKTbPqXDG1vFp0tK7MG1yk9ZbwA8Jvxb+AjnsfS1viqbRoNpxMtLqq3kdM8DJlaRVV1gCwRtShl1G4kX6wwrSGsgYEGTlNw5dU3Zr+FYQJgjDNl0Jtb0hPDPm+XxdLsfyhjdQUjORGXYmWatBraqyjmyso/MRRhmUXKv6owA6m0ewh7mdJwD+E+xnR7gVW+Y/vN9TIgN45bpJV+Y/vH6mR1Dx94iMLxhOvWT7O2VVxNUUqOW9ixLEhVUb2JAJ4jTjeO2psWthagWqAQxOWopJRrbwCQCGA+6R7zO5zemkwuth9RefmD0O+bT7Fqd9oH/p0anv4FB9jMZWrgMQd0332LVEGOq6i7YbTzy1FuR6ERZ+qI1m1uz+KOIOJOI/UGvTbus9X5O8QBcvy8jLXb/YmJrHvqNfuqdKi5dc9Rc2Ulm0Xwm66awl8LUp4aoKhuxxJcWYsAjYpSg8vDbThBHb3ZONq1Q+HqZKIpEVR3xQGzMXugGt10mMvmKX+0WKdMTs1EdkV6zBwpsGVaQIVhxGu6FsOP7TXI/wCVQHr+tI+sHbX2fUq4rZ9ZADSpNUaocwFg9IBCBx9Jdp1bPjGG9Ag6FaGf/WIr6AL2Sp49a7DHNf8AVHu9abffXPqn93fMb202rjal6OJohKXxDGk/dshIUsEGbMQfCQdwmi+zTbFfFNVbEVO8KJSCkqqkZyWYeEC/yCZPanaetjHp06oTLTr3UopUm7ZAGuSN00xl7pt8N7207Rts2lhhSpowJyZWJWyog+Ujd63nlWP20EwTYZQVNaqa1U8Cgt3aKeup/wB5vPtkW5wgO69U34aBbCeUbZqGwH4tQo3nrMbl/nTTHHzsCNTyvb+P8JZp0i+ubUcl8I9yJE1MA2O/W/XkISwVrFDpfibW6EzK1pIr4FA5JqPZF08XHmbDf0Ejx20C7Nlvl0VdNyjyGg6Qm2BsfApsRvLBrjju0E6ngQRqpvbfldl9cu6EosAvjToALAc9ZbGNDL3YNr79N9he3kN0lxOBXiLa77NaDHwhFyCNL8Y0pTjCQUO8A2/lIe9ufPykBU3vbWNtANDhsSuQ7yV3339RpJaVC/if0HAD+cDYTFMLAkkcib/WaOdXDd+GXIgcR+E3dD9QDG1IlEWzdQf8s2ntmuGNvfrFpVLxwPtLJEDH5rxGA4GMzQM1tNY54pN5Ha0VDZdgqtCjQxWJrUadXuTfVEZwq0wxVS+g11mt7G9rKWNxp7qkaWXDMCLoc1qiFfk3Wu3vMN2FxGShjWZcyoEqldDmCq5K68wnHnPVcLiUY4OoihFqB7AAD56GcDTT7p9phyaXAutt+pXxy4Wph7UkxRAqHOQTTDFDquXUgcYfTa7HHNhCgyjDrVDX1JL5SpG60y+1+2TfpBcGUUImIpXcFiwBClWYWsBdrQtWRhthHCtkbBsrNY5ARUJyltwO7SZ69ePpTIY6hUp1HRHZUR2VFBsFVWIUDyAAizZYzZ6mo5uNXY+5M6PsnTw6rvP7zfUyJo7EMATfTxHeCOJ5yImdO4nrWu+z7ZwJqV85DKe7VRaxBAYl+Y3W6TY1qNOupp1FVr71YaHkQeB8xrPO+xe0npYkIqM4qeFlUXItezjpc38p6bTw2fxDS3EcOYM4OeXs9DhsuDBdofs3qKC+GbvLD/hPYP0Rzox8msfOZfY2xdopUFbD0MTTdMwDhe7I4MPHa48rEaT22ji9cj6HhyI8pBVxbU208Q32+topyWFeKV51U7QbVS/fviqe4kvTGXTccwTKN3OMrdr8cwKnFVCrAgi1OxBFiL5eU9LxeLz0/DuO/TeORE8c2hQ7qtUpHQK3h/cbVPy09JvxckyurGHLxdfMabs12lx7VKOFpYnKGIppnRHVQFNgSVLWstt82FHYO16a1QmIw796zM+ZTmZmUKdcmmgUAbhYTz/sMP8A5DCf97/Q89qpYequLq1mf+zmhTVVzkgVFZjUfJuGlteNpXJ4Y4x552KwO0aFJqmGo0SlQ6is2Vyad0010Fww1gPDdlsYaz0xQYVFs7DMoADscjKxNiLqd1/lnoe3tovS2fhnoPkNSthxcAarUclhqOImjVB8Tfj3FvTvNP4ye9nkdXl/a3tBjKuGSliKC0xUIIqhwTU7v5vALhdRc6zzzF0WZy1rEghRysB+Zm17ZYoZMADr/ZySPKpV3+tjM09I3XNvJN/O5uf4zDO/6b4TwBNgmK3A1BJ9ONvO2vpLmDp6E+K/kbeu6x6Q2qIoa4BUMCvA8LfmZew+yywyIbKTrppeZ3JpjiDKhYDMG18IbQ5fNr6Ee0hNJjcl1su8FDu/EFDAsu7VSYardmq1MDIc1zw0OmsqHY1emh03A7rMhJN7hbXG+1hCZQXGguIwStoGAa+gDsyn/HqPWclFQyllUFrhTbwMR8yMPutv04SzWR2UlspUDw5lIYa6qHtcAHneVsM+YWbUXVtd4YELm62IHtK3tFliltDD+LQ6EXHGw/D6G8GVVtDWJpnOUGozN7EytUwZJOl/OMrA5DfSH9nvemPLT2gqrhipPkNZd2S+h63m3DdZM854W6smpC2vMCQVItbEqiBjqAANOLHQATq3PbFKVG+wEde8h2bSeqfCLX5C/wCZm52L2JzWNUnpc/TdMcv6cY2x4MqxRM7ITwPoCZ7Ps/s1h6Y0pr6gS+2zqf4F9hMb/VfqNZ/PP14IzW36ddPrH5gRPX9r9mqNQHwAeYE8h7V9n6mEq5hmCNudflvybgD1lYf07uqnPg1Nwf7G41kq1KXdGqtZV1BUAZQVKuGI8JDbxy856AuCdqdNFbuFpMjUxTAYpkBUKC2lsrMtrbjPG9jbYq0qiVAocqd621H3lYciJ7nsfGJXpJVp/K4uLixGtiCDxBBHpFzZX3PR8WM+wzF7AaorK+KxOVwQwBppcHf8qSrX2Pjl/wCBtKqCOFajRqjyuwUH1N5q8saUmHat+kZypsAMSzYrG5mJLWakBc6m3g5xJou6nR/JU/FiSpre9j1AMAbV7MYWtfNSCMfvU/1bflofUGHAYyol5O7HR1lYbZmxGwOJz5u8oOpp57WamWIK94NwBIy5hpcjdNTTxHdNf7p+Ycv2v5yxUwea4OoIII4EHeDHU8Iq7um++nrC5W+yxkxmkeNKso463BG8HgROpnNofmA9xzkow4AsBYcoho8t8Q0q0/CxXgd3WYP7RcJlalVHM026G7Lf1DD1noL0bwft3ZIxNFqTm2a1mAuVYG6sBzBErHLV2nPHtNMP2Aa+0cJ/3T/+Tz2rCJWGKrs5Pw5pURSGYEZxnNUhd43rPK8B2MrUHWpRxQWohujGjqLgqeJG4ngYdrrtMoyjaKPcEWNAIT5ZhT06+c6cs5l9uP4sp9De3MDUrYTALSQuBXwrvlt4aai5Y34CaNW/tFX9mhT/AMz1T/pnn+y6u1MPTSklXDNTQALnBYhRuF8oJAlvC4jaCtVc1cKWq5c10dgoUEKqgW01Jsb6kybZ+j48vxgO3LsPh1J34DClfLV2b3JHtAi4/M4APA6HmAMv5kiG+2KP31MVWRu7oIoKLlUooZVsOYtrMzh9lVKtZRSF8xOvAbzc+xmNsrWY2eBSjTaquWn81iCOFwdB6i83PZnZNVdXG8Agk7r71I5wX2S7MvTa9Qg630nodIWAHKYZVtJo34IFbHTlbeCNxEhOC01tfna0vJVnVHiNncfscMDoDeeZbR2JWTFPSpocpIIYg2CkBjc+W6e0VGEHY0gwlsosljzLEbLamNFLHxG546b29zp5wU2PIOVltYE7ra7p6hVp3EwXazZJuXX1EuX9RcfxmvicxcHiPzjtmDXdpb21lBGs27Wbn7Ptl0KzMa6576IpJCk77mxFzv03TfG6u2PXt4BKhHlBW2Kg7tV/bZvQC09xOxcOosKFIf8A1r/ETzr7Sez9ilakgCBStQILWN7q9h7HoJpebfgX+eybaT7P9lgUUqEasLjpN3RNpk+xGIDYLDsP+UoPVSVb8wZqaVScmXt0Y+l1akkDSkxjRXiPS6wvIqii1pVOJiHEQGlLHdncLU1ehSLfiC5G/wASWMm2ZhxhqYpUh4FvYE3OpJNzxNyZKa0YakO1GolG0hex0PKWUxAMFVaYYWYX/h05SsyvT1Ul15ffHQ7m9dYdldWg76dM7+mF5kdVa/0nR7ietGQ31j80hH8TFzSlpLxLyI1I01oBPmiEymcRF7+BLJMaRIO/iGvDQ2myxMsh+IEYcTHobW8sQrK3xMd8TDQ2xHavZA7nEYgaFGJtzSylrerX9IE7BZ2qBxfKhNxws1x76mejY3Z6VqZR/kcsrdHFvr9Jn+xWy2wxr0X+Zai62+ZbeFl8jI9Swspu7aBMQKYuQT0F4p7Q0xvDDqLS6cCrixmfx3ZLDliTQVvMkk/mZECz/wD2NAnKL356aS3Q2nn3azNN2VplvBSy9DbdytNbsHZgpixH9co6FPHbSCfMbQNW7VUb28RPQD2uZc7T4LO4UXPO2mnkYBo9m6X36Ib97U+t44VEv0+GHhpserKPcayniX7wG62v53/gI3DdmKSsCtLJb8JIhYYMKLRpeYbfwapWZV00FgOFxck9ZreyeAyPh+ZGY+R5e1oL23gg2PS2gKK78rJcX9QAJttj0BmDAWsth1b/AGl/R4TV2PVWgfaeoIOsI1GvBmOawiawP7JVQgqUhoEfMo/ZfU2/vA+81FKrPOqOOFHFoSbK/wCrb+8fCfRgs3NKrJyifsbo1biNqUxBq4m0nXFXkjRKtMyBnIk7V5A9SPRG98YvfGNNQRy1RAHpUk66yBaojhWEWj2s5Z0rfETodRsvxQ16n6xjYiC69fU9T9ZXOLtNTGfiPOd3sB/pAc44bQgkVNSOWrBSV7yYVgOMNBf72RvVEpHECcKl4wt97EDyv3glTEbRUQITatK7423GZ7Gba84KrbWJ3XMYeldn8YtRWB+62vKxF7H1ElxeHykMCSCSNd48rzzfZe1cRTfNTA8w1yCORt9Zq8HtqvXcCpSFNAp1D5vFpbgNN8jKK+mswzaSwaYMHYR5bevYXmdhQ91AnU2HCDTUJ/WNfIOAFzbnadhNsUSTlYMOPC3vCQ1fagtUzHTgJYwyKw1gva216WcXOgN9147B4nQuL5b3AI1AlUhSrQAgzHaCWjj1YXuDBG0MRe8IWVU8Jg1LmqRd/lB/ZGv1MK4AWBtzg/DUrroxHMeZ8+EI4c2EoRZMHY4y6XgfaVblBW2E7YPa/r9JpuxXaMYikFc/rUAD/tAaBx14+cxfbStrb0gPZ+Kei6vTOVl3crcQRxB5S5juMM89ZPdnriQtjAOM80pdtXIsyG/kbj0vrEftWSdQR/XlI6Vp8mOnpJ2iOcT9IAzz2ht9TvaEqO2F5w60u0rZDEXnF/OZdNrjnJl2wOcWhtoe9MQ4loEG2BF/TA5w0exn4hp0Dfpcc50NFsFxHbFLnNdTcjXyJ3HjB1XtWrHf9YCxTXZhwzN/5GMwrBHRrDwsCel9fyvOjow+bLTR0dvodc15aTb44TF4uh3dRk/CxAPNfun1Wx9Y6li3Xcb9ZPU5y1vKW2GMuUcWx3zDUNtkb19jLq9oxyI9IaaTljcJiJz7SA4zEt2jW3H2kabV7w2DBR57/aGj+SNRi9tW4wcalSpuFgeJ0/KLs/DpofmPM6+w4Q1RAgcy2G0Nkk/Nr9IWwuylFtJapKJdoiLSpTsHs9RwEK06SgW8pTU2jmqmSpewtS40Ms1PFblxgy+QjkwBHkbaiXaNW+kxyTKmo7XoaqaiaaEXF/aDcVhqD3KOvp/tLlfBIR8inqoMF16OHHz0ad+dsp/yxzS5jFU0KSb2HUx36Up/LTJqNyQX9ydAOsgq0MMfkpKW9W/MyxhcNlHLyGgj3CyxkOoYTRqlstwLqDcX59ZSxb2WXsZirLlG6Zbb2OyqtuLZfW14YxFo7gqvhlr4kDjMmNp2AF9074+/GaaVGofHgQZisUDrBgr33mQ4zFhVOugho2N7UVs1UDzvBymdiK/eVGfmdOk5ZpjHFnd06nvjiJM+GKZL72QPbkrXy38yBf1E51l6TtDlnKJLlnBYaIiuw3E+8UYhx95rdY7JHinDqNmtiavBzOTFVD94yanhzLFPCA9ZU4x2U+8qfjb3nQn8OIkr4i7huI+Zv3m/8jENrDQb9/H18o6qPG37zf8AkZxW8g0WMB8DH8OX/Bp9Csry3iGBpqOTv7Mqn/SZVk03TrRRHAQBuWJkktooWPRbRUmZD4WZeViRCVDbldfv36j+UpssdTT1h1PY3h+1dUb0B6G31hKh21A+ZGH5/SZhacmSjH8Z/JY19LtnTPG3W4lpO09MjRh7zLbD2L8TiKVBTlNVwua18o1LNbyAM9Yw3ZTA0cwTCUCFJUNXTv6jEG1zn04brScsOvtpjy2rNKiKlBPNFIPUAgyph6xVrNvEM4YabgByAAAHIAaAeUpbTwV/Eu+cd9thGkQwiVsJSI8SgzNptF6WhFxGV9vA8SPSLSpRr4Oio0UCDcZUA1g6ptobuEo4jFNVNhulSFa6vXLtZZm+3tTu0oAfjc+ygfxmuwmGCiAe2GxGxNJ3p3L4Ze8yAA56bG1Qj9pQma3EA8ZeM8s8r4YR9pP/AO4g2pU5iVTOAJsALkmwHMnQD3m+mHaiVbalZUptdT3gYgagjK2XXrB+M2hVqCxIA4gcesftBxmCA3FNBTvwJFy5H94n2lW8Wj7Uii0u7IwnfVqdL8bqp6Xu35AylC/ZZD8QrLp3d6hPJaalmPtp6xlJupNtVxUxNVhoveFUHJE8Cj2X85GUuJDS1NzvOp6nUy4JtjPCKplZL3eskanLQWOYltVWlLCUBJgs4C0uYlstNbR7LxjbzryiOzzoydABeIWxb95vqZLhl0iYxbs45FiegJvL2Cwa913taoaVG5UFRmqVGG9KS/Vtw+nF5rok0FbQCg6HXiOUr5ZdrnCk+FMQg55qTk9QbWPqZXqMpJyBgt/CGILW/aI0v0lxFRWj1E4LHqI5EuAi2kipOItK0DbRto7NaNuTuEYSrUkqVBzkmG2WTq5yjl97/aE8PQRPlHrvPvLxxtTbHpn2L7CyU6mKqL4ql6dLmKa/8RvK7adFE2u0NlXJqD5rajgbD5lHBrb+fWYD7Mu0wpv8JVNkqMTSYmwWoQLoeQa2nn1nq1JdNN4+sy5cfNlXhlryytBdI6olxLGLo93UI+612T38a+h/IiRMZw3HV07JdzYNjMKDwgers1TwtNPWA4wZi6PKLQZ98Eq8Ln3klCjrLrYe0fTpekokNRDbS19N44cZe7NYU95UqcMqr5E3LWPp9ZHg8CWIppc23kkmw4sxPWaBaYpqKVPfY5j9SfMzo4MLbtjy5eNPn/thsgYXF1aSi1MnPS/7T3KgdDmX+7BVJPC7k2yABbbzUY2UdAAxPSep/ar3fdYdGAL52YfiFPJlY6cC5X1Uzz34JTSNMGzd7nBY2UjJlKk8DfW81ywv0ylBAIsvY/ZNWkodlBpk2Doy1EvyzKdD1lCZm6aPs6mTC42t+wlBeeaq4Df5RM5NVjqPc7Pw6X8WJqNXI5U6Yy0/cveOHPVCMMut5YAkdIWEkm0ZkMtJKtpYRpUKpowmIWjSZRFzThUjSJGYtmsd5OlWJDYSUsL3j1RcBgGyXF8zl8qr5anfINv4i9YotzTojuaY8k0durPmJ6iFti0yHr1M4Xu2zstgajLTY1GABIsptqRfhA216JSvWU6kVanqCxYH1BB9ZyyNbVIVBx0limo5iRWBnfDA7pcQsWEcAJUOHYcTEGYecewttVPASOzHhH4MO5sF6k7hDVHDAb9TLxxtK3QbhsAzb9BClCgqbhrz4znqTqJ0LcprMZEWuqVfEFEcG1lLBvdmY+ktKD0vHsJG1Fv/AHPY+wXa74lRSqnLiVX0rKumYftgWuOO8eXjuW1pPTqEEMpKsCCpBsVYbmB4EQuPaCXT6FxFNailW3XuDxBHEf1rA2Loshs2oO5huP8AI+UyXZj7QlYrSxpCMNFraLTc8BW/A/Jh4TxsZ6EoR1IvdWGov7Mv85ycnE3w5NM7WEpVgYQq0CpKneDY/wAx5Su1Ezk1p0zyGsplvBbOapr8qcWP5hRx67oS2bswOSzfKttN2Y8ieVtTJ8TUDH5tBoEXy52m/Fx9vNZZ568RFTKIMlLTm29j5kwftTatLDUnq1Gso05szHcijix/LUmCu0fbWhhwUUirVGndowuD/wBRhog/Pynlm19sVcXUz1WBtfIoFkReSD2uTqeM654c9qPbm06mJqvVqfMRYKNyIvyIvkNepJPGQ02uAZGwj1FoyWkc5HS/hqABxwa3yn94cDAeK2eyajxLzG8dRDlLWTIsMsJkO2mQGpA5zY7abvMJg3Nroa1DTiq5WU9QNJUxGykY5l8La7tx6j+Il7bLgYbCUwQWHxDvbgzOoUf4Vv6zHpZWsyx60GAkkYsdeaMjgJ14iCIx1jCQNFkYilowUxLRuaOiBljOizogOVH1caa51NwDoSQd/WCdsYZndqosc1swHDKqrcc/lvLlZtT+831MjLy7jKUoGolmmI3FABr8/rJUmUUcFk+HwWbU7vrEoU8zAc4UOmgmuOO02ogAug0kbVJFinN7cdSD03gxitcX8pWyK7akSdR4bepkRW5v5ax7t4G6RA3Da68OEs21Ehwy2Aky/NHAcy7ooEUnWNLSiR1Fv0Ohmv8Asx2waNY4ZyXp1BeipcgJUUElEJ+UMu4brr5zIkxwqEEFSVdSGVhvVgbqR0Ik2bOV7hVYMxKliDa+YAEHkbaEbtRJUw8sbMwyV6NKuBkNWkjkDd4lBII3b4+pSyllJOnEaG1rzz+XHV26+PLc08x7ddqMVRxZo4WoFREXOCiOpqN4iTmB1AyzE7R23ia4yVK9Soo32IRegVAB7xdtYxqtZ2vY1Xeox42ZiQvoLD0lSr4AAvE2Hl5zq48dYxhnd5K60eC7hvtu6CSpQ0lhBlAAnDfNNI2rmjHhPDJSI6muhlaImTQERxPOOo6rE4dIA5Xj2AYWIuJFuIj6R0jgUsTgyuo1X8x1lYww1Ww9h7yljqAHiHE2I8+YkXESq6yJjrJb6SAayapIDGGrIqlS+nCOpiTs0yiOvEE6UTp06J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" name="AutoShape 4" descr="data:image/jpeg;base64,/9j/4AAQSkZJRgABAQAAAQABAAD/2wCEAAkGBxQTEhUUExQVFBQWFBUXFRgWFBcUFRcVFxQXFxQVFBcYHSggHBolHBUUITEhJSkrLi4uFx8zODMsNygtLiwBCgoKDg0OFxAQGiscHBwsLCwsLCwsLCwsLCwsLCwsLCwsLCwsLCwsLCwsLCwsLCwsLCwsLCwsLCwsLDcsLDcsLP/AABEIAK4BIgMBIgACEQEDEQH/xAAcAAABBQEBAQAAAAAAAAAAAAAFAQIDBAYABwj/xABEEAACAQIDBQYDBAcGBgMBAAABAgADEQQSIQUxQVFxBhMiYYGRFDKxB0JSoRUjYnLB0fAkgpKiwuEzU2NzsvElg7MW/8QAGQEAAwEBAQAAAAAAAAAAAAAAAAECAwQF/8QAIBEBAQACAgIDAQEAAAAAAAAAAAECEQMSITETQVEEIv/aAAwDAQACEQMRAD8Ax76MfNj9TFnVx83kzH84h3Az0GBtRePv/ORBrH+rHp5yeV6iXBH9eRioQVhZxybT+vW0fSfNl/ecextIMSxK6/MhvfmOcKdmtmPia6UaQBZnci5soGXOWY8ABeRvypcQaCPmwxX2d4inTLmpRIBUaZ+LBeI85PX+zTEKrN31E5QTazjcL2vK+XH9T1rEExhmuwP2eYqrSSoGpLnUMFZmzAMLjNZSL2Mp0uw+MapUphaeanlzXqWBDi6shtqNDy3Q+TH9HWstU3xoE0eL7EY5Wy9wWJBIyVEbQEA8RzHvBWO2RiKFu+o1KYJsCy+EnfYMNL/yhM5RpQrmyxMEuhPlLmL2XXNIVFo1jTIuHWk5QjmGAtbzjMJQY0iwViq2DMB4QWvlBPAmxj3ATDjSJVxCroSNfUDzJEHYrHC2XUDiDYZtd199vKU6NQHcpYE332Xy62mGfPrxGmPH+jIxIPysmmpBYg28gPqbTkx7Dc4GpACkgnra3veLh6YVD4wq6BrLe532BOrGDzVBLZbkG+pN92/Xy5CYXkyv216yD2B7R1hoKhNiWsfEcxA1ufSSJ2pqigaPgyGnk1UXK2C6NzygDdwHGZaobIW+8Tp6W3f1xl+jUVqeYi2UX11OZjr7AfSLvRqKW0qwdgQdOPHdIsZVOUIoIzbzbcOV+cnuRe63PzX3jKFLXFva0Y2KzHWwJ3AaEfnb3l48lTcImwlEILb25Df/ALCK9Y7hYn/KvUxKTXU+EoL2vfVusfUVUHIDhzP8Z1T14Y1DoBcn+vKTbPqXDG1vFp0tK7MG1yk9ZbwA8Jvxb+AjnsfS1viqbRoNpxMtLqq3kdM8DJlaRVV1gCwRtShl1G4kX6wwrSGsgYEGTlNw5dU3Zr+FYQJgjDNl0Jtb0hPDPm+XxdLsfyhjdQUjORGXYmWatBraqyjmyso/MRRhmUXKv6owA6m0ewh7mdJwD+E+xnR7gVW+Y/vN9TIgN45bpJV+Y/vH6mR1Dx94iMLxhOvWT7O2VVxNUUqOW9ixLEhVUb2JAJ4jTjeO2psWthagWqAQxOWopJRrbwCQCGA+6R7zO5zemkwuth9RefmD0O+bT7Fqd9oH/p0anv4FB9jMZWrgMQd0332LVEGOq6i7YbTzy1FuR6ERZ+qI1m1uz+KOIOJOI/UGvTbus9X5O8QBcvy8jLXb/YmJrHvqNfuqdKi5dc9Rc2Ulm0Xwm66awl8LUp4aoKhuxxJcWYsAjYpSg8vDbThBHb3ZONq1Q+HqZKIpEVR3xQGzMXugGt10mMvmKX+0WKdMTs1EdkV6zBwpsGVaQIVhxGu6FsOP7TXI/wCVQHr+tI+sHbX2fUq4rZ9ZADSpNUaocwFg9IBCBx9Jdp1bPjGG9Ag6FaGf/WIr6AL2Sp49a7DHNf8AVHu9abffXPqn93fMb202rjal6OJohKXxDGk/dshIUsEGbMQfCQdwmi+zTbFfFNVbEVO8KJSCkqqkZyWYeEC/yCZPanaetjHp06oTLTr3UopUm7ZAGuSN00xl7pt8N7207Rts2lhhSpowJyZWJWyog+Ujd63nlWP20EwTYZQVNaqa1U8Cgt3aKeup/wB5vPtkW5wgO69U34aBbCeUbZqGwH4tQo3nrMbl/nTTHHzsCNTyvb+P8JZp0i+ubUcl8I9yJE1MA2O/W/XkISwVrFDpfibW6EzK1pIr4FA5JqPZF08XHmbDf0Ejx20C7Nlvl0VdNyjyGg6Qm2BsfApsRvLBrjju0E6ngQRqpvbfldl9cu6EosAvjToALAc9ZbGNDL3YNr79N9he3kN0lxOBXiLa77NaDHwhFyCNL8Y0pTjCQUO8A2/lIe9ufPykBU3vbWNtANDhsSuQ7yV3339RpJaVC/if0HAD+cDYTFMLAkkcib/WaOdXDd+GXIgcR+E3dD9QDG1IlEWzdQf8s2ntmuGNvfrFpVLxwPtLJEDH5rxGA4GMzQM1tNY54pN5Ha0VDZdgqtCjQxWJrUadXuTfVEZwq0wxVS+g11mt7G9rKWNxp7qkaWXDMCLoc1qiFfk3Wu3vMN2FxGShjWZcyoEqldDmCq5K68wnHnPVcLiUY4OoihFqB7AAD56GcDTT7p9phyaXAutt+pXxy4Wph7UkxRAqHOQTTDFDquXUgcYfTa7HHNhCgyjDrVDX1JL5SpG60y+1+2TfpBcGUUImIpXcFiwBClWYWsBdrQtWRhthHCtkbBsrNY5ARUJyltwO7SZ69ePpTIY6hUp1HRHZUR2VFBsFVWIUDyAAizZYzZ6mo5uNXY+5M6PsnTw6rvP7zfUyJo7EMATfTxHeCOJ5yImdO4nrWu+z7ZwJqV85DKe7VRaxBAYl+Y3W6TY1qNOupp1FVr71YaHkQeB8xrPO+xe0npYkIqM4qeFlUXItezjpc38p6bTw2fxDS3EcOYM4OeXs9DhsuDBdofs3qKC+GbvLD/hPYP0Rzox8msfOZfY2xdopUFbD0MTTdMwDhe7I4MPHa48rEaT22ji9cj6HhyI8pBVxbU208Q32+topyWFeKV51U7QbVS/fviqe4kvTGXTccwTKN3OMrdr8cwKnFVCrAgi1OxBFiL5eU9LxeLz0/DuO/TeORE8c2hQ7qtUpHQK3h/cbVPy09JvxckyurGHLxdfMabs12lx7VKOFpYnKGIppnRHVQFNgSVLWstt82FHYO16a1QmIw796zM+ZTmZmUKdcmmgUAbhYTz/sMP8A5DCf97/Q89qpYequLq1mf+zmhTVVzkgVFZjUfJuGlteNpXJ4Y4x552KwO0aFJqmGo0SlQ6is2Vyad0010Fww1gPDdlsYaz0xQYVFs7DMoADscjKxNiLqd1/lnoe3tovS2fhnoPkNSthxcAarUclhqOImjVB8Tfj3FvTvNP4ye9nkdXl/a3tBjKuGSliKC0xUIIqhwTU7v5vALhdRc6zzzF0WZy1rEghRysB+Zm17ZYoZMADr/ZySPKpV3+tjM09I3XNvJN/O5uf4zDO/6b4TwBNgmK3A1BJ9ONvO2vpLmDp6E+K/kbeu6x6Q2qIoa4BUMCvA8LfmZew+yywyIbKTrppeZ3JpjiDKhYDMG18IbQ5fNr6Ee0hNJjcl1su8FDu/EFDAsu7VSYardmq1MDIc1zw0OmsqHY1emh03A7rMhJN7hbXG+1hCZQXGguIwStoGAa+gDsyn/HqPWclFQyllUFrhTbwMR8yMPutv04SzWR2UlspUDw5lIYa6qHtcAHneVsM+YWbUXVtd4YELm62IHtK3tFliltDD+LQ6EXHGw/D6G8GVVtDWJpnOUGozN7EytUwZJOl/OMrA5DfSH9nvemPLT2gqrhipPkNZd2S+h63m3DdZM854W6smpC2vMCQVItbEqiBjqAANOLHQATq3PbFKVG+wEde8h2bSeqfCLX5C/wCZm52L2JzWNUnpc/TdMcv6cY2x4MqxRM7ITwPoCZ7Ps/s1h6Y0pr6gS+2zqf4F9hMb/VfqNZ/PP14IzW36ddPrH5gRPX9r9mqNQHwAeYE8h7V9n6mEq5hmCNudflvybgD1lYf07uqnPg1Nwf7G41kq1KXdGqtZV1BUAZQVKuGI8JDbxy856AuCdqdNFbuFpMjUxTAYpkBUKC2lsrMtrbjPG9jbYq0qiVAocqd621H3lYciJ7nsfGJXpJVp/K4uLixGtiCDxBBHpFzZX3PR8WM+wzF7AaorK+KxOVwQwBppcHf8qSrX2Pjl/wCBtKqCOFajRqjyuwUH1N5q8saUmHat+kZypsAMSzYrG5mJLWakBc6m3g5xJou6nR/JU/FiSpre9j1AMAbV7MYWtfNSCMfvU/1bflofUGHAYyol5O7HR1lYbZmxGwOJz5u8oOpp57WamWIK94NwBIy5hpcjdNTTxHdNf7p+Ycv2v5yxUwea4OoIII4EHeDHU8Iq7um++nrC5W+yxkxmkeNKso463BG8HgROpnNofmA9xzkow4AsBYcoho8t8Q0q0/CxXgd3WYP7RcJlalVHM026G7Lf1DD1noL0bwft3ZIxNFqTm2a1mAuVYG6sBzBErHLV2nPHtNMP2Aa+0cJ/3T/+Tz2rCJWGKrs5Pw5pURSGYEZxnNUhd43rPK8B2MrUHWpRxQWohujGjqLgqeJG4ngYdrrtMoyjaKPcEWNAIT5ZhT06+c6cs5l9uP4sp9De3MDUrYTALSQuBXwrvlt4aai5Y34CaNW/tFX9mhT/AMz1T/pnn+y6u1MPTSklXDNTQALnBYhRuF8oJAlvC4jaCtVc1cKWq5c10dgoUEKqgW01Jsb6kybZ+j48vxgO3LsPh1J34DClfLV2b3JHtAi4/M4APA6HmAMv5kiG+2KP31MVWRu7oIoKLlUooZVsOYtrMzh9lVKtZRSF8xOvAbzc+xmNsrWY2eBSjTaquWn81iCOFwdB6i83PZnZNVdXG8Agk7r71I5wX2S7MvTa9Qg630nodIWAHKYZVtJo34IFbHTlbeCNxEhOC01tfna0vJVnVHiNncfscMDoDeeZbR2JWTFPSpocpIIYg2CkBjc+W6e0VGEHY0gwlsosljzLEbLamNFLHxG546b29zp5wU2PIOVltYE7ra7p6hVp3EwXazZJuXX1EuX9RcfxmvicxcHiPzjtmDXdpb21lBGs27Wbn7Ptl0KzMa6576IpJCk77mxFzv03TfG6u2PXt4BKhHlBW2Kg7tV/bZvQC09xOxcOosKFIf8A1r/ETzr7Sez9ilakgCBStQILWN7q9h7HoJpebfgX+eybaT7P9lgUUqEasLjpN3RNpk+xGIDYLDsP+UoPVSVb8wZqaVScmXt0Y+l1akkDSkxjRXiPS6wvIqii1pVOJiHEQGlLHdncLU1ehSLfiC5G/wASWMm2ZhxhqYpUh4FvYE3OpJNzxNyZKa0YakO1GolG0hex0PKWUxAMFVaYYWYX/h05SsyvT1Ul15ffHQ7m9dYdldWg76dM7+mF5kdVa/0nR7ietGQ31j80hH8TFzSlpLxLyI1I01oBPmiEymcRF7+BLJMaRIO/iGvDQ2myxMsh+IEYcTHobW8sQrK3xMd8TDQ2xHavZA7nEYgaFGJtzSylrerX9IE7BZ2qBxfKhNxws1x76mejY3Z6VqZR/kcsrdHFvr9Jn+xWy2wxr0X+Zai62+ZbeFl8jI9Swspu7aBMQKYuQT0F4p7Q0xvDDqLS6cCrixmfx3ZLDliTQVvMkk/mZECz/wD2NAnKL356aS3Q2nn3azNN2VplvBSy9DbdytNbsHZgpixH9co6FPHbSCfMbQNW7VUb28RPQD2uZc7T4LO4UXPO2mnkYBo9m6X36Ib97U+t44VEv0+GHhpserKPcayniX7wG62v53/gI3DdmKSsCtLJb8JIhYYMKLRpeYbfwapWZV00FgOFxck9ZreyeAyPh+ZGY+R5e1oL23gg2PS2gKK78rJcX9QAJttj0BmDAWsth1b/AGl/R4TV2PVWgfaeoIOsI1GvBmOawiawP7JVQgqUhoEfMo/ZfU2/vA+81FKrPOqOOFHFoSbK/wCrb+8fCfRgs3NKrJyifsbo1biNqUxBq4m0nXFXkjRKtMyBnIk7V5A9SPRG98YvfGNNQRy1RAHpUk66yBaojhWEWj2s5Z0rfETodRsvxQ16n6xjYiC69fU9T9ZXOLtNTGfiPOd3sB/pAc44bQgkVNSOWrBSV7yYVgOMNBf72RvVEpHECcKl4wt97EDyv3glTEbRUQITatK7423GZ7Gba84KrbWJ3XMYeldn8YtRWB+62vKxF7H1ElxeHykMCSCSNd48rzzfZe1cRTfNTA8w1yCORt9Zq8HtqvXcCpSFNAp1D5vFpbgNN8jKK+mswzaSwaYMHYR5bevYXmdhQ91AnU2HCDTUJ/WNfIOAFzbnadhNsUSTlYMOPC3vCQ1fagtUzHTgJYwyKw1gva216WcXOgN9147B4nQuL5b3AI1AlUhSrQAgzHaCWjj1YXuDBG0MRe8IWVU8Jg1LmqRd/lB/ZGv1MK4AWBtzg/DUrroxHMeZ8+EI4c2EoRZMHY4y6XgfaVblBW2E7YPa/r9JpuxXaMYikFc/rUAD/tAaBx14+cxfbStrb0gPZ+Kei6vTOVl3crcQRxB5S5juMM89ZPdnriQtjAOM80pdtXIsyG/kbj0vrEftWSdQR/XlI6Vp8mOnpJ2iOcT9IAzz2ht9TvaEqO2F5w60u0rZDEXnF/OZdNrjnJl2wOcWhtoe9MQ4loEG2BF/TA5w0exn4hp0Dfpcc50NFsFxHbFLnNdTcjXyJ3HjB1XtWrHf9YCxTXZhwzN/5GMwrBHRrDwsCel9fyvOjow+bLTR0dvodc15aTb44TF4uh3dRk/CxAPNfun1Wx9Y6li3Xcb9ZPU5y1vKW2GMuUcWx3zDUNtkb19jLq9oxyI9IaaTljcJiJz7SA4zEt2jW3H2kabV7w2DBR57/aGj+SNRi9tW4wcalSpuFgeJ0/KLs/DpofmPM6+w4Q1RAgcy2G0Nkk/Nr9IWwuylFtJapKJdoiLSpTsHs9RwEK06SgW8pTU2jmqmSpewtS40Ms1PFblxgy+QjkwBHkbaiXaNW+kxyTKmo7XoaqaiaaEXF/aDcVhqD3KOvp/tLlfBIR8inqoMF16OHHz0ad+dsp/yxzS5jFU0KSb2HUx36Up/LTJqNyQX9ydAOsgq0MMfkpKW9W/MyxhcNlHLyGgj3CyxkOoYTRqlstwLqDcX59ZSxb2WXsZirLlG6Zbb2OyqtuLZfW14YxFo7gqvhlr4kDjMmNp2AF9074+/GaaVGofHgQZisUDrBgr33mQ4zFhVOugho2N7UVs1UDzvBymdiK/eVGfmdOk5ZpjHFnd06nvjiJM+GKZL72QPbkrXy38yBf1E51l6TtDlnKJLlnBYaIiuw3E+8UYhx95rdY7JHinDqNmtiavBzOTFVD94yanhzLFPCA9ZU4x2U+8qfjb3nQn8OIkr4i7huI+Zv3m/8jENrDQb9/H18o6qPG37zf8AkZxW8g0WMB8DH8OX/Bp9Csry3iGBpqOTv7Mqn/SZVk03TrRRHAQBuWJkktooWPRbRUmZD4WZeViRCVDbldfv36j+UpssdTT1h1PY3h+1dUb0B6G31hKh21A+ZGH5/SZhacmSjH8Z/JY19LtnTPG3W4lpO09MjRh7zLbD2L8TiKVBTlNVwua18o1LNbyAM9Yw3ZTA0cwTCUCFJUNXTv6jEG1zn04brScsOvtpjy2rNKiKlBPNFIPUAgyph6xVrNvEM4YabgByAAAHIAaAeUpbTwV/Eu+cd9thGkQwiVsJSI8SgzNptF6WhFxGV9vA8SPSLSpRr4Oio0UCDcZUA1g6ptobuEo4jFNVNhulSFa6vXLtZZm+3tTu0oAfjc+ygfxmuwmGCiAe2GxGxNJ3p3L4Ze8yAA56bG1Qj9pQma3EA8ZeM8s8r4YR9pP/AO4g2pU5iVTOAJsALkmwHMnQD3m+mHaiVbalZUptdT3gYgagjK2XXrB+M2hVqCxIA4gcesftBxmCA3FNBTvwJFy5H94n2lW8Wj7Uii0u7IwnfVqdL8bqp6Xu35AylC/ZZD8QrLp3d6hPJaalmPtp6xlJupNtVxUxNVhoveFUHJE8Cj2X85GUuJDS1NzvOp6nUy4JtjPCKplZL3eskanLQWOYltVWlLCUBJgs4C0uYlstNbR7LxjbzryiOzzoydABeIWxb95vqZLhl0iYxbs45FiegJvL2Cwa913taoaVG5UFRmqVGG9KS/Vtw+nF5rok0FbQCg6HXiOUr5ZdrnCk+FMQg55qTk9QbWPqZXqMpJyBgt/CGILW/aI0v0lxFRWj1E4LHqI5EuAi2kipOItK0DbRto7NaNuTuEYSrUkqVBzkmG2WTq5yjl97/aE8PQRPlHrvPvLxxtTbHpn2L7CyU6mKqL4ql6dLmKa/8RvK7adFE2u0NlXJqD5rajgbD5lHBrb+fWYD7Mu0wpv8JVNkqMTSYmwWoQLoeQa2nn1nq1JdNN4+sy5cfNlXhlryytBdI6olxLGLo93UI+612T38a+h/IiRMZw3HV07JdzYNjMKDwgers1TwtNPWA4wZi6PKLQZ98Eq8Ln3klCjrLrYe0fTpekokNRDbS19N44cZe7NYU95UqcMqr5E3LWPp9ZHg8CWIppc23kkmw4sxPWaBaYpqKVPfY5j9SfMzo4MLbtjy5eNPn/thsgYXF1aSi1MnPS/7T3KgdDmX+7BVJPC7k2yABbbzUY2UdAAxPSep/ar3fdYdGAL52YfiFPJlY6cC5X1Uzz34JTSNMGzd7nBY2UjJlKk8DfW81ywv0ylBAIsvY/ZNWkodlBpk2Doy1EvyzKdD1lCZm6aPs6mTC42t+wlBeeaq4Df5RM5NVjqPc7Pw6X8WJqNXI5U6Yy0/cveOHPVCMMut5YAkdIWEkm0ZkMtJKtpYRpUKpowmIWjSZRFzThUjSJGYtmsd5OlWJDYSUsL3j1RcBgGyXF8zl8qr5anfINv4i9YotzTojuaY8k0durPmJ6iFti0yHr1M4Xu2zstgajLTY1GABIsptqRfhA216JSvWU6kVanqCxYH1BB9ZyyNbVIVBx0limo5iRWBnfDA7pcQsWEcAJUOHYcTEGYecewttVPASOzHhH4MO5sF6k7hDVHDAb9TLxxtK3QbhsAzb9BClCgqbhrz4znqTqJ0LcprMZEWuqVfEFEcG1lLBvdmY+ktKD0vHsJG1Fv/AHPY+wXa74lRSqnLiVX0rKumYftgWuOO8eXjuW1pPTqEEMpKsCCpBsVYbmB4EQuPaCXT6FxFNailW3XuDxBHEf1rA2Loshs2oO5huP8AI+UyXZj7QlYrSxpCMNFraLTc8BW/A/Jh4TxsZ6EoR1IvdWGov7Mv85ycnE3w5NM7WEpVgYQq0CpKneDY/wAx5Su1Ezk1p0zyGsplvBbOapr8qcWP5hRx67oS2bswOSzfKttN2Y8ieVtTJ8TUDH5tBoEXy52m/Fx9vNZZ568RFTKIMlLTm29j5kwftTatLDUnq1Gso05szHcijix/LUmCu0fbWhhwUUirVGndowuD/wBRhog/Pynlm19sVcXUz1WBtfIoFkReSD2uTqeM654c9qPbm06mJqvVqfMRYKNyIvyIvkNepJPGQ02uAZGwj1FoyWkc5HS/hqABxwa3yn94cDAeK2eyajxLzG8dRDlLWTIsMsJkO2mQGpA5zY7abvMJg3Nroa1DTiq5WU9QNJUxGykY5l8La7tx6j+Il7bLgYbCUwQWHxDvbgzOoUf4Vv6zHpZWsyx60GAkkYsdeaMjgJ14iCIx1jCQNFkYilowUxLRuaOiBljOizogOVH1caa51NwDoSQd/WCdsYZndqosc1swHDKqrcc/lvLlZtT+831MjLy7jKUoGolmmI3FABr8/rJUmUUcFk+HwWbU7vrEoU8zAc4UOmgmuOO02ogAug0kbVJFinN7cdSD03gxitcX8pWyK7akSdR4bepkRW5v5ax7t4G6RA3Da68OEs21Ehwy2Aky/NHAcy7ooEUnWNLSiR1Fv0Ohmv8Asx2waNY4ZyXp1BeipcgJUUElEJ+UMu4brr5zIkxwqEEFSVdSGVhvVgbqR0Ik2bOV7hVYMxKliDa+YAEHkbaEbtRJUw8sbMwyV6NKuBkNWkjkDd4lBII3b4+pSyllJOnEaG1rzz+XHV26+PLc08x7ddqMVRxZo4WoFREXOCiOpqN4iTmB1AyzE7R23ia4yVK9Soo32IRegVAB7xdtYxqtZ2vY1Xeox42ZiQvoLD0lSr4AAvE2Hl5zq48dYxhnd5K60eC7hvtu6CSpQ0lhBlAAnDfNNI2rmjHhPDJSI6muhlaImTQERxPOOo6rE4dIA5Xj2AYWIuJFuIj6R0jgUsTgyuo1X8x1lYww1Ww9h7yljqAHiHE2I8+YkXESq6yJjrJb6SAayapIDGGrIqlS+nCOpiTs0yiOvEE6UTp06J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4" name="Picture 6" descr="http://static.guim.co.uk/sys-images/Sport/Pix/pictures/2013/12/13/1386936602242/Ben-Robinson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2738"/>
            <a:ext cx="684076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84341"/>
            <a:ext cx="2952328" cy="280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64950"/>
            <a:ext cx="2736304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4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531</Words>
  <Application>Microsoft Office PowerPoint</Application>
  <PresentationFormat>On-screen Show (4:3)</PresentationFormat>
  <Paragraphs>149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Guidelines for Concussion management in Sport  Rural Drs Meeting –Clifden 2016</vt:lpstr>
      <vt:lpstr>Concussion</vt:lpstr>
      <vt:lpstr>PowerPoint Presentation</vt:lpstr>
      <vt:lpstr>Concussion- What is it ?  </vt:lpstr>
      <vt:lpstr>So whats that in laymans terms?</vt:lpstr>
      <vt:lpstr>PowerPoint Presentation</vt:lpstr>
      <vt:lpstr>PowerPoint Presentation</vt:lpstr>
      <vt:lpstr>PowerPoint Presentation</vt:lpstr>
      <vt:lpstr>PowerPoint Presentation</vt:lpstr>
      <vt:lpstr> How common is it? </vt:lpstr>
      <vt:lpstr>How to Recognise It?</vt:lpstr>
      <vt:lpstr>PowerPoint Presentation</vt:lpstr>
      <vt:lpstr> SCAT 3-Part 2 </vt:lpstr>
      <vt:lpstr>PowerPoint Presentation</vt:lpstr>
      <vt:lpstr>PowerPoint Presentation</vt:lpstr>
      <vt:lpstr>Later recognition ?</vt:lpstr>
      <vt:lpstr>What to do pitchside</vt:lpstr>
      <vt:lpstr>What to do Pitchside?</vt:lpstr>
      <vt:lpstr>So whats a Maddocks score</vt:lpstr>
      <vt:lpstr>PowerPoint Presentation</vt:lpstr>
      <vt:lpstr>So whats the most important intervention you can do?</vt:lpstr>
      <vt:lpstr>REMOVE FROM PLAY DO NOT ALLOW BACK</vt:lpstr>
      <vt:lpstr>PowerPoint Presentation</vt:lpstr>
      <vt:lpstr>What  to do Later </vt:lpstr>
      <vt:lpstr>PowerPoint Presentation</vt:lpstr>
      <vt:lpstr>Gradual Return to Play Protocol</vt:lpstr>
      <vt:lpstr>Children &lt;13 yrs</vt:lpstr>
      <vt:lpstr>PowerPoint Presentation</vt:lpstr>
      <vt:lpstr>Concussion</vt:lpstr>
      <vt:lpstr>The Future</vt:lpstr>
      <vt:lpstr>PowerPoint Presentation</vt:lpstr>
      <vt:lpstr>The Future</vt:lpstr>
      <vt:lpstr>Resources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Concussion management in Sport</dc:title>
  <dc:creator>Frank Fogarty</dc:creator>
  <cp:lastModifiedBy>CEMS</cp:lastModifiedBy>
  <cp:revision>93</cp:revision>
  <cp:lastPrinted>2016-01-19T23:26:06Z</cp:lastPrinted>
  <dcterms:created xsi:type="dcterms:W3CDTF">2014-10-28T08:40:30Z</dcterms:created>
  <dcterms:modified xsi:type="dcterms:W3CDTF">2016-09-30T13:34:43Z</dcterms:modified>
</cp:coreProperties>
</file>