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79" r:id="rId5"/>
    <p:sldId id="258" r:id="rId6"/>
    <p:sldId id="289" r:id="rId7"/>
    <p:sldId id="259" r:id="rId8"/>
    <p:sldId id="290" r:id="rId9"/>
    <p:sldId id="291" r:id="rId10"/>
    <p:sldId id="292" r:id="rId11"/>
    <p:sldId id="293" r:id="rId12"/>
    <p:sldId id="294" r:id="rId13"/>
    <p:sldId id="295" r:id="rId14"/>
    <p:sldId id="296" r:id="rId15"/>
    <p:sldId id="297" r:id="rId16"/>
    <p:sldId id="298" r:id="rId17"/>
    <p:sldId id="299" r:id="rId18"/>
    <p:sldId id="300" r:id="rId19"/>
    <p:sldId id="261" r:id="rId20"/>
    <p:sldId id="262" r:id="rId21"/>
    <p:sldId id="280" r:id="rId22"/>
    <p:sldId id="265" r:id="rId23"/>
    <p:sldId id="266" r:id="rId24"/>
    <p:sldId id="281" r:id="rId25"/>
    <p:sldId id="282"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709" autoAdjust="0"/>
  </p:normalViewPr>
  <p:slideViewPr>
    <p:cSldViewPr>
      <p:cViewPr>
        <p:scale>
          <a:sx n="80" d="100"/>
          <a:sy n="80" d="100"/>
        </p:scale>
        <p:origin x="-58" y="67"/>
      </p:cViewPr>
      <p:guideLst>
        <p:guide orient="horz" pos="2160"/>
        <p:guide pos="2880"/>
      </p:guideLst>
    </p:cSldViewPr>
  </p:slideViewPr>
  <p:outlineViewPr>
    <p:cViewPr>
      <p:scale>
        <a:sx n="33" d="100"/>
        <a:sy n="33" d="100"/>
      </p:scale>
      <p:origin x="0" y="13830"/>
    </p:cViewPr>
    <p:sldLst>
      <p:sld r:id="rId1" collapse="1"/>
      <p:sld r:id="rId2"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315753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284694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713656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lipArt Placeholder 3"/>
          <p:cNvSpPr>
            <a:spLocks noGrp="1"/>
          </p:cNvSpPr>
          <p:nvPr>
            <p:ph type="clipArt" sz="half" idx="2"/>
          </p:nvPr>
        </p:nvSpPr>
        <p:spPr>
          <a:xfrm>
            <a:off x="4648200" y="1981200"/>
            <a:ext cx="3810000" cy="4114800"/>
          </a:xfrm>
        </p:spPr>
        <p:txBody>
          <a:bodyPr/>
          <a:lstStyle/>
          <a:p>
            <a:pPr lvl="0"/>
            <a:endParaRPr lang="en-IE"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04B6EF5C-42E6-4FCB-9609-44F4609F0D83}"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242911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332904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140618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6932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360306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332513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198045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C4102-761F-4455-BDF5-0BE30D5087F4}" type="datetimeFigureOut">
              <a:rPr lang="en-IE" smtClean="0"/>
              <a:pPr/>
              <a:t>05/10/2013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205326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C4102-761F-4455-BDF5-0BE30D5087F4}" type="datetimeFigureOut">
              <a:rPr lang="en-IE" smtClean="0"/>
              <a:pPr/>
              <a:t>05/10/2013</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938C8-8024-4326-853F-D5AD758B7220}" type="slidenum">
              <a:rPr lang="en-IE" smtClean="0"/>
              <a:pPr/>
              <a:t>‹#›</a:t>
            </a:fld>
            <a:endParaRPr lang="en-IE" dirty="0"/>
          </a:p>
        </p:txBody>
      </p:sp>
    </p:spTree>
    <p:extLst>
      <p:ext uri="{BB962C8B-B14F-4D97-AF65-F5344CB8AC3E}">
        <p14:creationId xmlns:p14="http://schemas.microsoft.com/office/powerpoint/2010/main" val="254197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4218"/>
            <a:ext cx="7772400" cy="4693340"/>
          </a:xfrm>
        </p:spPr>
        <p:txBody>
          <a:bodyPr>
            <a:normAutofit fontScale="90000"/>
          </a:bodyPr>
          <a:lstStyle/>
          <a:p>
            <a:r>
              <a:rPr lang="en-IE" dirty="0" smtClean="0"/>
              <a:t/>
            </a:r>
            <a:br>
              <a:rPr lang="en-IE" dirty="0" smtClean="0"/>
            </a:br>
            <a:r>
              <a:rPr lang="en-IE" dirty="0" smtClean="0"/>
              <a:t/>
            </a:r>
            <a:br>
              <a:rPr lang="en-IE" dirty="0" smtClean="0"/>
            </a:br>
            <a:r>
              <a:rPr lang="en-IE" dirty="0" smtClean="0"/>
              <a:t/>
            </a:r>
            <a:br>
              <a:rPr lang="en-IE" dirty="0" smtClean="0"/>
            </a:br>
            <a:r>
              <a:rPr lang="en-IE" b="1" dirty="0" smtClean="0">
                <a:solidFill>
                  <a:srgbClr val="FF0000"/>
                </a:solidFill>
                <a:latin typeface="+mn-lt"/>
              </a:rPr>
              <a:t>RURAL DOCTOR’S CONFERENCE</a:t>
            </a:r>
            <a:br>
              <a:rPr lang="en-IE" b="1" dirty="0" smtClean="0">
                <a:solidFill>
                  <a:srgbClr val="FF0000"/>
                </a:solidFill>
                <a:latin typeface="+mn-lt"/>
              </a:rPr>
            </a:br>
            <a:r>
              <a:rPr lang="en-IE" sz="2000" dirty="0" smtClean="0">
                <a:latin typeface="+mn-lt"/>
              </a:rPr>
              <a:t>5</a:t>
            </a:r>
            <a:r>
              <a:rPr lang="en-IE" sz="2000" baseline="30000" dirty="0" smtClean="0">
                <a:latin typeface="+mn-lt"/>
              </a:rPr>
              <a:t>th</a:t>
            </a:r>
            <a:r>
              <a:rPr lang="en-IE" sz="2000" dirty="0" smtClean="0">
                <a:latin typeface="+mn-lt"/>
              </a:rPr>
              <a:t> October 2013</a:t>
            </a:r>
            <a:r>
              <a:rPr lang="en-IE" dirty="0" smtClean="0">
                <a:latin typeface="+mn-lt"/>
              </a:rPr>
              <a:t/>
            </a:r>
            <a:br>
              <a:rPr lang="en-IE" dirty="0" smtClean="0">
                <a:latin typeface="+mn-lt"/>
              </a:rPr>
            </a:br>
            <a:r>
              <a:rPr lang="en-IE" dirty="0" smtClean="0">
                <a:latin typeface="+mn-lt"/>
              </a:rPr>
              <a:t/>
            </a:r>
            <a:br>
              <a:rPr lang="en-IE" dirty="0" smtClean="0">
                <a:latin typeface="+mn-lt"/>
              </a:rPr>
            </a:br>
            <a:r>
              <a:rPr lang="en-IE" sz="4000" dirty="0" smtClean="0">
                <a:latin typeface="+mn-lt"/>
              </a:rPr>
              <a:t>Paul Tarpey, QFA</a:t>
            </a:r>
            <a:r>
              <a:rPr lang="en-IE" dirty="0" smtClean="0">
                <a:latin typeface="+mn-lt"/>
              </a:rPr>
              <a:t/>
            </a:r>
            <a:br>
              <a:rPr lang="en-IE" dirty="0" smtClean="0">
                <a:latin typeface="+mn-lt"/>
              </a:rPr>
            </a:br>
            <a:r>
              <a:rPr lang="en-IE" sz="2700" dirty="0" smtClean="0">
                <a:latin typeface="+mn-lt"/>
              </a:rPr>
              <a:t>Partner </a:t>
            </a:r>
            <a:br>
              <a:rPr lang="en-IE" sz="2700" dirty="0" smtClean="0">
                <a:latin typeface="+mn-lt"/>
              </a:rPr>
            </a:br>
            <a:r>
              <a:rPr lang="en-IE" sz="2700" dirty="0" smtClean="0">
                <a:latin typeface="+mn-lt"/>
              </a:rPr>
              <a:t/>
            </a:r>
            <a:br>
              <a:rPr lang="en-IE" sz="2700" dirty="0" smtClean="0">
                <a:latin typeface="+mn-lt"/>
              </a:rPr>
            </a:br>
            <a:r>
              <a:rPr lang="en-IE" sz="1800" b="1" dirty="0" smtClean="0">
                <a:latin typeface="+mn-lt"/>
              </a:rPr>
              <a:t>Costello &amp; Tarpey Financial Services</a:t>
            </a:r>
            <a:br>
              <a:rPr lang="en-IE" sz="1800" b="1" dirty="0" smtClean="0">
                <a:latin typeface="+mn-lt"/>
              </a:rPr>
            </a:br>
            <a:r>
              <a:rPr lang="en-IE" sz="1800" b="1" dirty="0" smtClean="0">
                <a:latin typeface="+mn-lt"/>
              </a:rPr>
              <a:t>Regulated by the Central Bank of Ireland</a:t>
            </a:r>
            <a:r>
              <a:rPr lang="en-IE" sz="1800" dirty="0" smtClean="0">
                <a:latin typeface="+mn-lt"/>
              </a:rPr>
              <a:t/>
            </a:r>
            <a:br>
              <a:rPr lang="en-IE" sz="1800" dirty="0" smtClean="0">
                <a:latin typeface="+mn-lt"/>
              </a:rPr>
            </a:br>
            <a:r>
              <a:rPr lang="en-IE" b="1" dirty="0" smtClean="0"/>
              <a:t/>
            </a:r>
            <a:br>
              <a:rPr lang="en-IE" b="1"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
            </a:r>
            <a:br>
              <a:rPr lang="en-IE" sz="1100" dirty="0" smtClean="0"/>
            </a:br>
            <a:r>
              <a:rPr lang="en-IE" sz="1100" dirty="0" smtClean="0"/>
              <a:t>COSTELLO &amp; TARPEY FINANCIAL SERVICES, 27 BRIARHILL BUSINESS PARK ,BALLYBRIT, GALWAY.</a:t>
            </a:r>
            <a:br>
              <a:rPr lang="en-IE" sz="1100" dirty="0" smtClean="0"/>
            </a:br>
            <a:endParaRPr lang="en-IE" sz="11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285860"/>
            <a:ext cx="8229600" cy="1071570"/>
          </a:xfrm>
        </p:spPr>
        <p:txBody>
          <a:bodyPr>
            <a:normAutofit fontScale="90000"/>
          </a:bodyPr>
          <a:lstStyle/>
          <a:p>
            <a:r>
              <a:rPr lang="en-IE" dirty="0" smtClean="0"/>
              <a:t/>
            </a:r>
            <a:br>
              <a:rPr lang="en-IE" dirty="0" smtClean="0"/>
            </a:br>
            <a:r>
              <a:rPr lang="en-IE" sz="3600" b="1" dirty="0" smtClean="0"/>
              <a:t>What Retirement Planning options are open to GP’S </a:t>
            </a:r>
            <a:r>
              <a:rPr lang="en-IE" b="1" dirty="0" smtClean="0"/>
              <a:t/>
            </a:r>
            <a:br>
              <a:rPr lang="en-IE" b="1" dirty="0" smtClean="0"/>
            </a:br>
            <a:endParaRPr lang="en-GB" dirty="0" smtClean="0"/>
          </a:p>
        </p:txBody>
      </p:sp>
      <p:sp>
        <p:nvSpPr>
          <p:cNvPr id="26627" name="Rectangle 3"/>
          <p:cNvSpPr>
            <a:spLocks noGrp="1" noChangeArrowheads="1"/>
          </p:cNvSpPr>
          <p:nvPr>
            <p:ph type="body" idx="1"/>
          </p:nvPr>
        </p:nvSpPr>
        <p:spPr>
          <a:xfrm>
            <a:off x="457200" y="2500306"/>
            <a:ext cx="8229600" cy="3929090"/>
          </a:xfrm>
        </p:spPr>
        <p:txBody>
          <a:bodyPr>
            <a:normAutofit lnSpcReduction="10000"/>
          </a:bodyPr>
          <a:lstStyle/>
          <a:p>
            <a:pPr eaLnBrk="1" hangingPunct="1">
              <a:lnSpc>
                <a:spcPct val="80000"/>
              </a:lnSpc>
            </a:pPr>
            <a:endParaRPr lang="en-IE" sz="2000" dirty="0" smtClean="0"/>
          </a:p>
          <a:p>
            <a:pPr eaLnBrk="1" hangingPunct="1">
              <a:lnSpc>
                <a:spcPct val="80000"/>
              </a:lnSpc>
            </a:pPr>
            <a:r>
              <a:rPr lang="en-IE" sz="1800" dirty="0" smtClean="0"/>
              <a:t>GMS Income= Capitation payments from HSE and Non Capitation payments from HSE.</a:t>
            </a:r>
          </a:p>
          <a:p>
            <a:pPr eaLnBrk="1" hangingPunct="1">
              <a:lnSpc>
                <a:spcPct val="80000"/>
              </a:lnSpc>
            </a:pPr>
            <a:endParaRPr lang="en-IE" sz="1800" dirty="0" smtClean="0"/>
          </a:p>
          <a:p>
            <a:pPr eaLnBrk="1" hangingPunct="1">
              <a:lnSpc>
                <a:spcPct val="80000"/>
              </a:lnSpc>
            </a:pPr>
            <a:r>
              <a:rPr lang="en-IE" sz="1800" dirty="0" smtClean="0"/>
              <a:t>Company pension in place but only in respect of capitation payments.</a:t>
            </a:r>
          </a:p>
          <a:p>
            <a:pPr eaLnBrk="1" hangingPunct="1">
              <a:lnSpc>
                <a:spcPct val="80000"/>
              </a:lnSpc>
            </a:pPr>
            <a:endParaRPr lang="en-IE" sz="1800" dirty="0" smtClean="0"/>
          </a:p>
          <a:p>
            <a:pPr eaLnBrk="1" hangingPunct="1">
              <a:lnSpc>
                <a:spcPct val="80000"/>
              </a:lnSpc>
            </a:pPr>
            <a:r>
              <a:rPr lang="en-IE" sz="1800" dirty="0" smtClean="0"/>
              <a:t>However non capitation payments cannot be pensioned by means of a personal pension but by AVC (PRSA) only.</a:t>
            </a:r>
          </a:p>
          <a:p>
            <a:pPr eaLnBrk="1" hangingPunct="1">
              <a:lnSpc>
                <a:spcPct val="80000"/>
              </a:lnSpc>
            </a:pPr>
            <a:endParaRPr lang="en-GB" sz="1800" dirty="0" smtClean="0"/>
          </a:p>
          <a:p>
            <a:pPr eaLnBrk="1" hangingPunct="1">
              <a:lnSpc>
                <a:spcPct val="80000"/>
              </a:lnSpc>
            </a:pPr>
            <a:r>
              <a:rPr lang="en-GB" sz="1800" dirty="0" smtClean="0"/>
              <a:t>Now referred to as Primary Care Re imbursement Service Scheme (PCRS) by The Revenue Commissioners.</a:t>
            </a:r>
          </a:p>
          <a:p>
            <a:pPr eaLnBrk="1" hangingPunct="1">
              <a:lnSpc>
                <a:spcPct val="80000"/>
              </a:lnSpc>
            </a:pPr>
            <a:endParaRPr lang="en-GB" sz="1800" dirty="0" smtClean="0"/>
          </a:p>
          <a:p>
            <a:pPr eaLnBrk="1" hangingPunct="1">
              <a:lnSpc>
                <a:spcPct val="80000"/>
              </a:lnSpc>
            </a:pPr>
            <a:r>
              <a:rPr lang="en-GB" sz="1800" dirty="0" smtClean="0"/>
              <a:t>Max AVCs can be based on overall ‘Net GMS’ Income but contribution to main scheme based on ‘capitation’ income only.</a:t>
            </a:r>
          </a:p>
          <a:p>
            <a:pPr eaLnBrk="1" hangingPunct="1">
              <a:lnSpc>
                <a:spcPct val="80000"/>
              </a:lnSpc>
            </a:pPr>
            <a:endParaRPr lang="en-GB" sz="1800" dirty="0" smtClean="0"/>
          </a:p>
          <a:p>
            <a:pPr eaLnBrk="1" hangingPunct="1">
              <a:lnSpc>
                <a:spcPct val="80000"/>
              </a:lnSpc>
            </a:pPr>
            <a:r>
              <a:rPr lang="en-GB" sz="1800" dirty="0" smtClean="0"/>
              <a:t>Private Income = A personal pension can be set up to max tax and private income</a:t>
            </a:r>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1802" y="1"/>
            <a:ext cx="3071834" cy="14287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1285860"/>
            <a:ext cx="7772400" cy="1214446"/>
          </a:xfrm>
        </p:spPr>
        <p:txBody>
          <a:bodyPr>
            <a:normAutofit/>
          </a:bodyPr>
          <a:lstStyle/>
          <a:p>
            <a:pPr eaLnBrk="1" hangingPunct="1"/>
            <a:r>
              <a:rPr lang="en-IE" sz="3200" dirty="0" smtClean="0"/>
              <a:t>What Happens If you have Two Incomes?</a:t>
            </a:r>
            <a:endParaRPr lang="en-GB" sz="3200" dirty="0" smtClean="0"/>
          </a:p>
        </p:txBody>
      </p:sp>
      <p:sp>
        <p:nvSpPr>
          <p:cNvPr id="27651" name="Rectangle 3"/>
          <p:cNvSpPr>
            <a:spLocks noGrp="1" noChangeArrowheads="1"/>
          </p:cNvSpPr>
          <p:nvPr>
            <p:ph type="body" sz="half" idx="1"/>
          </p:nvPr>
        </p:nvSpPr>
        <p:spPr>
          <a:xfrm>
            <a:off x="685800" y="2357430"/>
            <a:ext cx="3810000" cy="3929090"/>
          </a:xfrm>
        </p:spPr>
        <p:txBody>
          <a:bodyPr>
            <a:normAutofit/>
          </a:bodyPr>
          <a:lstStyle/>
          <a:p>
            <a:pPr eaLnBrk="1" hangingPunct="1">
              <a:lnSpc>
                <a:spcPct val="90000"/>
              </a:lnSpc>
            </a:pPr>
            <a:endParaRPr lang="en-IE" sz="2000" dirty="0" smtClean="0"/>
          </a:p>
          <a:p>
            <a:pPr eaLnBrk="1" hangingPunct="1">
              <a:lnSpc>
                <a:spcPct val="90000"/>
              </a:lnSpc>
            </a:pPr>
            <a:r>
              <a:rPr lang="en-IE" sz="1800" dirty="0" smtClean="0"/>
              <a:t>Pens Pay: €80,000</a:t>
            </a:r>
          </a:p>
          <a:p>
            <a:pPr eaLnBrk="1" hangingPunct="1">
              <a:lnSpc>
                <a:spcPct val="90000"/>
              </a:lnSpc>
            </a:pPr>
            <a:r>
              <a:rPr lang="en-IE" sz="1800" dirty="0" smtClean="0"/>
              <a:t>Private Practice say €60,000</a:t>
            </a:r>
          </a:p>
          <a:p>
            <a:pPr eaLnBrk="1" hangingPunct="1">
              <a:lnSpc>
                <a:spcPct val="90000"/>
              </a:lnSpc>
            </a:pPr>
            <a:r>
              <a:rPr lang="en-IE" sz="1800" dirty="0" smtClean="0"/>
              <a:t>How is the earnings cap apportioned?</a:t>
            </a:r>
          </a:p>
          <a:p>
            <a:pPr eaLnBrk="1" hangingPunct="1">
              <a:lnSpc>
                <a:spcPct val="90000"/>
              </a:lnSpc>
            </a:pPr>
            <a:r>
              <a:rPr lang="en-IE" sz="1800" u="sng" dirty="0" smtClean="0"/>
              <a:t>Golden rule:</a:t>
            </a:r>
            <a:r>
              <a:rPr lang="en-IE" sz="1800" dirty="0" smtClean="0"/>
              <a:t> You must start with the earnings already pensioned where there is a mandatory member contribution, where there is a member contribution and deduct these earnings from cap first.</a:t>
            </a:r>
            <a:endParaRPr lang="en-GB" sz="1800" dirty="0" smtClean="0"/>
          </a:p>
        </p:txBody>
      </p:sp>
      <p:pic>
        <p:nvPicPr>
          <p:cNvPr id="27652" name="Picture 4" descr="PE02364_"/>
          <p:cNvPicPr>
            <a:picLocks noGrp="1" noChangeAspect="1" noChangeArrowheads="1"/>
          </p:cNvPicPr>
          <p:nvPr>
            <p:ph type="clipArt" sz="half" idx="2"/>
          </p:nvPr>
        </p:nvPicPr>
        <p:blipFill>
          <a:blip r:embed="rId2" cstate="print"/>
          <a:srcRect/>
          <a:stretch>
            <a:fillRect/>
          </a:stretch>
        </p:blipFill>
        <p:spPr>
          <a:xfrm>
            <a:off x="4648200" y="2471738"/>
            <a:ext cx="3810000" cy="3133725"/>
          </a:xfrm>
        </p:spPr>
      </p:pic>
      <p:pic>
        <p:nvPicPr>
          <p:cNvPr id="5" name="Picture 3" descr="C:\Users\caroline.dowling\AppData\Local\Microsoft\Windows\Temporary Internet Files\Content.Outlook\T3LX2HMJ\Costello and Tarpe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926" y="1"/>
            <a:ext cx="3429024" cy="12858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785926"/>
            <a:ext cx="8229600" cy="785818"/>
          </a:xfrm>
        </p:spPr>
        <p:txBody>
          <a:bodyPr>
            <a:normAutofit/>
          </a:bodyPr>
          <a:lstStyle/>
          <a:p>
            <a:pPr eaLnBrk="1" hangingPunct="1"/>
            <a:r>
              <a:rPr lang="en-GB" sz="3200" dirty="0" smtClean="0"/>
              <a:t>Example</a:t>
            </a:r>
          </a:p>
        </p:txBody>
      </p:sp>
      <p:sp>
        <p:nvSpPr>
          <p:cNvPr id="28675" name="Rectangle 3"/>
          <p:cNvSpPr>
            <a:spLocks noGrp="1" noChangeArrowheads="1"/>
          </p:cNvSpPr>
          <p:nvPr>
            <p:ph type="body" idx="1"/>
          </p:nvPr>
        </p:nvSpPr>
        <p:spPr>
          <a:xfrm>
            <a:off x="457200" y="2571744"/>
            <a:ext cx="8229600" cy="3554419"/>
          </a:xfrm>
        </p:spPr>
        <p:txBody>
          <a:bodyPr>
            <a:normAutofit fontScale="85000" lnSpcReduction="20000"/>
          </a:bodyPr>
          <a:lstStyle/>
          <a:p>
            <a:pPr eaLnBrk="1" hangingPunct="1">
              <a:lnSpc>
                <a:spcPct val="80000"/>
              </a:lnSpc>
            </a:pPr>
            <a:endParaRPr lang="en-GB" sz="2000" dirty="0" smtClean="0"/>
          </a:p>
          <a:p>
            <a:pPr eaLnBrk="1" hangingPunct="1">
              <a:lnSpc>
                <a:spcPct val="110000"/>
              </a:lnSpc>
            </a:pPr>
            <a:r>
              <a:rPr lang="en-GB" sz="2100" dirty="0" smtClean="0"/>
              <a:t>A 52 year old doctor has a HSE salary of €80,000</a:t>
            </a:r>
          </a:p>
          <a:p>
            <a:pPr eaLnBrk="1" hangingPunct="1">
              <a:lnSpc>
                <a:spcPct val="110000"/>
              </a:lnSpc>
            </a:pPr>
            <a:r>
              <a:rPr lang="en-GB" sz="2100" dirty="0" smtClean="0"/>
              <a:t>He has a HSE DB Pension with a member contribution of say 5%.</a:t>
            </a:r>
          </a:p>
          <a:p>
            <a:pPr eaLnBrk="1" hangingPunct="1">
              <a:lnSpc>
                <a:spcPct val="110000"/>
              </a:lnSpc>
            </a:pPr>
            <a:r>
              <a:rPr lang="en-GB" sz="2100" dirty="0" smtClean="0"/>
              <a:t>He also has Private Practice income of €60,000</a:t>
            </a:r>
          </a:p>
          <a:p>
            <a:pPr eaLnBrk="1" hangingPunct="1">
              <a:lnSpc>
                <a:spcPct val="110000"/>
              </a:lnSpc>
            </a:pPr>
            <a:r>
              <a:rPr lang="en-GB" sz="2100" b="1" u="sng" dirty="0" smtClean="0"/>
              <a:t>The Rule</a:t>
            </a:r>
            <a:r>
              <a:rPr lang="en-GB" sz="2100" dirty="0" smtClean="0"/>
              <a:t>: We must start with the </a:t>
            </a:r>
            <a:r>
              <a:rPr lang="en-GB" sz="2100" b="1" u="sng" dirty="0" smtClean="0"/>
              <a:t>salary already pensioned </a:t>
            </a:r>
            <a:r>
              <a:rPr lang="en-GB" sz="2100" dirty="0" smtClean="0"/>
              <a:t>and deduct this from the earnings cap.</a:t>
            </a:r>
          </a:p>
          <a:p>
            <a:pPr eaLnBrk="1" hangingPunct="1">
              <a:lnSpc>
                <a:spcPct val="110000"/>
              </a:lnSpc>
            </a:pPr>
            <a:r>
              <a:rPr lang="en-GB" sz="2100" dirty="0" smtClean="0"/>
              <a:t>€115,000- €80,000 =€35,000 (Only €35,000 of the private practice income can be pensioned.</a:t>
            </a:r>
          </a:p>
          <a:p>
            <a:pPr eaLnBrk="1" hangingPunct="1">
              <a:lnSpc>
                <a:spcPct val="110000"/>
              </a:lnSpc>
            </a:pPr>
            <a:r>
              <a:rPr lang="en-GB" sz="2100" dirty="0" smtClean="0"/>
              <a:t>€35,000 X 30% = €10,500 (Max PPP Conts)</a:t>
            </a:r>
          </a:p>
          <a:p>
            <a:pPr eaLnBrk="1" hangingPunct="1">
              <a:lnSpc>
                <a:spcPct val="110000"/>
              </a:lnSpc>
            </a:pPr>
            <a:r>
              <a:rPr lang="en-GB" sz="2100" dirty="0" smtClean="0"/>
              <a:t>€80,000 X 25%  (30% less 5%) = €20,000</a:t>
            </a:r>
          </a:p>
          <a:p>
            <a:pPr eaLnBrk="1" hangingPunct="1">
              <a:lnSpc>
                <a:spcPct val="110000"/>
              </a:lnSpc>
            </a:pPr>
            <a:r>
              <a:rPr lang="en-GB" sz="2100" dirty="0" smtClean="0"/>
              <a:t>€4,000 (HSE) + €10,500 (PPP) + €20,000 (AVC) = €34,500 </a:t>
            </a:r>
          </a:p>
          <a:p>
            <a:pPr eaLnBrk="1" hangingPunct="1">
              <a:lnSpc>
                <a:spcPct val="110000"/>
              </a:lnSpc>
            </a:pPr>
            <a:r>
              <a:rPr lang="en-GB" sz="2100" dirty="0" smtClean="0"/>
              <a:t>€115,000 X 30% = €34,500 </a:t>
            </a:r>
            <a:r>
              <a:rPr lang="en-GB" sz="2000" dirty="0" smtClean="0"/>
              <a:t> </a:t>
            </a:r>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926" y="1"/>
            <a:ext cx="3357586" cy="1785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457200" y="1214422"/>
            <a:ext cx="8229600" cy="1000132"/>
          </a:xfrm>
        </p:spPr>
        <p:txBody>
          <a:bodyPr>
            <a:normAutofit/>
          </a:bodyPr>
          <a:lstStyle/>
          <a:p>
            <a:r>
              <a:rPr lang="en-IE" sz="3200" dirty="0" smtClean="0"/>
              <a:t>Current </a:t>
            </a:r>
            <a:r>
              <a:rPr lang="en-IE" sz="3200" dirty="0"/>
              <a:t>Pension Restrictions</a:t>
            </a:r>
            <a:endParaRPr lang="en-GB" sz="3200" dirty="0"/>
          </a:p>
        </p:txBody>
      </p:sp>
      <p:sp>
        <p:nvSpPr>
          <p:cNvPr id="251907" name="Rectangle 3"/>
          <p:cNvSpPr>
            <a:spLocks noGrp="1" noChangeArrowheads="1"/>
          </p:cNvSpPr>
          <p:nvPr>
            <p:ph type="body" idx="1"/>
          </p:nvPr>
        </p:nvSpPr>
        <p:spPr>
          <a:xfrm>
            <a:off x="457200" y="2357430"/>
            <a:ext cx="8229600" cy="3768733"/>
          </a:xfrm>
        </p:spPr>
        <p:txBody>
          <a:bodyPr>
            <a:noAutofit/>
          </a:bodyPr>
          <a:lstStyle/>
          <a:p>
            <a:pPr marL="715963" indent="-357188">
              <a:lnSpc>
                <a:spcPct val="80000"/>
              </a:lnSpc>
            </a:pPr>
            <a:r>
              <a:rPr lang="en-IE" sz="1800" dirty="0"/>
              <a:t>Standard Fund threshold: €2.3 </a:t>
            </a:r>
            <a:r>
              <a:rPr lang="en-IE" sz="1800" dirty="0" smtClean="0"/>
              <a:t>million</a:t>
            </a:r>
          </a:p>
          <a:p>
            <a:pPr marL="715963" indent="-357188">
              <a:lnSpc>
                <a:spcPct val="80000"/>
              </a:lnSpc>
            </a:pPr>
            <a:endParaRPr lang="en-IE" sz="1800" dirty="0"/>
          </a:p>
          <a:p>
            <a:pPr marL="715963" indent="-357188">
              <a:lnSpc>
                <a:spcPct val="80000"/>
              </a:lnSpc>
            </a:pPr>
            <a:r>
              <a:rPr lang="en-IE" sz="1800" dirty="0"/>
              <a:t>Tax Free Cash Cap: €</a:t>
            </a:r>
            <a:r>
              <a:rPr lang="en-IE" sz="1800" dirty="0" smtClean="0"/>
              <a:t>200,000</a:t>
            </a:r>
          </a:p>
          <a:p>
            <a:pPr marL="715963" indent="-357188">
              <a:lnSpc>
                <a:spcPct val="80000"/>
              </a:lnSpc>
            </a:pPr>
            <a:endParaRPr lang="en-IE" sz="1800" dirty="0"/>
          </a:p>
          <a:p>
            <a:pPr marL="715963" indent="-357188">
              <a:lnSpc>
                <a:spcPct val="80000"/>
              </a:lnSpc>
            </a:pPr>
            <a:r>
              <a:rPr lang="en-IE" sz="1800" dirty="0"/>
              <a:t>Earning cap €</a:t>
            </a:r>
            <a:r>
              <a:rPr lang="en-IE" sz="1800" dirty="0" smtClean="0"/>
              <a:t>115,000</a:t>
            </a:r>
          </a:p>
          <a:p>
            <a:pPr marL="715963" indent="-357188">
              <a:lnSpc>
                <a:spcPct val="80000"/>
              </a:lnSpc>
            </a:pPr>
            <a:endParaRPr lang="en-IE" sz="1800" dirty="0"/>
          </a:p>
          <a:p>
            <a:pPr marL="715963" indent="-357188">
              <a:lnSpc>
                <a:spcPct val="80000"/>
              </a:lnSpc>
            </a:pPr>
            <a:r>
              <a:rPr lang="en-IE" sz="1800" dirty="0"/>
              <a:t>Imputed drawdown on ARFs increased to 5% (6% for larger funds</a:t>
            </a:r>
            <a:r>
              <a:rPr lang="en-IE" sz="1800" dirty="0" smtClean="0"/>
              <a:t>)</a:t>
            </a:r>
          </a:p>
          <a:p>
            <a:pPr marL="715963" indent="-357188">
              <a:lnSpc>
                <a:spcPct val="80000"/>
              </a:lnSpc>
            </a:pPr>
            <a:endParaRPr lang="en-IE" sz="1800" dirty="0"/>
          </a:p>
          <a:p>
            <a:pPr marL="715963" indent="-357188">
              <a:lnSpc>
                <a:spcPct val="80000"/>
              </a:lnSpc>
            </a:pPr>
            <a:r>
              <a:rPr lang="en-IE" sz="1800" dirty="0"/>
              <a:t>ARFs for all Defined Contribution Schemes but new specified income limit of €12,000 p.a. and new AMRF requirement of €63,50o until 2016</a:t>
            </a:r>
            <a:r>
              <a:rPr lang="en-IE" sz="1800" dirty="0" smtClean="0"/>
              <a:t>.</a:t>
            </a:r>
          </a:p>
          <a:p>
            <a:pPr marL="715963" indent="-357188">
              <a:lnSpc>
                <a:spcPct val="80000"/>
              </a:lnSpc>
            </a:pPr>
            <a:endParaRPr lang="en-IE" sz="1800" dirty="0"/>
          </a:p>
          <a:p>
            <a:pPr marL="715963" indent="-357188">
              <a:lnSpc>
                <a:spcPct val="80000"/>
              </a:lnSpc>
            </a:pPr>
            <a:r>
              <a:rPr lang="en-IE" sz="1800" dirty="0"/>
              <a:t>New Government levy (.6% of fund value) for 2 more years only</a:t>
            </a:r>
            <a:r>
              <a:rPr lang="en-IE" sz="1800" dirty="0" smtClean="0"/>
              <a:t>.</a:t>
            </a:r>
          </a:p>
          <a:p>
            <a:pPr marL="715963" indent="-357188">
              <a:lnSpc>
                <a:spcPct val="80000"/>
              </a:lnSpc>
            </a:pPr>
            <a:endParaRPr lang="en-IE" sz="1800" dirty="0"/>
          </a:p>
          <a:p>
            <a:pPr marL="715963" indent="-357188">
              <a:lnSpc>
                <a:spcPct val="80000"/>
              </a:lnSpc>
            </a:pPr>
            <a:r>
              <a:rPr lang="en-IE" sz="1800" dirty="0"/>
              <a:t>Possibility of cap reducing 2014. (maximum pension will be €60,000)</a:t>
            </a:r>
            <a:endParaRPr lang="en-GB" sz="1800" dirty="0"/>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926" y="1"/>
            <a:ext cx="3429024" cy="15001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 calcmode="lin" valueType="num">
                                      <p:cBhvr additive="base">
                                        <p:cTn id="7" dur="500" fill="hold"/>
                                        <p:tgtEl>
                                          <p:spTgt spid="251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19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51907">
                                            <p:txEl>
                                              <p:pRg st="2" end="2"/>
                                            </p:txEl>
                                          </p:spTgt>
                                        </p:tgtEl>
                                        <p:attrNameLst>
                                          <p:attrName>style.visibility</p:attrName>
                                        </p:attrNameLst>
                                      </p:cBhvr>
                                      <p:to>
                                        <p:strVal val="visible"/>
                                      </p:to>
                                    </p:set>
                                    <p:anim calcmode="lin" valueType="num">
                                      <p:cBhvr additive="base">
                                        <p:cTn id="13" dur="500" fill="hold"/>
                                        <p:tgtEl>
                                          <p:spTgt spid="251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190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51907">
                                            <p:txEl>
                                              <p:pRg st="4" end="4"/>
                                            </p:txEl>
                                          </p:spTgt>
                                        </p:tgtEl>
                                        <p:attrNameLst>
                                          <p:attrName>style.visibility</p:attrName>
                                        </p:attrNameLst>
                                      </p:cBhvr>
                                      <p:to>
                                        <p:strVal val="visible"/>
                                      </p:to>
                                    </p:set>
                                    <p:anim calcmode="lin" valueType="num">
                                      <p:cBhvr additive="base">
                                        <p:cTn id="19" dur="500" fill="hold"/>
                                        <p:tgtEl>
                                          <p:spTgt spid="2519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190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51907">
                                            <p:txEl>
                                              <p:pRg st="6" end="6"/>
                                            </p:txEl>
                                          </p:spTgt>
                                        </p:tgtEl>
                                        <p:attrNameLst>
                                          <p:attrName>style.visibility</p:attrName>
                                        </p:attrNameLst>
                                      </p:cBhvr>
                                      <p:to>
                                        <p:strVal val="visible"/>
                                      </p:to>
                                    </p:set>
                                    <p:anim calcmode="lin" valueType="num">
                                      <p:cBhvr additive="base">
                                        <p:cTn id="25" dur="500" fill="hold"/>
                                        <p:tgtEl>
                                          <p:spTgt spid="25190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1907">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51907">
                                            <p:txEl>
                                              <p:pRg st="8" end="8"/>
                                            </p:txEl>
                                          </p:spTgt>
                                        </p:tgtEl>
                                        <p:attrNameLst>
                                          <p:attrName>style.visibility</p:attrName>
                                        </p:attrNameLst>
                                      </p:cBhvr>
                                      <p:to>
                                        <p:strVal val="visible"/>
                                      </p:to>
                                    </p:set>
                                    <p:anim calcmode="lin" valueType="num">
                                      <p:cBhvr additive="base">
                                        <p:cTn id="31" dur="500" fill="hold"/>
                                        <p:tgtEl>
                                          <p:spTgt spid="25190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1907">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51907">
                                            <p:txEl>
                                              <p:pRg st="10" end="10"/>
                                            </p:txEl>
                                          </p:spTgt>
                                        </p:tgtEl>
                                        <p:attrNameLst>
                                          <p:attrName>style.visibility</p:attrName>
                                        </p:attrNameLst>
                                      </p:cBhvr>
                                      <p:to>
                                        <p:strVal val="visible"/>
                                      </p:to>
                                    </p:set>
                                    <p:anim calcmode="lin" valueType="num">
                                      <p:cBhvr additive="base">
                                        <p:cTn id="37" dur="500" fill="hold"/>
                                        <p:tgtEl>
                                          <p:spTgt spid="251907">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1907">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51907">
                                            <p:txEl>
                                              <p:pRg st="12" end="12"/>
                                            </p:txEl>
                                          </p:spTgt>
                                        </p:tgtEl>
                                        <p:attrNameLst>
                                          <p:attrName>style.visibility</p:attrName>
                                        </p:attrNameLst>
                                      </p:cBhvr>
                                      <p:to>
                                        <p:strVal val="visible"/>
                                      </p:to>
                                    </p:set>
                                    <p:anim calcmode="lin" valueType="num">
                                      <p:cBhvr additive="base">
                                        <p:cTn id="43" dur="500" fill="hold"/>
                                        <p:tgtEl>
                                          <p:spTgt spid="251907">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1907">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1500174"/>
            <a:ext cx="8229600" cy="1214446"/>
          </a:xfrm>
        </p:spPr>
        <p:txBody>
          <a:bodyPr>
            <a:normAutofit/>
          </a:bodyPr>
          <a:lstStyle/>
          <a:p>
            <a:r>
              <a:rPr lang="en-IE" sz="3200" dirty="0"/>
              <a:t>Sole Traders, PRSAs and AVC </a:t>
            </a:r>
            <a:r>
              <a:rPr lang="en-IE" sz="3200" dirty="0" smtClean="0"/>
              <a:t>                           (</a:t>
            </a:r>
            <a:r>
              <a:rPr lang="en-IE" sz="3200" dirty="0"/>
              <a:t>Limits include mandatory contributions)</a:t>
            </a:r>
            <a:endParaRPr lang="en-GB" sz="3200" dirty="0"/>
          </a:p>
        </p:txBody>
      </p:sp>
      <p:sp>
        <p:nvSpPr>
          <p:cNvPr id="248835" name="Rectangle 3"/>
          <p:cNvSpPr>
            <a:spLocks noGrp="1" noChangeArrowheads="1"/>
          </p:cNvSpPr>
          <p:nvPr>
            <p:ph type="body" idx="1"/>
          </p:nvPr>
        </p:nvSpPr>
        <p:spPr>
          <a:xfrm>
            <a:off x="457200" y="3000372"/>
            <a:ext cx="8229600" cy="3125791"/>
          </a:xfrm>
        </p:spPr>
        <p:txBody>
          <a:bodyPr>
            <a:normAutofit fontScale="92500" lnSpcReduction="20000"/>
          </a:bodyPr>
          <a:lstStyle/>
          <a:p>
            <a:pPr>
              <a:lnSpc>
                <a:spcPct val="90000"/>
              </a:lnSpc>
            </a:pPr>
            <a:r>
              <a:rPr lang="en-GB" sz="1900" dirty="0"/>
              <a:t>Income tax relief</a:t>
            </a:r>
            <a:r>
              <a:rPr lang="en-IE" sz="1900" dirty="0"/>
              <a:t> at marginal rate</a:t>
            </a:r>
            <a:r>
              <a:rPr lang="en-GB" sz="1900" dirty="0"/>
              <a:t> is age related and </a:t>
            </a:r>
            <a:r>
              <a:rPr lang="en-IE" sz="1900" dirty="0"/>
              <a:t> earnings </a:t>
            </a:r>
            <a:r>
              <a:rPr lang="en-GB" sz="1900" dirty="0"/>
              <a:t>related</a:t>
            </a:r>
            <a:r>
              <a:rPr lang="en-GB" sz="1900" dirty="0" smtClean="0"/>
              <a:t>.</a:t>
            </a:r>
          </a:p>
          <a:p>
            <a:pPr>
              <a:lnSpc>
                <a:spcPct val="90000"/>
              </a:lnSpc>
            </a:pPr>
            <a:endParaRPr lang="en-GB" sz="1900" dirty="0"/>
          </a:p>
          <a:p>
            <a:pPr marL="1260475" indent="-457200" defTabSz="989013">
              <a:lnSpc>
                <a:spcPct val="90000"/>
              </a:lnSpc>
            </a:pPr>
            <a:r>
              <a:rPr lang="en-GB" sz="1900" dirty="0"/>
              <a:t>&lt; 30: 15% of gross earnings</a:t>
            </a:r>
          </a:p>
          <a:p>
            <a:pPr marL="1260475" indent="-457200" defTabSz="989013">
              <a:lnSpc>
                <a:spcPct val="90000"/>
              </a:lnSpc>
            </a:pPr>
            <a:r>
              <a:rPr lang="en-GB" sz="1900" dirty="0"/>
              <a:t>30-39: 20% of gross earnings</a:t>
            </a:r>
          </a:p>
          <a:p>
            <a:pPr marL="1260475" indent="-457200" defTabSz="989013">
              <a:lnSpc>
                <a:spcPct val="90000"/>
              </a:lnSpc>
            </a:pPr>
            <a:r>
              <a:rPr lang="en-GB" sz="1900" dirty="0"/>
              <a:t>40-49: 25% of gross earnings</a:t>
            </a:r>
          </a:p>
          <a:p>
            <a:pPr marL="1260475" indent="-457200" defTabSz="989013">
              <a:lnSpc>
                <a:spcPct val="90000"/>
              </a:lnSpc>
            </a:pPr>
            <a:r>
              <a:rPr lang="en-GB" sz="1900" dirty="0"/>
              <a:t>50-54: 30% of gross earnings</a:t>
            </a:r>
          </a:p>
          <a:p>
            <a:pPr marL="1260475" indent="-457200" defTabSz="989013">
              <a:lnSpc>
                <a:spcPct val="90000"/>
              </a:lnSpc>
            </a:pPr>
            <a:r>
              <a:rPr lang="en-GB" sz="1900" dirty="0"/>
              <a:t>55-59: 35% of gross earnings</a:t>
            </a:r>
          </a:p>
          <a:p>
            <a:pPr marL="1260475" indent="-457200" defTabSz="989013">
              <a:lnSpc>
                <a:spcPct val="90000"/>
              </a:lnSpc>
            </a:pPr>
            <a:r>
              <a:rPr lang="en-GB" sz="1900" dirty="0"/>
              <a:t>Over 60: 40% of gross </a:t>
            </a:r>
            <a:r>
              <a:rPr lang="en-GB" sz="1900" dirty="0" smtClean="0"/>
              <a:t>earnings</a:t>
            </a:r>
          </a:p>
          <a:p>
            <a:pPr marL="1260475" indent="-457200" defTabSz="989013">
              <a:lnSpc>
                <a:spcPct val="90000"/>
              </a:lnSpc>
            </a:pPr>
            <a:endParaRPr lang="en-GB" sz="1900" dirty="0"/>
          </a:p>
          <a:p>
            <a:pPr marL="542925" indent="-542925">
              <a:lnSpc>
                <a:spcPct val="90000"/>
              </a:lnSpc>
              <a:buNone/>
            </a:pPr>
            <a:r>
              <a:rPr lang="en-IE" sz="1900" b="1" dirty="0" smtClean="0"/>
              <a:t>Notes</a:t>
            </a:r>
            <a:r>
              <a:rPr lang="en-IE" sz="1900" dirty="0" smtClean="0"/>
              <a:t>:	An </a:t>
            </a:r>
            <a:r>
              <a:rPr lang="en-GB" sz="1900" dirty="0"/>
              <a:t>earnings cap</a:t>
            </a:r>
            <a:r>
              <a:rPr lang="en-IE" sz="1900" dirty="0"/>
              <a:t> of</a:t>
            </a:r>
            <a:r>
              <a:rPr lang="en-GB" sz="1900" dirty="0"/>
              <a:t> €115,000</a:t>
            </a:r>
            <a:r>
              <a:rPr lang="en-IE" sz="1900" dirty="0"/>
              <a:t> applies</a:t>
            </a:r>
          </a:p>
          <a:p>
            <a:pPr marL="542925" indent="-542925">
              <a:lnSpc>
                <a:spcPct val="90000"/>
              </a:lnSpc>
              <a:buNone/>
            </a:pPr>
            <a:r>
              <a:rPr lang="en-IE" sz="1900" dirty="0"/>
              <a:t>         </a:t>
            </a:r>
            <a:r>
              <a:rPr lang="en-IE" sz="1900" dirty="0" smtClean="0"/>
              <a:t>	 	The </a:t>
            </a:r>
            <a:r>
              <a:rPr lang="en-IE" sz="1900" dirty="0"/>
              <a:t>system operates on a ‘use or lose it’ basis.</a:t>
            </a:r>
          </a:p>
          <a:p>
            <a:pPr>
              <a:lnSpc>
                <a:spcPct val="90000"/>
              </a:lnSpc>
              <a:buFontTx/>
              <a:buNone/>
            </a:pPr>
            <a:r>
              <a:rPr lang="en-IE" sz="1900" dirty="0"/>
              <a:t>          </a:t>
            </a:r>
          </a:p>
          <a:p>
            <a:pPr>
              <a:lnSpc>
                <a:spcPct val="90000"/>
              </a:lnSpc>
              <a:buFontTx/>
              <a:buNone/>
            </a:pPr>
            <a:endParaRPr lang="en-GB" sz="2400" dirty="0"/>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926" y="1"/>
            <a:ext cx="3429024" cy="15001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 calcmode="lin" valueType="num">
                                      <p:cBhvr additive="base">
                                        <p:cTn id="7" dur="500" fill="hold"/>
                                        <p:tgtEl>
                                          <p:spTgt spid="248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88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48835">
                                            <p:txEl>
                                              <p:pRg st="2" end="2"/>
                                            </p:txEl>
                                          </p:spTgt>
                                        </p:tgtEl>
                                        <p:attrNameLst>
                                          <p:attrName>style.visibility</p:attrName>
                                        </p:attrNameLst>
                                      </p:cBhvr>
                                      <p:to>
                                        <p:strVal val="visible"/>
                                      </p:to>
                                    </p:set>
                                    <p:anim calcmode="lin" valueType="num">
                                      <p:cBhvr additive="base">
                                        <p:cTn id="13" dur="500" fill="hold"/>
                                        <p:tgtEl>
                                          <p:spTgt spid="2488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88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48835">
                                            <p:txEl>
                                              <p:pRg st="3" end="3"/>
                                            </p:txEl>
                                          </p:spTgt>
                                        </p:tgtEl>
                                        <p:attrNameLst>
                                          <p:attrName>style.visibility</p:attrName>
                                        </p:attrNameLst>
                                      </p:cBhvr>
                                      <p:to>
                                        <p:strVal val="visible"/>
                                      </p:to>
                                    </p:set>
                                    <p:anim calcmode="lin" valueType="num">
                                      <p:cBhvr additive="base">
                                        <p:cTn id="19" dur="500" fill="hold"/>
                                        <p:tgtEl>
                                          <p:spTgt spid="2488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883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48835">
                                            <p:txEl>
                                              <p:pRg st="4" end="4"/>
                                            </p:txEl>
                                          </p:spTgt>
                                        </p:tgtEl>
                                        <p:attrNameLst>
                                          <p:attrName>style.visibility</p:attrName>
                                        </p:attrNameLst>
                                      </p:cBhvr>
                                      <p:to>
                                        <p:strVal val="visible"/>
                                      </p:to>
                                    </p:set>
                                    <p:anim calcmode="lin" valueType="num">
                                      <p:cBhvr additive="base">
                                        <p:cTn id="25" dur="500" fill="hold"/>
                                        <p:tgtEl>
                                          <p:spTgt spid="2488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883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48835">
                                            <p:txEl>
                                              <p:pRg st="5" end="5"/>
                                            </p:txEl>
                                          </p:spTgt>
                                        </p:tgtEl>
                                        <p:attrNameLst>
                                          <p:attrName>style.visibility</p:attrName>
                                        </p:attrNameLst>
                                      </p:cBhvr>
                                      <p:to>
                                        <p:strVal val="visible"/>
                                      </p:to>
                                    </p:set>
                                    <p:anim calcmode="lin" valueType="num">
                                      <p:cBhvr additive="base">
                                        <p:cTn id="31" dur="500" fill="hold"/>
                                        <p:tgtEl>
                                          <p:spTgt spid="2488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883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48835">
                                            <p:txEl>
                                              <p:pRg st="6" end="6"/>
                                            </p:txEl>
                                          </p:spTgt>
                                        </p:tgtEl>
                                        <p:attrNameLst>
                                          <p:attrName>style.visibility</p:attrName>
                                        </p:attrNameLst>
                                      </p:cBhvr>
                                      <p:to>
                                        <p:strVal val="visible"/>
                                      </p:to>
                                    </p:set>
                                    <p:anim calcmode="lin" valueType="num">
                                      <p:cBhvr additive="base">
                                        <p:cTn id="37" dur="500" fill="hold"/>
                                        <p:tgtEl>
                                          <p:spTgt spid="24883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883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48835">
                                            <p:txEl>
                                              <p:pRg st="7" end="7"/>
                                            </p:txEl>
                                          </p:spTgt>
                                        </p:tgtEl>
                                        <p:attrNameLst>
                                          <p:attrName>style.visibility</p:attrName>
                                        </p:attrNameLst>
                                      </p:cBhvr>
                                      <p:to>
                                        <p:strVal val="visible"/>
                                      </p:to>
                                    </p:set>
                                    <p:anim calcmode="lin" valueType="num">
                                      <p:cBhvr additive="base">
                                        <p:cTn id="43" dur="500" fill="hold"/>
                                        <p:tgtEl>
                                          <p:spTgt spid="24883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8835">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48835">
                                            <p:txEl>
                                              <p:pRg st="9" end="9"/>
                                            </p:txEl>
                                          </p:spTgt>
                                        </p:tgtEl>
                                        <p:attrNameLst>
                                          <p:attrName>style.visibility</p:attrName>
                                        </p:attrNameLst>
                                      </p:cBhvr>
                                      <p:to>
                                        <p:strVal val="visible"/>
                                      </p:to>
                                    </p:set>
                                    <p:anim calcmode="lin" valueType="num">
                                      <p:cBhvr additive="base">
                                        <p:cTn id="49" dur="500" fill="hold"/>
                                        <p:tgtEl>
                                          <p:spTgt spid="24883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48835">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48835">
                                            <p:txEl>
                                              <p:pRg st="10" end="10"/>
                                            </p:txEl>
                                          </p:spTgt>
                                        </p:tgtEl>
                                        <p:attrNameLst>
                                          <p:attrName>style.visibility</p:attrName>
                                        </p:attrNameLst>
                                      </p:cBhvr>
                                      <p:to>
                                        <p:strVal val="visible"/>
                                      </p:to>
                                    </p:set>
                                    <p:anim calcmode="lin" valueType="num">
                                      <p:cBhvr additive="base">
                                        <p:cTn id="55" dur="500" fill="hold"/>
                                        <p:tgtEl>
                                          <p:spTgt spid="24883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48835">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48835">
                                            <p:txEl>
                                              <p:pRg st="11" end="11"/>
                                            </p:txEl>
                                          </p:spTgt>
                                        </p:tgtEl>
                                        <p:attrNameLst>
                                          <p:attrName>style.visibility</p:attrName>
                                        </p:attrNameLst>
                                      </p:cBhvr>
                                      <p:to>
                                        <p:strVal val="visible"/>
                                      </p:to>
                                    </p:set>
                                    <p:anim calcmode="lin" valueType="num">
                                      <p:cBhvr additive="base">
                                        <p:cTn id="61" dur="500" fill="hold"/>
                                        <p:tgtEl>
                                          <p:spTgt spid="24883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48835">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1026"/>
          <p:cNvSpPr>
            <a:spLocks noGrp="1" noChangeArrowheads="1"/>
          </p:cNvSpPr>
          <p:nvPr>
            <p:ph type="title"/>
          </p:nvPr>
        </p:nvSpPr>
        <p:spPr>
          <a:xfrm>
            <a:off x="685800" y="285728"/>
            <a:ext cx="7772400" cy="1643074"/>
          </a:xfrm>
        </p:spPr>
        <p:txBody>
          <a:bodyPr>
            <a:normAutofit fontScale="90000"/>
          </a:bodyPr>
          <a:lstStyle/>
          <a:p>
            <a:r>
              <a:rPr lang="en-IE" b="1" dirty="0" smtClean="0"/>
              <a:t/>
            </a:r>
            <a:br>
              <a:rPr lang="en-IE" b="1" dirty="0" smtClean="0"/>
            </a:br>
            <a:r>
              <a:rPr lang="en-IE" sz="2200" b="1" dirty="0" smtClean="0"/>
              <a:t>Example 1</a:t>
            </a:r>
            <a:r>
              <a:rPr lang="en-IE" b="1" dirty="0" smtClean="0"/>
              <a:t> </a:t>
            </a:r>
            <a:br>
              <a:rPr lang="en-IE" b="1" dirty="0" smtClean="0"/>
            </a:br>
            <a:r>
              <a:rPr lang="en-IE" sz="3600" b="1" dirty="0" smtClean="0"/>
              <a:t>Are you maximising your spouses tax breaks</a:t>
            </a:r>
            <a:r>
              <a:rPr lang="en-IE" b="1" dirty="0" smtClean="0"/>
              <a:t>?</a:t>
            </a:r>
            <a:br>
              <a:rPr lang="en-IE" b="1" dirty="0" smtClean="0"/>
            </a:br>
            <a:endParaRPr lang="en-GB" dirty="0"/>
          </a:p>
        </p:txBody>
      </p:sp>
      <p:sp>
        <p:nvSpPr>
          <p:cNvPr id="204803" name="Rectangle 1027"/>
          <p:cNvSpPr>
            <a:spLocks noGrp="1" noChangeArrowheads="1"/>
          </p:cNvSpPr>
          <p:nvPr>
            <p:ph type="body" sz="half" idx="1"/>
          </p:nvPr>
        </p:nvSpPr>
        <p:spPr/>
        <p:txBody>
          <a:bodyPr>
            <a:normAutofit/>
          </a:bodyPr>
          <a:lstStyle/>
          <a:p>
            <a:pPr>
              <a:lnSpc>
                <a:spcPct val="90000"/>
              </a:lnSpc>
            </a:pPr>
            <a:r>
              <a:rPr lang="en-IE" sz="1800" dirty="0"/>
              <a:t>Company Director Spouse.</a:t>
            </a:r>
          </a:p>
          <a:p>
            <a:pPr>
              <a:lnSpc>
                <a:spcPct val="90000"/>
              </a:lnSpc>
            </a:pPr>
            <a:r>
              <a:rPr lang="en-IE" sz="1800" dirty="0"/>
              <a:t>Sole Trader Spouse.</a:t>
            </a:r>
          </a:p>
          <a:p>
            <a:pPr>
              <a:lnSpc>
                <a:spcPct val="90000"/>
              </a:lnSpc>
            </a:pPr>
            <a:r>
              <a:rPr lang="en-IE" sz="1800" dirty="0"/>
              <a:t>Spouse must be employed and active in the business.</a:t>
            </a:r>
          </a:p>
          <a:p>
            <a:pPr>
              <a:lnSpc>
                <a:spcPct val="90000"/>
              </a:lnSpc>
            </a:pPr>
            <a:r>
              <a:rPr lang="en-IE" sz="1800" dirty="0"/>
              <a:t>Income must be Schedule E income</a:t>
            </a:r>
          </a:p>
          <a:p>
            <a:pPr>
              <a:lnSpc>
                <a:spcPct val="90000"/>
              </a:lnSpc>
            </a:pPr>
            <a:r>
              <a:rPr lang="en-IE" sz="1800" dirty="0"/>
              <a:t>Typical salary is €23,800</a:t>
            </a:r>
          </a:p>
          <a:p>
            <a:pPr>
              <a:lnSpc>
                <a:spcPct val="90000"/>
              </a:lnSpc>
            </a:pPr>
            <a:r>
              <a:rPr lang="en-IE" sz="1800" dirty="0"/>
              <a:t>This allows </a:t>
            </a:r>
            <a:r>
              <a:rPr lang="en-IE" sz="1800" dirty="0" smtClean="0"/>
              <a:t>to accumulate a pension fund of *€392,700 </a:t>
            </a:r>
            <a:r>
              <a:rPr lang="en-IE" sz="1800" dirty="0"/>
              <a:t>if service to NRA is 20 years to Normal Retirement Age. (This example assumes no other pension exists for the member)</a:t>
            </a:r>
            <a:endParaRPr lang="en-GB" sz="1800" dirty="0"/>
          </a:p>
        </p:txBody>
      </p:sp>
      <p:pic>
        <p:nvPicPr>
          <p:cNvPr id="204805" name="Picture 1029" descr="PE02622_"/>
          <p:cNvPicPr>
            <a:picLocks noGrp="1" noChangeAspect="1" noChangeArrowheads="1"/>
          </p:cNvPicPr>
          <p:nvPr>
            <p:ph type="clipArt" sz="half" idx="2"/>
          </p:nvPr>
        </p:nvPicPr>
        <p:blipFill>
          <a:blip r:embed="rId2" cstate="print"/>
          <a:srcRect/>
          <a:stretch>
            <a:fillRect/>
          </a:stretch>
        </p:blipFill>
        <p:spPr>
          <a:xfrm>
            <a:off x="4648200" y="2000241"/>
            <a:ext cx="3810000" cy="2857520"/>
          </a:xfrm>
        </p:spPr>
      </p:pic>
      <p:sp>
        <p:nvSpPr>
          <p:cNvPr id="5" name="TextBox 4"/>
          <p:cNvSpPr txBox="1"/>
          <p:nvPr/>
        </p:nvSpPr>
        <p:spPr>
          <a:xfrm>
            <a:off x="4786314" y="4857760"/>
            <a:ext cx="4000528" cy="646331"/>
          </a:xfrm>
          <a:prstGeom prst="rect">
            <a:avLst/>
          </a:prstGeom>
          <a:noFill/>
        </p:spPr>
        <p:txBody>
          <a:bodyPr wrap="square" rtlCol="0">
            <a:spAutoFit/>
          </a:bodyPr>
          <a:lstStyle/>
          <a:p>
            <a:r>
              <a:rPr lang="en-IE" dirty="0" smtClean="0"/>
              <a:t>* Assumes 4% annuity rate.  €23,800 x 66% = €15,708/4%*100 = €392,700</a:t>
            </a:r>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04805"/>
                                        </p:tgtEl>
                                        <p:attrNameLst>
                                          <p:attrName>style.visibility</p:attrName>
                                        </p:attrNameLst>
                                      </p:cBhvr>
                                      <p:to>
                                        <p:strVal val="visible"/>
                                      </p:to>
                                    </p:set>
                                    <p:anim calcmode="lin" valueType="num">
                                      <p:cBhvr additive="base">
                                        <p:cTn id="7" dur="500" fill="hold"/>
                                        <p:tgtEl>
                                          <p:spTgt spid="204805"/>
                                        </p:tgtEl>
                                        <p:attrNameLst>
                                          <p:attrName>ppt_x</p:attrName>
                                        </p:attrNameLst>
                                      </p:cBhvr>
                                      <p:tavLst>
                                        <p:tav tm="0">
                                          <p:val>
                                            <p:strVal val="#ppt_x"/>
                                          </p:val>
                                        </p:tav>
                                        <p:tav tm="100000">
                                          <p:val>
                                            <p:strVal val="#ppt_x"/>
                                          </p:val>
                                        </p:tav>
                                      </p:tavLst>
                                    </p:anim>
                                    <p:anim calcmode="lin" valueType="num">
                                      <p:cBhvr additive="base">
                                        <p:cTn id="8" dur="500" fill="hold"/>
                                        <p:tgtEl>
                                          <p:spTgt spid="20480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4803">
                                            <p:txEl>
                                              <p:pRg st="0" end="0"/>
                                            </p:txEl>
                                          </p:spTgt>
                                        </p:tgtEl>
                                        <p:attrNameLst>
                                          <p:attrName>style.visibility</p:attrName>
                                        </p:attrNameLst>
                                      </p:cBhvr>
                                      <p:to>
                                        <p:strVal val="visible"/>
                                      </p:to>
                                    </p:set>
                                    <p:anim calcmode="lin" valueType="num">
                                      <p:cBhvr additive="base">
                                        <p:cTn id="13" dur="500" fill="hold"/>
                                        <p:tgtEl>
                                          <p:spTgt spid="2048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0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04803">
                                            <p:txEl>
                                              <p:pRg st="1" end="1"/>
                                            </p:txEl>
                                          </p:spTgt>
                                        </p:tgtEl>
                                        <p:attrNameLst>
                                          <p:attrName>style.visibility</p:attrName>
                                        </p:attrNameLst>
                                      </p:cBhvr>
                                      <p:to>
                                        <p:strVal val="visible"/>
                                      </p:to>
                                    </p:set>
                                    <p:anim calcmode="lin" valueType="num">
                                      <p:cBhvr additive="base">
                                        <p:cTn id="19" dur="500" fill="hold"/>
                                        <p:tgtEl>
                                          <p:spTgt spid="2048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0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04803">
                                            <p:txEl>
                                              <p:pRg st="2" end="2"/>
                                            </p:txEl>
                                          </p:spTgt>
                                        </p:tgtEl>
                                        <p:attrNameLst>
                                          <p:attrName>style.visibility</p:attrName>
                                        </p:attrNameLst>
                                      </p:cBhvr>
                                      <p:to>
                                        <p:strVal val="visible"/>
                                      </p:to>
                                    </p:set>
                                    <p:anim calcmode="lin" valueType="num">
                                      <p:cBhvr additive="base">
                                        <p:cTn id="25" dur="500" fill="hold"/>
                                        <p:tgtEl>
                                          <p:spTgt spid="20480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0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04803">
                                            <p:txEl>
                                              <p:pRg st="3" end="3"/>
                                            </p:txEl>
                                          </p:spTgt>
                                        </p:tgtEl>
                                        <p:attrNameLst>
                                          <p:attrName>style.visibility</p:attrName>
                                        </p:attrNameLst>
                                      </p:cBhvr>
                                      <p:to>
                                        <p:strVal val="visible"/>
                                      </p:to>
                                    </p:set>
                                    <p:anim calcmode="lin" valueType="num">
                                      <p:cBhvr additive="base">
                                        <p:cTn id="31" dur="500" fill="hold"/>
                                        <p:tgtEl>
                                          <p:spTgt spid="20480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0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04803">
                                            <p:txEl>
                                              <p:pRg st="4" end="4"/>
                                            </p:txEl>
                                          </p:spTgt>
                                        </p:tgtEl>
                                        <p:attrNameLst>
                                          <p:attrName>style.visibility</p:attrName>
                                        </p:attrNameLst>
                                      </p:cBhvr>
                                      <p:to>
                                        <p:strVal val="visible"/>
                                      </p:to>
                                    </p:set>
                                    <p:anim calcmode="lin" valueType="num">
                                      <p:cBhvr additive="base">
                                        <p:cTn id="37" dur="500" fill="hold"/>
                                        <p:tgtEl>
                                          <p:spTgt spid="20480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0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04803">
                                            <p:txEl>
                                              <p:pRg st="5" end="5"/>
                                            </p:txEl>
                                          </p:spTgt>
                                        </p:tgtEl>
                                        <p:attrNameLst>
                                          <p:attrName>style.visibility</p:attrName>
                                        </p:attrNameLst>
                                      </p:cBhvr>
                                      <p:to>
                                        <p:strVal val="visible"/>
                                      </p:to>
                                    </p:set>
                                    <p:anim calcmode="lin" valueType="num">
                                      <p:cBhvr additive="base">
                                        <p:cTn id="43" dur="500" fill="hold"/>
                                        <p:tgtEl>
                                          <p:spTgt spid="20480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0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1357298"/>
            <a:ext cx="8229600" cy="1571636"/>
          </a:xfrm>
        </p:spPr>
        <p:txBody>
          <a:bodyPr>
            <a:normAutofit/>
          </a:bodyPr>
          <a:lstStyle/>
          <a:p>
            <a:r>
              <a:rPr lang="en-GB" sz="3200" dirty="0" smtClean="0"/>
              <a:t>Targeting </a:t>
            </a:r>
            <a:r>
              <a:rPr lang="en-GB" sz="3200" dirty="0"/>
              <a:t>€400,000 </a:t>
            </a:r>
            <a:r>
              <a:rPr lang="en-GB" sz="3200" dirty="0" smtClean="0"/>
              <a:t>over </a:t>
            </a:r>
            <a:r>
              <a:rPr lang="en-GB" sz="3200" dirty="0"/>
              <a:t>a 20 year term</a:t>
            </a:r>
          </a:p>
        </p:txBody>
      </p:sp>
      <p:sp>
        <p:nvSpPr>
          <p:cNvPr id="297987" name="Rectangle 3"/>
          <p:cNvSpPr>
            <a:spLocks noGrp="1" noChangeArrowheads="1"/>
          </p:cNvSpPr>
          <p:nvPr>
            <p:ph type="body" idx="1"/>
          </p:nvPr>
        </p:nvSpPr>
        <p:spPr>
          <a:xfrm>
            <a:off x="457200" y="2928934"/>
            <a:ext cx="8229600" cy="3197229"/>
          </a:xfrm>
        </p:spPr>
        <p:txBody>
          <a:bodyPr/>
          <a:lstStyle/>
          <a:p>
            <a:pPr marL="985838" indent="-442913"/>
            <a:r>
              <a:rPr lang="en-GB" sz="1800" dirty="0"/>
              <a:t>Assumed 6% growth rate.</a:t>
            </a:r>
          </a:p>
          <a:p>
            <a:pPr marL="985838" indent="-442913"/>
            <a:r>
              <a:rPr lang="en-GB" sz="1800" dirty="0"/>
              <a:t>Assumed Term: 20 years.</a:t>
            </a:r>
          </a:p>
          <a:p>
            <a:pPr marL="985838" indent="-442913"/>
            <a:r>
              <a:rPr lang="en-GB" sz="1800" dirty="0"/>
              <a:t>Assumed tax bracket: 41%</a:t>
            </a:r>
          </a:p>
          <a:p>
            <a:pPr marL="985838" indent="-442913"/>
            <a:r>
              <a:rPr lang="en-GB" sz="1800" dirty="0"/>
              <a:t>Indexation: Zero</a:t>
            </a:r>
          </a:p>
          <a:p>
            <a:pPr marL="985838" indent="-442913"/>
            <a:r>
              <a:rPr lang="en-GB" sz="1800" dirty="0"/>
              <a:t>Level monthly contribution: €1,000</a:t>
            </a:r>
          </a:p>
          <a:p>
            <a:pPr marL="985838" indent="-442913"/>
            <a:r>
              <a:rPr lang="en-GB" sz="1800" dirty="0"/>
              <a:t>Net cost: €590</a:t>
            </a:r>
          </a:p>
          <a:p>
            <a:pPr marL="985838" indent="-442913"/>
            <a:r>
              <a:rPr lang="en-GB" sz="1800" dirty="0"/>
              <a:t>Net cost over 20 year term: €141,600.</a:t>
            </a:r>
          </a:p>
          <a:p>
            <a:endParaRPr lang="en-GB" dirty="0"/>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1"/>
            <a:ext cx="3071834" cy="1357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1285860"/>
            <a:ext cx="8229600" cy="1500198"/>
          </a:xfrm>
        </p:spPr>
        <p:txBody>
          <a:bodyPr>
            <a:normAutofit/>
          </a:bodyPr>
          <a:lstStyle/>
          <a:p>
            <a:r>
              <a:rPr lang="en-GB" sz="3200" dirty="0"/>
              <a:t>Targeting €400,000</a:t>
            </a:r>
          </a:p>
        </p:txBody>
      </p:sp>
      <p:sp>
        <p:nvSpPr>
          <p:cNvPr id="299011" name="Rectangle 3"/>
          <p:cNvSpPr>
            <a:spLocks noGrp="1" noChangeArrowheads="1"/>
          </p:cNvSpPr>
          <p:nvPr>
            <p:ph type="body" idx="1"/>
          </p:nvPr>
        </p:nvSpPr>
        <p:spPr>
          <a:xfrm>
            <a:off x="457200" y="2928934"/>
            <a:ext cx="8229600" cy="3197229"/>
          </a:xfrm>
        </p:spPr>
        <p:txBody>
          <a:bodyPr>
            <a:normAutofit/>
          </a:bodyPr>
          <a:lstStyle/>
          <a:p>
            <a:pPr marL="901700" indent="-457200">
              <a:lnSpc>
                <a:spcPct val="150000"/>
              </a:lnSpc>
            </a:pPr>
            <a:r>
              <a:rPr lang="en-GB" sz="1800" dirty="0"/>
              <a:t>Net cost over a 20 year term: €141,600</a:t>
            </a:r>
          </a:p>
          <a:p>
            <a:pPr marL="901700" indent="-457200">
              <a:lnSpc>
                <a:spcPct val="150000"/>
              </a:lnSpc>
            </a:pPr>
            <a:r>
              <a:rPr lang="en-GB" sz="1800" dirty="0"/>
              <a:t>Tax Free Cash: €100,000</a:t>
            </a:r>
          </a:p>
          <a:p>
            <a:pPr marL="901700" indent="-457200">
              <a:lnSpc>
                <a:spcPct val="150000"/>
              </a:lnSpc>
            </a:pPr>
            <a:r>
              <a:rPr lang="en-GB" sz="1800" dirty="0"/>
              <a:t>What does the client get for the additional cost of </a:t>
            </a:r>
            <a:r>
              <a:rPr lang="en-GB" sz="1800" b="1" u="sng" dirty="0"/>
              <a:t>€41,600?</a:t>
            </a:r>
          </a:p>
          <a:p>
            <a:pPr marL="901700" indent="-457200">
              <a:lnSpc>
                <a:spcPct val="150000"/>
              </a:lnSpc>
            </a:pPr>
            <a:r>
              <a:rPr lang="en-GB" sz="1800" dirty="0"/>
              <a:t>AMRF: €119,800</a:t>
            </a:r>
          </a:p>
          <a:p>
            <a:pPr marL="901700" indent="-457200">
              <a:lnSpc>
                <a:spcPct val="150000"/>
              </a:lnSpc>
            </a:pPr>
            <a:r>
              <a:rPr lang="en-GB" sz="1800" dirty="0"/>
              <a:t>ARF: €180,200</a:t>
            </a:r>
          </a:p>
          <a:p>
            <a:pPr marL="901700" indent="-457200">
              <a:lnSpc>
                <a:spcPct val="150000"/>
              </a:lnSpc>
            </a:pPr>
            <a:r>
              <a:rPr lang="en-GB" sz="1800" dirty="0"/>
              <a:t>Total: </a:t>
            </a:r>
            <a:r>
              <a:rPr lang="en-GB" sz="1800" b="1" dirty="0"/>
              <a:t>€300,000</a:t>
            </a:r>
            <a:r>
              <a:rPr lang="en-GB" sz="1800" dirty="0"/>
              <a:t> for a net cost of </a:t>
            </a:r>
            <a:r>
              <a:rPr lang="en-GB" sz="1800" b="1" dirty="0"/>
              <a:t>€41,600.</a:t>
            </a:r>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926" y="1"/>
            <a:ext cx="3429024" cy="15001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1026"/>
          <p:cNvSpPr>
            <a:spLocks noGrp="1" noChangeArrowheads="1"/>
          </p:cNvSpPr>
          <p:nvPr>
            <p:ph type="title"/>
          </p:nvPr>
        </p:nvSpPr>
        <p:spPr>
          <a:xfrm>
            <a:off x="457200" y="1428736"/>
            <a:ext cx="8229600" cy="1143008"/>
          </a:xfrm>
        </p:spPr>
        <p:txBody>
          <a:bodyPr>
            <a:normAutofit fontScale="90000"/>
          </a:bodyPr>
          <a:lstStyle/>
          <a:p>
            <a:r>
              <a:rPr lang="en-IE" sz="2000" b="1" dirty="0" smtClean="0"/>
              <a:t>Example 2.</a:t>
            </a:r>
            <a:br>
              <a:rPr lang="en-IE" sz="2000" b="1" dirty="0" smtClean="0"/>
            </a:br>
            <a:r>
              <a:rPr lang="en-IE" sz="2800" dirty="0" smtClean="0"/>
              <a:t/>
            </a:r>
            <a:br>
              <a:rPr lang="en-IE" sz="2800" dirty="0" smtClean="0"/>
            </a:br>
            <a:r>
              <a:rPr lang="en-IE" sz="3600" b="1" dirty="0" smtClean="0"/>
              <a:t>Target Free Cash only for Spouses</a:t>
            </a:r>
            <a:endParaRPr lang="en-GB" sz="3600" b="1" dirty="0"/>
          </a:p>
        </p:txBody>
      </p:sp>
      <p:sp>
        <p:nvSpPr>
          <p:cNvPr id="205827" name="Rectangle 1027"/>
          <p:cNvSpPr>
            <a:spLocks noGrp="1" noChangeArrowheads="1"/>
          </p:cNvSpPr>
          <p:nvPr>
            <p:ph type="body" idx="1"/>
          </p:nvPr>
        </p:nvSpPr>
        <p:spPr>
          <a:xfrm>
            <a:off x="457200" y="2928934"/>
            <a:ext cx="8229600" cy="3197229"/>
          </a:xfrm>
        </p:spPr>
        <p:txBody>
          <a:bodyPr>
            <a:normAutofit lnSpcReduction="10000"/>
          </a:bodyPr>
          <a:lstStyle/>
          <a:p>
            <a:pPr marL="803275" indent="-444500">
              <a:lnSpc>
                <a:spcPct val="150000"/>
              </a:lnSpc>
            </a:pPr>
            <a:r>
              <a:rPr lang="en-IE" sz="1800" dirty="0"/>
              <a:t>Spouse is 55 and has 15 years service to date and has no pensions</a:t>
            </a:r>
            <a:r>
              <a:rPr lang="en-IE" sz="1800" dirty="0" smtClean="0"/>
              <a:t>.</a:t>
            </a:r>
            <a:endParaRPr lang="en-IE" sz="1800" dirty="0"/>
          </a:p>
          <a:p>
            <a:pPr marL="803275" indent="-444500">
              <a:lnSpc>
                <a:spcPct val="150000"/>
              </a:lnSpc>
            </a:pPr>
            <a:r>
              <a:rPr lang="en-IE" sz="1800" dirty="0"/>
              <a:t>Current salary is €23,800</a:t>
            </a:r>
          </a:p>
          <a:p>
            <a:pPr marL="803275" indent="-444500">
              <a:lnSpc>
                <a:spcPct val="150000"/>
              </a:lnSpc>
            </a:pPr>
            <a:r>
              <a:rPr lang="en-IE" sz="1800" dirty="0"/>
              <a:t>At 60, this would allow a tax free cash lump sum of up to €35,700 to be paid.</a:t>
            </a:r>
          </a:p>
          <a:p>
            <a:pPr marL="803275" indent="-444500">
              <a:lnSpc>
                <a:spcPct val="150000"/>
              </a:lnSpc>
            </a:pPr>
            <a:r>
              <a:rPr lang="en-IE" sz="1800" dirty="0"/>
              <a:t>The annual premium to fund this for 5 years is €7,140 (Ignoring growth and charges)</a:t>
            </a:r>
          </a:p>
          <a:p>
            <a:pPr marL="803275" indent="-444500">
              <a:lnSpc>
                <a:spcPct val="150000"/>
              </a:lnSpc>
            </a:pPr>
            <a:r>
              <a:rPr lang="en-IE" sz="1800" dirty="0"/>
              <a:t>The value of pension funds can fall as well as rise.</a:t>
            </a:r>
          </a:p>
          <a:p>
            <a:pPr marL="803275" indent="-444500">
              <a:lnSpc>
                <a:spcPct val="150000"/>
              </a:lnSpc>
            </a:pPr>
            <a:r>
              <a:rPr lang="en-IE" sz="1800" dirty="0"/>
              <a:t>This type of funding is not guaranteed.</a:t>
            </a:r>
            <a:endParaRPr lang="en-GB" sz="1800" dirty="0"/>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8992" y="1"/>
            <a:ext cx="2500330" cy="1357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5827">
                                            <p:txEl>
                                              <p:pRg st="1" end="1"/>
                                            </p:txEl>
                                          </p:spTgt>
                                        </p:tgtEl>
                                        <p:attrNameLst>
                                          <p:attrName>style.visibility</p:attrName>
                                        </p:attrNameLst>
                                      </p:cBhvr>
                                      <p:to>
                                        <p:strVal val="visible"/>
                                      </p:to>
                                    </p:set>
                                    <p:anim calcmode="lin" valueType="num">
                                      <p:cBhvr additive="base">
                                        <p:cTn id="13" dur="500" fill="hold"/>
                                        <p:tgtEl>
                                          <p:spTgt spid="205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82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05827">
                                            <p:txEl>
                                              <p:pRg st="2" end="2"/>
                                            </p:txEl>
                                          </p:spTgt>
                                        </p:tgtEl>
                                        <p:attrNameLst>
                                          <p:attrName>style.visibility</p:attrName>
                                        </p:attrNameLst>
                                      </p:cBhvr>
                                      <p:to>
                                        <p:strVal val="visible"/>
                                      </p:to>
                                    </p:set>
                                    <p:anim calcmode="lin" valueType="num">
                                      <p:cBhvr additive="base">
                                        <p:cTn id="19" dur="500" fill="hold"/>
                                        <p:tgtEl>
                                          <p:spTgt spid="205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82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05827">
                                            <p:txEl>
                                              <p:pRg st="3" end="3"/>
                                            </p:txEl>
                                          </p:spTgt>
                                        </p:tgtEl>
                                        <p:attrNameLst>
                                          <p:attrName>style.visibility</p:attrName>
                                        </p:attrNameLst>
                                      </p:cBhvr>
                                      <p:to>
                                        <p:strVal val="visible"/>
                                      </p:to>
                                    </p:set>
                                    <p:anim calcmode="lin" valueType="num">
                                      <p:cBhvr additive="base">
                                        <p:cTn id="25" dur="500" fill="hold"/>
                                        <p:tgtEl>
                                          <p:spTgt spid="2058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82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05827">
                                            <p:txEl>
                                              <p:pRg st="4" end="4"/>
                                            </p:txEl>
                                          </p:spTgt>
                                        </p:tgtEl>
                                        <p:attrNameLst>
                                          <p:attrName>style.visibility</p:attrName>
                                        </p:attrNameLst>
                                      </p:cBhvr>
                                      <p:to>
                                        <p:strVal val="visible"/>
                                      </p:to>
                                    </p:set>
                                    <p:anim calcmode="lin" valueType="num">
                                      <p:cBhvr additive="base">
                                        <p:cTn id="31" dur="500" fill="hold"/>
                                        <p:tgtEl>
                                          <p:spTgt spid="2058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582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05827">
                                            <p:txEl>
                                              <p:pRg st="5" end="5"/>
                                            </p:txEl>
                                          </p:spTgt>
                                        </p:tgtEl>
                                        <p:attrNameLst>
                                          <p:attrName>style.visibility</p:attrName>
                                        </p:attrNameLst>
                                      </p:cBhvr>
                                      <p:to>
                                        <p:strVal val="visible"/>
                                      </p:to>
                                    </p:set>
                                    <p:anim calcmode="lin" valueType="num">
                                      <p:cBhvr additive="base">
                                        <p:cTn id="37" dur="500" fill="hold"/>
                                        <p:tgtEl>
                                          <p:spTgt spid="2058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582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1285883"/>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28662" y="2357430"/>
            <a:ext cx="7715304" cy="3847207"/>
          </a:xfrm>
          <a:prstGeom prst="rect">
            <a:avLst/>
          </a:prstGeom>
          <a:noFill/>
        </p:spPr>
        <p:txBody>
          <a:bodyPr wrap="square" rtlCol="0">
            <a:spAutoFit/>
          </a:bodyPr>
          <a:lstStyle/>
          <a:p>
            <a:pPr marL="342900" indent="-342900"/>
            <a:endParaRPr lang="en-IE" b="1" dirty="0" smtClean="0"/>
          </a:p>
          <a:p>
            <a:pPr marL="342900" indent="-342900"/>
            <a:endParaRPr lang="en-IE" b="1" dirty="0" smtClean="0"/>
          </a:p>
          <a:p>
            <a:pPr marL="342900" indent="-342900" algn="ctr"/>
            <a:r>
              <a:rPr lang="en-IE" sz="3200" b="1" dirty="0" smtClean="0"/>
              <a:t>Post Retirement Options Available After Finance Act 2011 :</a:t>
            </a:r>
          </a:p>
          <a:p>
            <a:r>
              <a:rPr lang="en-IE" dirty="0" smtClean="0"/>
              <a:t> </a:t>
            </a:r>
          </a:p>
          <a:p>
            <a:pPr marL="715963" indent="-357188">
              <a:buFont typeface="Arial" pitchFamily="34" charset="0"/>
              <a:buChar char="•"/>
            </a:pPr>
            <a:r>
              <a:rPr lang="en-IE" dirty="0" smtClean="0"/>
              <a:t>Tax Free Cash</a:t>
            </a:r>
          </a:p>
          <a:p>
            <a:pPr marL="715963" indent="-357188">
              <a:buFont typeface="Arial" pitchFamily="34" charset="0"/>
              <a:buChar char="•"/>
            </a:pPr>
            <a:endParaRPr lang="en-IE" dirty="0" smtClean="0"/>
          </a:p>
          <a:p>
            <a:pPr marL="715963" indent="-357188">
              <a:buFont typeface="Arial" pitchFamily="34" charset="0"/>
              <a:buChar char="•"/>
            </a:pPr>
            <a:r>
              <a:rPr lang="en-IE" dirty="0" smtClean="0"/>
              <a:t> Annuities – Pro’s and Cons</a:t>
            </a:r>
          </a:p>
          <a:p>
            <a:pPr marL="715963" indent="-357188">
              <a:buFont typeface="Arial" pitchFamily="34" charset="0"/>
              <a:buChar char="•"/>
            </a:pPr>
            <a:endParaRPr lang="en-IE" dirty="0" smtClean="0"/>
          </a:p>
          <a:p>
            <a:pPr marL="715963" indent="-357188">
              <a:buFont typeface="Arial" pitchFamily="34" charset="0"/>
              <a:buChar char="•"/>
            </a:pPr>
            <a:r>
              <a:rPr lang="en-IE" dirty="0" smtClean="0"/>
              <a:t> AMARF/ARF’s – Pro’s and Cons</a:t>
            </a:r>
          </a:p>
          <a:p>
            <a:r>
              <a:rPr lang="en-IE" dirty="0" smtClean="0"/>
              <a:t/>
            </a:r>
            <a:br>
              <a:rPr lang="en-IE" dirty="0" smtClean="0"/>
            </a:br>
            <a:endParaRPr lang="en-IE" dirty="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0"/>
            <a:ext cx="7772400" cy="3330833"/>
          </a:xfrm>
        </p:spPr>
        <p:txBody>
          <a:bodyPr>
            <a:normAutofit/>
          </a:bodyPr>
          <a:lstStyle/>
          <a:p>
            <a:r>
              <a:rPr lang="en-IE" sz="1600" dirty="0" smtClean="0"/>
              <a:t/>
            </a:r>
            <a:br>
              <a:rPr lang="en-IE" sz="1600" dirty="0" smtClean="0"/>
            </a:br>
            <a:r>
              <a:rPr lang="en-IE" sz="3200" b="1" dirty="0" smtClean="0">
                <a:solidFill>
                  <a:srgbClr val="FF0000"/>
                </a:solidFill>
              </a:rPr>
              <a:t>INTRODUCTION</a:t>
            </a:r>
            <a:r>
              <a:rPr lang="en-IE" sz="1600" dirty="0" smtClean="0"/>
              <a:t/>
            </a:r>
            <a:br>
              <a:rPr lang="en-IE" sz="1600" dirty="0" smtClean="0"/>
            </a:br>
            <a:r>
              <a:rPr lang="en-IE" sz="1600" dirty="0" smtClean="0"/>
              <a:t/>
            </a:r>
            <a:br>
              <a:rPr lang="en-IE" sz="1600" dirty="0" smtClean="0"/>
            </a:br>
            <a:r>
              <a:rPr lang="en-IE" sz="3200" dirty="0" smtClean="0"/>
              <a:t>Why am I here ?</a:t>
            </a:r>
            <a:r>
              <a:rPr lang="en-IE" sz="2000" dirty="0" smtClean="0"/>
              <a:t/>
            </a:r>
            <a:br>
              <a:rPr lang="en-IE" sz="2000" dirty="0" smtClean="0"/>
            </a:br>
            <a:r>
              <a:rPr lang="en-IE" sz="2000" dirty="0" smtClean="0"/>
              <a:t/>
            </a:r>
            <a:br>
              <a:rPr lang="en-IE" sz="2000" dirty="0" smtClean="0"/>
            </a:br>
            <a:r>
              <a:rPr lang="en-IE" sz="2800" dirty="0" smtClean="0"/>
              <a:t>To outline the possible options for Self Employed GP’s at Pre &amp; Post Retirement</a:t>
            </a:r>
            <a:r>
              <a:rPr lang="en-IE" sz="2000" dirty="0" smtClean="0"/>
              <a:t/>
            </a:r>
            <a:br>
              <a:rPr lang="en-IE" sz="20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928693"/>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600" b="1" dirty="0" smtClean="0">
                <a:solidFill>
                  <a:srgbClr val="FF0000"/>
                </a:solidFill>
              </a:rPr>
              <a:t>ANNUITIES</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8446" y="3071810"/>
            <a:ext cx="7031206" cy="2585323"/>
          </a:xfrm>
          <a:prstGeom prst="rect">
            <a:avLst/>
          </a:prstGeom>
          <a:noFill/>
        </p:spPr>
        <p:txBody>
          <a:bodyPr wrap="square" rtlCol="0">
            <a:spAutoFit/>
          </a:bodyPr>
          <a:lstStyle/>
          <a:p>
            <a:endParaRPr lang="en-IE" dirty="0" smtClean="0"/>
          </a:p>
          <a:p>
            <a:r>
              <a:rPr lang="en-IE" dirty="0" smtClean="0"/>
              <a:t>As discussed prior to 1999 one could only take  a portion of their pension fund as tax free cash and the balance had to purchase an annuity.</a:t>
            </a:r>
          </a:p>
          <a:p>
            <a:endParaRPr lang="en-IE" dirty="0" smtClean="0"/>
          </a:p>
          <a:p>
            <a:r>
              <a:rPr lang="en-IE" dirty="0" smtClean="0"/>
              <a:t>What is an annuity?  ... This is a contract with you and an insurance company that will give you a fixed income on retirement as long as you live.</a:t>
            </a:r>
          </a:p>
          <a:p>
            <a:endParaRPr lang="en-IE" b="1" u="sng" dirty="0" smtClean="0"/>
          </a:p>
          <a:p>
            <a:r>
              <a:rPr lang="en-IE" dirty="0" smtClean="0"/>
              <a:t>		</a:t>
            </a:r>
            <a:endParaRPr lang="en-IE" dirty="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785817"/>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ANNUITIES</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8446" y="2714620"/>
            <a:ext cx="6816892" cy="3693319"/>
          </a:xfrm>
          <a:prstGeom prst="rect">
            <a:avLst/>
          </a:prstGeom>
          <a:noFill/>
        </p:spPr>
        <p:txBody>
          <a:bodyPr wrap="square" rtlCol="0">
            <a:spAutoFit/>
          </a:bodyPr>
          <a:lstStyle/>
          <a:p>
            <a:endParaRPr lang="en-IE" b="1" u="sng" dirty="0" smtClean="0"/>
          </a:p>
          <a:p>
            <a:r>
              <a:rPr lang="en-IE" b="1" u="sng" dirty="0" smtClean="0"/>
              <a:t>PROS</a:t>
            </a:r>
            <a:r>
              <a:rPr lang="en-IE" b="1" dirty="0" smtClean="0"/>
              <a:t>		</a:t>
            </a:r>
            <a:endParaRPr lang="en-IE" b="1" u="sng" dirty="0" smtClean="0"/>
          </a:p>
          <a:p>
            <a:pPr>
              <a:buFont typeface="Arial" pitchFamily="34" charset="0"/>
              <a:buChar char="•"/>
            </a:pPr>
            <a:r>
              <a:rPr lang="en-IE" dirty="0" smtClean="0"/>
              <a:t>  Income for life guaranteed	</a:t>
            </a:r>
          </a:p>
          <a:p>
            <a:pPr>
              <a:buFont typeface="Arial" pitchFamily="34" charset="0"/>
              <a:buChar char="•"/>
            </a:pPr>
            <a:r>
              <a:rPr lang="en-IE" dirty="0" smtClean="0"/>
              <a:t>  You have certainty and can plan financially</a:t>
            </a:r>
          </a:p>
          <a:p>
            <a:pPr>
              <a:buFont typeface="Arial" pitchFamily="34" charset="0"/>
              <a:buChar char="•"/>
            </a:pPr>
            <a:r>
              <a:rPr lang="en-IE" dirty="0" smtClean="0"/>
              <a:t>  No risk (except for inflation)</a:t>
            </a:r>
          </a:p>
          <a:p>
            <a:pPr>
              <a:buFont typeface="Arial" pitchFamily="34" charset="0"/>
              <a:buChar char="•"/>
            </a:pPr>
            <a:r>
              <a:rPr lang="en-IE" dirty="0" smtClean="0"/>
              <a:t>  You don’t have to predict your own life expectancy</a:t>
            </a:r>
          </a:p>
          <a:p>
            <a:pPr>
              <a:buFont typeface="Arial" pitchFamily="34" charset="0"/>
              <a:buChar char="•"/>
            </a:pPr>
            <a:endParaRPr lang="en-IE" dirty="0" smtClean="0"/>
          </a:p>
          <a:p>
            <a:r>
              <a:rPr lang="en-IE" b="1" u="sng" dirty="0" smtClean="0"/>
              <a:t>CONS</a:t>
            </a:r>
          </a:p>
          <a:p>
            <a:pPr>
              <a:buFont typeface="Arial" pitchFamily="34" charset="0"/>
              <a:buChar char="•"/>
            </a:pPr>
            <a:r>
              <a:rPr lang="en-IE" dirty="0" smtClean="0"/>
              <a:t>  Fund gone forever</a:t>
            </a:r>
          </a:p>
          <a:p>
            <a:pPr>
              <a:buFont typeface="Arial" pitchFamily="34" charset="0"/>
              <a:buChar char="•"/>
            </a:pPr>
            <a:r>
              <a:rPr lang="en-IE" dirty="0" smtClean="0"/>
              <a:t>  Rates low (they have followed interest rates down)</a:t>
            </a:r>
          </a:p>
          <a:p>
            <a:pPr>
              <a:buFont typeface="Arial" pitchFamily="34" charset="0"/>
              <a:buChar char="•"/>
            </a:pPr>
            <a:r>
              <a:rPr lang="en-IE" dirty="0" smtClean="0"/>
              <a:t>  Inflation will erode value unless you own an inflation proofed annuity</a:t>
            </a:r>
          </a:p>
          <a:p>
            <a:pPr>
              <a:buFont typeface="Arial" pitchFamily="34" charset="0"/>
              <a:buChar char="•"/>
            </a:pPr>
            <a:r>
              <a:rPr lang="en-IE" dirty="0" smtClean="0"/>
              <a:t>  Premature death-fund gone unless joint life!</a:t>
            </a:r>
          </a:p>
          <a:p>
            <a:r>
              <a:rPr lang="en-IE" dirty="0" smtClean="0"/>
              <a:t>			</a:t>
            </a:r>
            <a:endParaRPr lang="en-IE" dirty="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3600" b="1" dirty="0" smtClean="0">
                <a:solidFill>
                  <a:srgbClr val="FF0000"/>
                </a:solidFill>
              </a:rPr>
              <a:t>ARF/AMRF Options</a:t>
            </a:r>
            <a:r>
              <a:rPr lang="en-IE" sz="2000" b="1" dirty="0" smtClean="0">
                <a:solidFill>
                  <a:srgbClr val="FF0000"/>
                </a:solidFill>
              </a:rPr>
              <a:t/>
            </a:r>
            <a:br>
              <a:rPr lang="en-IE" sz="2000" b="1" dirty="0" smtClean="0">
                <a:solidFill>
                  <a:srgbClr val="FF0000"/>
                </a:solidFill>
              </a:rPr>
            </a:br>
            <a:r>
              <a:rPr lang="en-IE" sz="2000" b="1" dirty="0" smtClean="0">
                <a:solidFill>
                  <a:srgbClr val="FF0000"/>
                </a:solidFill>
              </a:rPr>
              <a:t>(Approved Retirement Fund/Approved Minimum Retirement Fund Options)</a:t>
            </a:r>
            <a:endParaRPr lang="en-IE" sz="20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8446" y="3071810"/>
            <a:ext cx="7031206" cy="3139321"/>
          </a:xfrm>
          <a:prstGeom prst="rect">
            <a:avLst/>
          </a:prstGeom>
          <a:noFill/>
        </p:spPr>
        <p:txBody>
          <a:bodyPr wrap="square" rtlCol="0">
            <a:spAutoFit/>
          </a:bodyPr>
          <a:lstStyle/>
          <a:p>
            <a:r>
              <a:rPr lang="en-IE" dirty="0" smtClean="0"/>
              <a:t>Originally introduced in 1999</a:t>
            </a:r>
            <a:r>
              <a:rPr lang="en-IE" b="1" dirty="0" smtClean="0"/>
              <a:t>	 </a:t>
            </a:r>
            <a:r>
              <a:rPr lang="en-IE" dirty="0" smtClean="0"/>
              <a:t>for personal pension and executive pensions but now available to all options where the scheme allows except for DB (defined benefit) schemes.</a:t>
            </a:r>
          </a:p>
          <a:p>
            <a:r>
              <a:rPr lang="en-IE" b="1" dirty="0" smtClean="0"/>
              <a:t>		</a:t>
            </a:r>
            <a:endParaRPr lang="en-IE" b="1" u="sng" dirty="0" smtClean="0"/>
          </a:p>
          <a:p>
            <a:r>
              <a:rPr lang="en-IE" dirty="0" smtClean="0"/>
              <a:t>An alternative to the annuity	</a:t>
            </a:r>
          </a:p>
          <a:p>
            <a:r>
              <a:rPr lang="en-IE" dirty="0" smtClean="0"/>
              <a:t>You keep and invest your capital post retirement and you can pass on to next of kin on death</a:t>
            </a:r>
          </a:p>
          <a:p>
            <a:r>
              <a:rPr lang="en-IE" dirty="0" smtClean="0"/>
              <a:t>If over age 60 you are taxed on 5% of the ARF whether  you withdraw it or not (6% for very large funds)</a:t>
            </a:r>
          </a:p>
          <a:p>
            <a:r>
              <a:rPr lang="en-IE" dirty="0" smtClean="0"/>
              <a:t>Effectively you have to try and calculate your own life expectancy to ensure you don’t outlive your fund!</a:t>
            </a:r>
            <a:endParaRPr lang="en-IE" dirty="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714379"/>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600" b="1" dirty="0" smtClean="0">
                <a:solidFill>
                  <a:srgbClr val="FF0000"/>
                </a:solidFill>
              </a:rPr>
              <a:t>APPROVED RETIREMENT FUNDS</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7420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8446" y="2898614"/>
            <a:ext cx="7031206" cy="3693319"/>
          </a:xfrm>
          <a:prstGeom prst="rect">
            <a:avLst/>
          </a:prstGeom>
          <a:noFill/>
        </p:spPr>
        <p:txBody>
          <a:bodyPr wrap="square" rtlCol="0">
            <a:spAutoFit/>
          </a:bodyPr>
          <a:lstStyle/>
          <a:p>
            <a:r>
              <a:rPr lang="en-IE" b="1" u="sng" dirty="0" smtClean="0"/>
              <a:t>PROS</a:t>
            </a:r>
            <a:r>
              <a:rPr lang="en-IE" b="1" dirty="0" smtClean="0"/>
              <a:t>				</a:t>
            </a:r>
            <a:endParaRPr lang="en-IE" b="1" u="sng" dirty="0" smtClean="0"/>
          </a:p>
          <a:p>
            <a:pPr>
              <a:buFont typeface="Arial" pitchFamily="34" charset="0"/>
              <a:buChar char="•"/>
            </a:pPr>
            <a:r>
              <a:rPr lang="en-IE" dirty="0" smtClean="0"/>
              <a:t>  You can keep your pension capital and you can invest it.</a:t>
            </a:r>
          </a:p>
          <a:p>
            <a:pPr>
              <a:buFont typeface="Arial" pitchFamily="34" charset="0"/>
              <a:buChar char="•"/>
            </a:pPr>
            <a:r>
              <a:rPr lang="en-IE" dirty="0" smtClean="0"/>
              <a:t>  It can be passed on to your next of kin on death.</a:t>
            </a:r>
          </a:p>
          <a:p>
            <a:pPr>
              <a:buFont typeface="Arial" pitchFamily="34" charset="0"/>
              <a:buChar char="•"/>
            </a:pPr>
            <a:r>
              <a:rPr lang="en-IE" dirty="0" smtClean="0"/>
              <a:t>  You can draw down on income or lump sums (all taxable) at any time.</a:t>
            </a:r>
          </a:p>
          <a:p>
            <a:pPr>
              <a:buFont typeface="Arial" pitchFamily="34" charset="0"/>
              <a:buChar char="•"/>
            </a:pPr>
            <a:r>
              <a:rPr lang="en-IE" dirty="0" smtClean="0"/>
              <a:t>   Opportunity for fund growth / Potential for increased income. </a:t>
            </a:r>
          </a:p>
          <a:p>
            <a:pPr>
              <a:buFont typeface="Arial" pitchFamily="34" charset="0"/>
              <a:buChar char="•"/>
            </a:pPr>
            <a:endParaRPr lang="en-IE" dirty="0" smtClean="0"/>
          </a:p>
          <a:p>
            <a:r>
              <a:rPr lang="en-IE" b="1" u="sng" dirty="0" smtClean="0"/>
              <a:t>CONS</a:t>
            </a:r>
          </a:p>
          <a:p>
            <a:pPr>
              <a:buFont typeface="Arial" pitchFamily="34" charset="0"/>
              <a:buChar char="•"/>
            </a:pPr>
            <a:r>
              <a:rPr lang="en-IE" dirty="0" smtClean="0"/>
              <a:t>  You must draw down 5% of the value each year as you will be taxed on it anyway (6% for very large funds).</a:t>
            </a:r>
          </a:p>
          <a:p>
            <a:pPr>
              <a:buFont typeface="Arial" pitchFamily="34" charset="0"/>
              <a:buChar char="•"/>
            </a:pPr>
            <a:r>
              <a:rPr lang="en-IE" dirty="0" smtClean="0"/>
              <a:t>  You may get the investment strategy wrong.</a:t>
            </a:r>
          </a:p>
          <a:p>
            <a:pPr>
              <a:buFont typeface="Arial" pitchFamily="34" charset="0"/>
              <a:buChar char="•"/>
            </a:pPr>
            <a:r>
              <a:rPr lang="en-IE" dirty="0" smtClean="0"/>
              <a:t>  You may outlive your fund. (What happens then?)</a:t>
            </a:r>
          </a:p>
          <a:p>
            <a:pPr>
              <a:buFont typeface="Arial" pitchFamily="34" charset="0"/>
              <a:buChar char="•"/>
            </a:pPr>
            <a:r>
              <a:rPr lang="en-IE" dirty="0" smtClean="0"/>
              <a:t>  There is no certainty.</a:t>
            </a:r>
          </a:p>
          <a:p>
            <a:pPr>
              <a:buFont typeface="Arial" pitchFamily="34" charset="0"/>
              <a:buChar char="•"/>
            </a:pPr>
            <a:r>
              <a:rPr lang="en-IE" dirty="0" smtClean="0"/>
              <a:t>  If you invest in ‘safe’ assets inflation could erode your fund.</a:t>
            </a:r>
            <a:endParaRPr lang="en-IE" dirty="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926" y="401053"/>
            <a:ext cx="3571900" cy="1857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8446" y="2000241"/>
            <a:ext cx="7031206" cy="4278094"/>
          </a:xfrm>
          <a:prstGeom prst="rect">
            <a:avLst/>
          </a:prstGeom>
          <a:noFill/>
        </p:spPr>
        <p:txBody>
          <a:bodyPr wrap="square" rtlCol="0">
            <a:spAutoFit/>
          </a:bodyPr>
          <a:lstStyle/>
          <a:p>
            <a:endParaRPr lang="en-IE" dirty="0" smtClean="0"/>
          </a:p>
          <a:p>
            <a:r>
              <a:rPr lang="en-IE" sz="2800" b="1" dirty="0" smtClean="0">
                <a:solidFill>
                  <a:srgbClr val="FF0000"/>
                </a:solidFill>
              </a:rPr>
              <a:t>Summary ...</a:t>
            </a:r>
          </a:p>
          <a:p>
            <a:endParaRPr lang="en-IE" sz="2800" b="1" dirty="0" smtClean="0">
              <a:solidFill>
                <a:srgbClr val="FF0000"/>
              </a:solidFill>
            </a:endParaRPr>
          </a:p>
          <a:p>
            <a:endParaRPr lang="en-IE" dirty="0" smtClean="0"/>
          </a:p>
          <a:p>
            <a:pPr marL="803275" indent="-358775">
              <a:buFont typeface="Arial" pitchFamily="34" charset="0"/>
              <a:buChar char="•"/>
            </a:pPr>
            <a:r>
              <a:rPr lang="en-IE" dirty="0" smtClean="0"/>
              <a:t>The Pillars of Retirement Planning</a:t>
            </a:r>
          </a:p>
          <a:p>
            <a:pPr marL="803275" indent="-358775">
              <a:buFont typeface="Arial" pitchFamily="34" charset="0"/>
              <a:buChar char="•"/>
            </a:pPr>
            <a:endParaRPr lang="en-IE" dirty="0" smtClean="0"/>
          </a:p>
          <a:p>
            <a:pPr marL="803275" indent="-358775">
              <a:buFont typeface="Arial" pitchFamily="34" charset="0"/>
              <a:buChar char="•"/>
            </a:pPr>
            <a:r>
              <a:rPr lang="en-IE" dirty="0" smtClean="0"/>
              <a:t>Restrictions</a:t>
            </a:r>
          </a:p>
          <a:p>
            <a:pPr marL="803275" indent="-358775">
              <a:buFont typeface="Arial" pitchFamily="34" charset="0"/>
              <a:buChar char="•"/>
            </a:pPr>
            <a:endParaRPr lang="en-IE" dirty="0" smtClean="0"/>
          </a:p>
          <a:p>
            <a:pPr marL="803275" indent="-358775">
              <a:buFont typeface="Arial" pitchFamily="34" charset="0"/>
              <a:buChar char="•"/>
            </a:pPr>
            <a:r>
              <a:rPr lang="en-IE" dirty="0" smtClean="0"/>
              <a:t>Using Spouses Allowances</a:t>
            </a:r>
          </a:p>
          <a:p>
            <a:pPr marL="803275" indent="-358775">
              <a:buFont typeface="Arial" pitchFamily="34" charset="0"/>
              <a:buChar char="•"/>
            </a:pPr>
            <a:endParaRPr lang="en-IE" dirty="0" smtClean="0"/>
          </a:p>
          <a:p>
            <a:pPr marL="803275" indent="-358775">
              <a:buFont typeface="Arial" pitchFamily="34" charset="0"/>
              <a:buChar char="•"/>
            </a:pPr>
            <a:r>
              <a:rPr lang="en-IE" dirty="0" smtClean="0"/>
              <a:t>ARF v Annuity</a:t>
            </a:r>
          </a:p>
          <a:p>
            <a:endParaRPr lang="en-IE" dirty="0" smtClean="0"/>
          </a:p>
          <a:p>
            <a:endParaRPr lang="en-IE" dirty="0" smtClean="0"/>
          </a:p>
          <a:p>
            <a:endParaRPr lang="en-IE" dirty="0" smtClean="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857255"/>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6050" y="401053"/>
            <a:ext cx="4071966" cy="1857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8446" y="2000241"/>
            <a:ext cx="7031206" cy="2831544"/>
          </a:xfrm>
          <a:prstGeom prst="rect">
            <a:avLst/>
          </a:prstGeom>
          <a:noFill/>
        </p:spPr>
        <p:txBody>
          <a:bodyPr wrap="square" rtlCol="0">
            <a:spAutoFit/>
          </a:bodyPr>
          <a:lstStyle/>
          <a:p>
            <a:endParaRPr lang="en-IE" dirty="0" smtClean="0"/>
          </a:p>
          <a:p>
            <a:endParaRPr lang="en-IE" sz="2800" b="1" dirty="0" smtClean="0">
              <a:solidFill>
                <a:srgbClr val="FF0000"/>
              </a:solidFill>
            </a:endParaRPr>
          </a:p>
          <a:p>
            <a:pPr algn="ctr"/>
            <a:r>
              <a:rPr lang="en-IE" sz="4400" b="1" dirty="0" smtClean="0">
                <a:solidFill>
                  <a:srgbClr val="FF0000"/>
                </a:solidFill>
              </a:rPr>
              <a:t>THANK YOU</a:t>
            </a:r>
          </a:p>
          <a:p>
            <a:pPr algn="ctr"/>
            <a:endParaRPr lang="en-IE" sz="4400" b="1" dirty="0" smtClean="0">
              <a:solidFill>
                <a:srgbClr val="FF0000"/>
              </a:solidFill>
            </a:endParaRPr>
          </a:p>
          <a:p>
            <a:pPr algn="ctr"/>
            <a:r>
              <a:rPr lang="en-IE" sz="4400" b="1" dirty="0" smtClean="0">
                <a:solidFill>
                  <a:srgbClr val="FF0000"/>
                </a:solidFill>
              </a:rPr>
              <a:t>Q &amp; A</a:t>
            </a:r>
            <a:endParaRPr lang="en-IE" sz="4400" dirty="0" smtClean="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86058"/>
            <a:ext cx="7772400" cy="2545015"/>
          </a:xfrm>
        </p:spPr>
        <p:txBody>
          <a:bodyPr>
            <a:normAutofit fontScale="90000"/>
          </a:bodyPr>
          <a:lstStyle/>
          <a:p>
            <a:r>
              <a:rPr lang="en-IE" sz="1600" dirty="0" smtClean="0"/>
              <a:t/>
            </a:r>
            <a:br>
              <a:rPr lang="en-IE" sz="1600" dirty="0" smtClean="0"/>
            </a:br>
            <a:r>
              <a:rPr lang="en-IE" sz="3600" b="1" dirty="0" smtClean="0">
                <a:solidFill>
                  <a:srgbClr val="FF0000"/>
                </a:solidFill>
              </a:rPr>
              <a:t>ABOUT US ...</a:t>
            </a:r>
            <a:r>
              <a:rPr lang="en-IE" sz="1600" dirty="0" smtClean="0"/>
              <a:t/>
            </a:r>
            <a:br>
              <a:rPr lang="en-IE" sz="1600" dirty="0" smtClean="0"/>
            </a:br>
            <a:r>
              <a:rPr lang="en-IE" sz="1800" dirty="0" smtClean="0"/>
              <a:t/>
            </a:r>
            <a:br>
              <a:rPr lang="en-IE" sz="1800" dirty="0" smtClean="0"/>
            </a:br>
            <a:r>
              <a:rPr lang="en-IE" sz="1800" b="1" dirty="0" smtClean="0"/>
              <a:t>Costello &amp; Tarpey Financial Services </a:t>
            </a:r>
            <a:r>
              <a:rPr lang="en-IE" sz="1800" dirty="0" smtClean="0"/>
              <a:t>is a partnership set up by Deirdre Costello and myself, Paul Tarpey.  Together we bring 38 years experience in all areas of the financial sector. </a:t>
            </a:r>
            <a:br>
              <a:rPr lang="en-IE" sz="1800" dirty="0" smtClean="0"/>
            </a:br>
            <a:r>
              <a:rPr lang="en-IE" sz="1800" dirty="0" smtClean="0"/>
              <a:t/>
            </a:r>
            <a:br>
              <a:rPr lang="en-IE" sz="1800" dirty="0" smtClean="0"/>
            </a:br>
            <a:r>
              <a:rPr lang="en-IE" sz="1800" dirty="0" smtClean="0"/>
              <a:t> I, Paul Tarpey, have worked in the financial services industry in a number of capacities over a 20 year period. Before setting up my own business in 2005, I</a:t>
            </a:r>
            <a:r>
              <a:rPr lang="en-IE" sz="1800" b="1" i="1" dirty="0" smtClean="0"/>
              <a:t> </a:t>
            </a:r>
            <a:r>
              <a:rPr lang="en-IE" sz="1800" dirty="0" smtClean="0"/>
              <a:t>worked as a Wealth Manager with ACC Bank specialising in the area of wealth management, retirement  and succession planning. </a:t>
            </a:r>
            <a:r>
              <a:rPr lang="en-IE" sz="1300" dirty="0" smtClean="0"/>
              <a:t/>
            </a:r>
            <a:br>
              <a:rPr lang="en-IE" sz="1300" dirty="0" smtClean="0"/>
            </a:br>
            <a:r>
              <a:rPr lang="en-IE" sz="1300" dirty="0" smtClean="0"/>
              <a:t/>
            </a:r>
            <a:br>
              <a:rPr lang="en-IE" sz="13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86058"/>
            <a:ext cx="7772400" cy="2545015"/>
          </a:xfrm>
        </p:spPr>
        <p:txBody>
          <a:bodyPr>
            <a:normAutofit fontScale="90000"/>
          </a:bodyPr>
          <a:lstStyle/>
          <a:p>
            <a:r>
              <a:rPr lang="en-IE" sz="1600" dirty="0" smtClean="0"/>
              <a:t/>
            </a:r>
            <a:br>
              <a:rPr lang="en-IE" sz="1600" dirty="0" smtClean="0"/>
            </a:br>
            <a:r>
              <a:rPr lang="en-IE" sz="3600" b="1" dirty="0" smtClean="0">
                <a:solidFill>
                  <a:srgbClr val="FF0000"/>
                </a:solidFill>
              </a:rPr>
              <a:t>ABOUT US ...</a:t>
            </a:r>
            <a:r>
              <a:rPr lang="en-IE" sz="1600" dirty="0" smtClean="0"/>
              <a:t/>
            </a:r>
            <a:br>
              <a:rPr lang="en-IE" sz="1600" dirty="0" smtClean="0"/>
            </a:br>
            <a:r>
              <a:rPr lang="en-IE" sz="1800" dirty="0" smtClean="0"/>
              <a:t/>
            </a:r>
            <a:br>
              <a:rPr lang="en-IE" sz="1800" dirty="0" smtClean="0"/>
            </a:br>
            <a:r>
              <a:rPr lang="en-GB" sz="2200" b="1" dirty="0" smtClean="0"/>
              <a:t>We are also members of </a:t>
            </a:r>
            <a:r>
              <a:rPr lang="en-GB" sz="1800" dirty="0" smtClean="0"/>
              <a:t>: </a:t>
            </a:r>
            <a:br>
              <a:rPr lang="en-GB" sz="1800" dirty="0" smtClean="0"/>
            </a:br>
            <a:r>
              <a:rPr lang="en-GB" sz="1800" dirty="0" smtClean="0"/>
              <a:t/>
            </a:r>
            <a:br>
              <a:rPr lang="en-GB" sz="1800" dirty="0" smtClean="0"/>
            </a:br>
            <a:r>
              <a:rPr lang="en-GB" sz="1800" b="1" dirty="0" smtClean="0"/>
              <a:t>Trusted Advisor Group (TAG),</a:t>
            </a:r>
            <a:r>
              <a:rPr lang="en-GB" sz="1800" dirty="0" smtClean="0"/>
              <a:t/>
            </a:r>
            <a:br>
              <a:rPr lang="en-GB" sz="1800" dirty="0" smtClean="0"/>
            </a:br>
            <a:r>
              <a:rPr lang="en-GB" sz="1800" b="1" dirty="0" smtClean="0"/>
              <a:t>PIBA,</a:t>
            </a:r>
            <a:r>
              <a:rPr lang="en-GB" sz="1800" dirty="0" smtClean="0"/>
              <a:t/>
            </a:r>
            <a:br>
              <a:rPr lang="en-GB" sz="1800" dirty="0" smtClean="0"/>
            </a:br>
            <a:r>
              <a:rPr lang="en-GB" sz="1800" b="1" dirty="0" smtClean="0"/>
              <a:t>Life Insurance Association of Ireland.</a:t>
            </a:r>
            <a:r>
              <a:rPr lang="en-GB" sz="1800" dirty="0" smtClean="0"/>
              <a:t/>
            </a:r>
            <a:br>
              <a:rPr lang="en-GB" sz="1800" dirty="0" smtClean="0"/>
            </a:br>
            <a:r>
              <a:rPr lang="en-GB" sz="1800" dirty="0" smtClean="0"/>
              <a:t>We are regulated by the  </a:t>
            </a:r>
            <a:r>
              <a:rPr lang="en-GB" sz="1800" b="1" dirty="0" smtClean="0"/>
              <a:t>Financial Regulator and Central Bank of Ireland.</a:t>
            </a:r>
            <a:r>
              <a:rPr lang="en-GB" sz="1800" dirty="0" smtClean="0"/>
              <a:t/>
            </a:r>
            <a:br>
              <a:rPr lang="en-GB" sz="1800" dirty="0" smtClean="0"/>
            </a:br>
            <a:r>
              <a:rPr lang="en-GB" sz="1800" dirty="0" smtClean="0"/>
              <a:t/>
            </a:r>
            <a:br>
              <a:rPr lang="en-GB" sz="1800" dirty="0" smtClean="0"/>
            </a:br>
            <a:r>
              <a:rPr lang="en-IE" sz="1800" dirty="0" smtClean="0"/>
              <a:t>As a member of the </a:t>
            </a:r>
            <a:r>
              <a:rPr lang="en-IE" sz="1800" b="1" dirty="0" smtClean="0"/>
              <a:t>Trusted Adviser Group (TAG),</a:t>
            </a:r>
            <a:r>
              <a:rPr lang="en-IE" sz="1800" dirty="0" smtClean="0"/>
              <a:t> we can offer the type of resources normally only available to large corporate institutions.  The access to these resources will enhance our overall service and support to you while also ensuring our firm stands well placed to cater for the growing demand for independent impartial financial advice.</a:t>
            </a:r>
            <a:r>
              <a:rPr lang="en-IE" sz="1300" dirty="0" smtClean="0"/>
              <a:t/>
            </a:r>
            <a:br>
              <a:rPr lang="en-IE" sz="1300" dirty="0" smtClean="0"/>
            </a:br>
            <a:r>
              <a:rPr lang="en-IE" sz="1300" dirty="0" smtClean="0"/>
              <a:t/>
            </a:r>
            <a:br>
              <a:rPr lang="en-IE" sz="1300" dirty="0" smtClean="0"/>
            </a:br>
            <a:r>
              <a:rPr lang="en-IE" sz="1300" dirty="0" smtClean="0"/>
              <a:t/>
            </a:r>
            <a:br>
              <a:rPr lang="en-IE" sz="1300" dirty="0" smtClean="0"/>
            </a:br>
            <a:r>
              <a:rPr lang="en-IE" sz="1300" dirty="0" smtClean="0"/>
              <a:t/>
            </a:r>
            <a:br>
              <a:rPr lang="en-IE" sz="13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785817"/>
          </a:xfrm>
        </p:spPr>
        <p:txBody>
          <a:bodyPr>
            <a:normAutofit fontScale="90000"/>
          </a:bodyPr>
          <a:lstStyle/>
          <a:p>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r>
              <a:rPr lang="en-IE" sz="3100" b="1" dirty="0" smtClean="0">
                <a:solidFill>
                  <a:srgbClr val="FF0000"/>
                </a:solidFill>
              </a:rPr>
              <a:t>TOPICS TO BE COVERED</a:t>
            </a:r>
            <a:r>
              <a:rPr lang="en-IE" sz="3100" dirty="0" smtClean="0"/>
              <a:t/>
            </a:r>
            <a:br>
              <a:rPr lang="en-IE" sz="3100" dirty="0" smtClean="0"/>
            </a:br>
            <a:r>
              <a:rPr lang="en-IE" sz="1600" dirty="0" smtClean="0"/>
              <a:t/>
            </a:r>
            <a:br>
              <a:rPr lang="en-IE" sz="1600" dirty="0" smtClean="0"/>
            </a:br>
            <a:r>
              <a:rPr lang="en-IE" sz="1600" dirty="0" smtClean="0"/>
              <a:t/>
            </a:r>
            <a:br>
              <a:rPr lang="en-IE" sz="16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67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98446" y="2571745"/>
            <a:ext cx="6775736" cy="4524315"/>
          </a:xfrm>
          <a:prstGeom prst="rect">
            <a:avLst/>
          </a:prstGeom>
          <a:noFill/>
        </p:spPr>
        <p:txBody>
          <a:bodyPr wrap="square" rtlCol="0">
            <a:spAutoFit/>
          </a:bodyPr>
          <a:lstStyle/>
          <a:p>
            <a:endParaRPr lang="en-IE" dirty="0" smtClean="0"/>
          </a:p>
          <a:p>
            <a:pPr marL="342900" indent="-342900">
              <a:buFont typeface="+mj-lt"/>
              <a:buAutoNum type="arabicPeriod"/>
            </a:pPr>
            <a:r>
              <a:rPr lang="en-IE" b="1" dirty="0" smtClean="0"/>
              <a:t>The 4 Pillars of Retirement Income</a:t>
            </a:r>
          </a:p>
          <a:p>
            <a:pPr marL="342900" indent="-342900">
              <a:buFont typeface="+mj-lt"/>
              <a:buAutoNum type="arabicPeriod"/>
            </a:pPr>
            <a:endParaRPr lang="en-IE" b="1" dirty="0" smtClean="0"/>
          </a:p>
          <a:p>
            <a:pPr marL="342900" indent="-342900">
              <a:buFont typeface="+mj-lt"/>
              <a:buAutoNum type="arabicPeriod"/>
            </a:pPr>
            <a:r>
              <a:rPr lang="en-IE" b="1" dirty="0" smtClean="0"/>
              <a:t>Benefits of Pension Planning (a reminder).</a:t>
            </a:r>
          </a:p>
          <a:p>
            <a:pPr marL="342900" indent="-342900">
              <a:buFont typeface="+mj-lt"/>
              <a:buAutoNum type="arabicPeriod"/>
            </a:pPr>
            <a:endParaRPr lang="en-IE" b="1" dirty="0" smtClean="0"/>
          </a:p>
          <a:p>
            <a:pPr marL="342900" indent="-342900">
              <a:buFont typeface="+mj-lt"/>
              <a:buAutoNum type="arabicPeriod"/>
            </a:pPr>
            <a:r>
              <a:rPr lang="en-IE" b="1" dirty="0" smtClean="0"/>
              <a:t>What Retirement Planning options are open to GP’S </a:t>
            </a:r>
          </a:p>
          <a:p>
            <a:pPr marL="342900" indent="-342900">
              <a:buFont typeface="+mj-lt"/>
              <a:buAutoNum type="arabicPeriod"/>
            </a:pPr>
            <a:endParaRPr lang="en-IE" b="1" dirty="0" smtClean="0"/>
          </a:p>
          <a:p>
            <a:pPr marL="342900" indent="-342900">
              <a:buFont typeface="+mj-lt"/>
              <a:buAutoNum type="arabicPeriod"/>
            </a:pPr>
            <a:r>
              <a:rPr lang="en-IE" b="1" dirty="0" smtClean="0"/>
              <a:t>Is it possible to put too much into my pension?</a:t>
            </a:r>
          </a:p>
          <a:p>
            <a:pPr marL="342900" indent="-342900">
              <a:buFont typeface="+mj-lt"/>
              <a:buAutoNum type="arabicPeriod"/>
            </a:pPr>
            <a:endParaRPr lang="en-IE" b="1" dirty="0" smtClean="0"/>
          </a:p>
          <a:p>
            <a:pPr marL="342900" indent="-342900">
              <a:buFont typeface="+mj-lt"/>
              <a:buAutoNum type="arabicPeriod"/>
            </a:pPr>
            <a:r>
              <a:rPr lang="en-IE" b="1" dirty="0" smtClean="0"/>
              <a:t>Are you maximising your spouses tax breaks?</a:t>
            </a:r>
          </a:p>
          <a:p>
            <a:pPr marL="342900" indent="-342900">
              <a:buFont typeface="+mj-lt"/>
              <a:buAutoNum type="arabicPeriod"/>
            </a:pPr>
            <a:endParaRPr lang="en-IE" b="1" dirty="0" smtClean="0"/>
          </a:p>
          <a:p>
            <a:pPr marL="342900" indent="-342900">
              <a:buFont typeface="+mj-lt"/>
              <a:buAutoNum type="arabicPeriod"/>
            </a:pPr>
            <a:r>
              <a:rPr lang="en-IE" b="1" dirty="0" smtClean="0"/>
              <a:t>Post Retirement Options :</a:t>
            </a:r>
          </a:p>
          <a:p>
            <a:r>
              <a:rPr lang="en-IE" b="1" dirty="0" smtClean="0"/>
              <a:t>		Annuities – Pro’s and Cons</a:t>
            </a:r>
          </a:p>
          <a:p>
            <a:r>
              <a:rPr lang="en-IE" b="1" dirty="0" smtClean="0"/>
              <a:t>		AMARF/ARF’s – Pro’s and Cons</a:t>
            </a:r>
          </a:p>
          <a:p>
            <a:r>
              <a:rPr lang="en-IE" dirty="0" smtClean="0"/>
              <a:t/>
            </a:r>
            <a:br>
              <a:rPr lang="en-IE" dirty="0" smtClean="0"/>
            </a:br>
            <a:endParaRPr lang="en-IE" dirty="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457200" y="1357298"/>
            <a:ext cx="8229600" cy="928694"/>
          </a:xfrm>
        </p:spPr>
        <p:txBody>
          <a:bodyPr>
            <a:normAutofit fontScale="90000"/>
          </a:bodyPr>
          <a:lstStyle/>
          <a:p>
            <a:r>
              <a:rPr lang="en-GB" dirty="0"/>
              <a:t> </a:t>
            </a:r>
            <a:r>
              <a:rPr lang="en-IE" dirty="0"/>
              <a:t/>
            </a:r>
            <a:br>
              <a:rPr lang="en-IE" dirty="0"/>
            </a:br>
            <a:r>
              <a:rPr lang="en-GB" sz="3600" b="1" u="sng" dirty="0"/>
              <a:t>The 4 Pillars</a:t>
            </a:r>
            <a:r>
              <a:rPr lang="en-IE" sz="3600" b="1" u="sng" dirty="0"/>
              <a:t> of Retirement income</a:t>
            </a:r>
            <a:endParaRPr lang="en-GB" sz="3600" b="1" u="sng" dirty="0"/>
          </a:p>
        </p:txBody>
      </p:sp>
      <p:sp>
        <p:nvSpPr>
          <p:cNvPr id="242691" name="Rectangle 3"/>
          <p:cNvSpPr>
            <a:spLocks noGrp="1" noChangeArrowheads="1"/>
          </p:cNvSpPr>
          <p:nvPr>
            <p:ph type="body" idx="1"/>
          </p:nvPr>
        </p:nvSpPr>
        <p:spPr>
          <a:xfrm>
            <a:off x="457200" y="2786058"/>
            <a:ext cx="8229600" cy="3340105"/>
          </a:xfrm>
        </p:spPr>
        <p:txBody>
          <a:bodyPr/>
          <a:lstStyle/>
          <a:p>
            <a:pPr marL="533400" indent="-533400">
              <a:buFontTx/>
              <a:buAutoNum type="arabicPeriod"/>
            </a:pPr>
            <a:r>
              <a:rPr lang="en-GB" sz="1800" b="1" u="sng" dirty="0"/>
              <a:t>Old  Age Pension</a:t>
            </a:r>
            <a:r>
              <a:rPr lang="en-GB" sz="1800" dirty="0"/>
              <a:t> from age 65. (State Pension age to increase to age 66 in 2014, 67 in 2021 and age 68 by 2028!) Currently it pays</a:t>
            </a:r>
            <a:r>
              <a:rPr lang="en-IE" sz="1800" dirty="0"/>
              <a:t> a maximum of</a:t>
            </a:r>
            <a:r>
              <a:rPr lang="en-GB" sz="1800" dirty="0"/>
              <a:t> €11,960 per annum</a:t>
            </a:r>
            <a:r>
              <a:rPr lang="en-IE" sz="1800" dirty="0"/>
              <a:t>. (You must qualify with various PRSI conditions attaching</a:t>
            </a:r>
            <a:r>
              <a:rPr lang="en-IE" sz="1800" dirty="0" smtClean="0"/>
              <a:t>!)</a:t>
            </a:r>
          </a:p>
          <a:p>
            <a:pPr marL="533400" indent="-533400">
              <a:buFontTx/>
              <a:buAutoNum type="arabicPeriod"/>
            </a:pPr>
            <a:endParaRPr lang="en-GB" sz="1800" dirty="0"/>
          </a:p>
          <a:p>
            <a:pPr marL="533400" indent="-533400">
              <a:buFontTx/>
              <a:buAutoNum type="arabicPeriod"/>
            </a:pPr>
            <a:r>
              <a:rPr lang="en-GB" sz="1800" b="1" u="sng" dirty="0"/>
              <a:t>Private assets</a:t>
            </a:r>
            <a:r>
              <a:rPr lang="en-GB" sz="1800" dirty="0"/>
              <a:t>- Savings, property, investments etc</a:t>
            </a:r>
            <a:r>
              <a:rPr lang="en-IE" sz="1800" dirty="0"/>
              <a:t> (Investments mostly made with ‘after tax’ money</a:t>
            </a:r>
            <a:r>
              <a:rPr lang="en-IE" sz="1800" dirty="0" smtClean="0"/>
              <a:t>)</a:t>
            </a:r>
          </a:p>
          <a:p>
            <a:pPr marL="533400" indent="-533400">
              <a:buFontTx/>
              <a:buAutoNum type="arabicPeriod"/>
            </a:pPr>
            <a:endParaRPr lang="en-GB" sz="1800" dirty="0"/>
          </a:p>
          <a:p>
            <a:pPr marL="533400" indent="-533400">
              <a:buFontTx/>
              <a:buAutoNum type="arabicPeriod"/>
            </a:pPr>
            <a:r>
              <a:rPr lang="en-GB" sz="1800" b="1" u="sng" dirty="0"/>
              <a:t>Occupational &amp; Personal Pension Schemes</a:t>
            </a:r>
            <a:r>
              <a:rPr lang="en-IE" sz="1800" b="1" u="sng" dirty="0"/>
              <a:t> </a:t>
            </a:r>
            <a:r>
              <a:rPr lang="en-IE" sz="1800" dirty="0"/>
              <a:t>Substantial tax benefits attaching</a:t>
            </a:r>
            <a:r>
              <a:rPr lang="en-IE" sz="1800" dirty="0" smtClean="0"/>
              <a:t>.</a:t>
            </a:r>
          </a:p>
          <a:p>
            <a:pPr marL="533400" indent="-533400">
              <a:buFontTx/>
              <a:buAutoNum type="arabicPeriod"/>
            </a:pPr>
            <a:endParaRPr lang="en-GB" sz="1800" dirty="0"/>
          </a:p>
          <a:p>
            <a:pPr marL="533400" indent="-533400">
              <a:buFontTx/>
              <a:buAutoNum type="arabicPeriod"/>
            </a:pPr>
            <a:r>
              <a:rPr lang="en-GB" sz="1800" b="1" u="sng" dirty="0"/>
              <a:t>Part-time</a:t>
            </a:r>
            <a:r>
              <a:rPr lang="en-IE" sz="1800" b="1" u="sng" dirty="0"/>
              <a:t>/full time</a:t>
            </a:r>
            <a:r>
              <a:rPr lang="en-GB" sz="1800" b="1" u="sng" dirty="0"/>
              <a:t> employment</a:t>
            </a:r>
            <a:r>
              <a:rPr lang="en-GB" sz="2400" b="1" u="sng" dirty="0" smtClean="0"/>
              <a:t>.</a:t>
            </a:r>
          </a:p>
          <a:p>
            <a:pPr marL="533400" indent="-533400">
              <a:buFontTx/>
              <a:buAutoNum type="arabicPeriod"/>
            </a:pPr>
            <a:endParaRPr lang="en-GB" sz="2400" b="1" u="sng" dirty="0" smtClean="0"/>
          </a:p>
          <a:p>
            <a:pPr marL="533400" indent="-533400">
              <a:buFontTx/>
              <a:buAutoNum type="arabicPeriod"/>
            </a:pPr>
            <a:endParaRPr lang="en-GB" sz="2400" b="1" u="sng" dirty="0" smtClean="0"/>
          </a:p>
          <a:p>
            <a:pPr marL="533400" indent="-533400">
              <a:buFontTx/>
              <a:buAutoNum type="arabicPeriod"/>
            </a:pPr>
            <a:endParaRPr lang="en-GB" sz="2400" b="1" u="sng" dirty="0"/>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1802" y="214291"/>
            <a:ext cx="2928958" cy="14287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 calcmode="lin" valueType="num">
                                      <p:cBhvr additive="base">
                                        <p:cTn id="7" dur="500" fill="hold"/>
                                        <p:tgtEl>
                                          <p:spTgt spid="2426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269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42691">
                                            <p:txEl>
                                              <p:pRg st="2" end="2"/>
                                            </p:txEl>
                                          </p:spTgt>
                                        </p:tgtEl>
                                        <p:attrNameLst>
                                          <p:attrName>style.visibility</p:attrName>
                                        </p:attrNameLst>
                                      </p:cBhvr>
                                      <p:to>
                                        <p:strVal val="visible"/>
                                      </p:to>
                                    </p:set>
                                    <p:anim calcmode="lin" valueType="num">
                                      <p:cBhvr additive="base">
                                        <p:cTn id="13" dur="500" fill="hold"/>
                                        <p:tgtEl>
                                          <p:spTgt spid="2426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269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42691">
                                            <p:txEl>
                                              <p:pRg st="4" end="4"/>
                                            </p:txEl>
                                          </p:spTgt>
                                        </p:tgtEl>
                                        <p:attrNameLst>
                                          <p:attrName>style.visibility</p:attrName>
                                        </p:attrNameLst>
                                      </p:cBhvr>
                                      <p:to>
                                        <p:strVal val="visible"/>
                                      </p:to>
                                    </p:set>
                                    <p:anim calcmode="lin" valueType="num">
                                      <p:cBhvr additive="base">
                                        <p:cTn id="19" dur="500" fill="hold"/>
                                        <p:tgtEl>
                                          <p:spTgt spid="2426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269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42691">
                                            <p:txEl>
                                              <p:pRg st="6" end="6"/>
                                            </p:txEl>
                                          </p:spTgt>
                                        </p:tgtEl>
                                        <p:attrNameLst>
                                          <p:attrName>style.visibility</p:attrName>
                                        </p:attrNameLst>
                                      </p:cBhvr>
                                      <p:to>
                                        <p:strVal val="visible"/>
                                      </p:to>
                                    </p:set>
                                    <p:anim calcmode="lin" valueType="num">
                                      <p:cBhvr additive="base">
                                        <p:cTn id="25" dur="500" fill="hold"/>
                                        <p:tgtEl>
                                          <p:spTgt spid="24269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2691">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41"/>
            <a:ext cx="7772400" cy="1285883"/>
          </a:xfrm>
        </p:spPr>
        <p:txBody>
          <a:bodyPr>
            <a:normAutofit/>
          </a:bodyPr>
          <a:lstStyle/>
          <a:p>
            <a:r>
              <a:rPr lang="en-IE" sz="3200" b="1" dirty="0" smtClean="0">
                <a:solidFill>
                  <a:srgbClr val="FF0000"/>
                </a:solidFill>
              </a:rPr>
              <a:t>BENEFITS OF PENSION PLANNING</a:t>
            </a:r>
            <a:r>
              <a:rPr lang="en-IE" sz="2800" dirty="0" smtClean="0"/>
              <a:t/>
            </a:r>
            <a:br>
              <a:rPr lang="en-IE" sz="2800" dirty="0" smtClean="0"/>
            </a:br>
            <a:r>
              <a:rPr lang="en-IE" sz="1600" dirty="0" smtClean="0"/>
              <a:t/>
            </a:r>
            <a:br>
              <a:rPr lang="en-IE" sz="1600" dirty="0" smtClean="0"/>
            </a:br>
            <a:endParaRPr lang="en-IE" sz="1600" dirty="0"/>
          </a:p>
        </p:txBody>
      </p:sp>
      <p:pic>
        <p:nvPicPr>
          <p:cNvPr id="1027"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8860" y="401053"/>
            <a:ext cx="4184072" cy="1857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71552" y="3071811"/>
            <a:ext cx="6747212" cy="3693319"/>
          </a:xfrm>
          <a:prstGeom prst="rect">
            <a:avLst/>
          </a:prstGeom>
          <a:noFill/>
        </p:spPr>
        <p:txBody>
          <a:bodyPr wrap="square" rtlCol="0">
            <a:spAutoFit/>
          </a:bodyPr>
          <a:lstStyle/>
          <a:p>
            <a:pPr marL="342900" indent="-342900">
              <a:buFont typeface="+mj-lt"/>
              <a:buAutoNum type="arabicPeriod"/>
            </a:pPr>
            <a:r>
              <a:rPr lang="en-IE" dirty="0" smtClean="0"/>
              <a:t>Provide an income on retirement.</a:t>
            </a:r>
          </a:p>
          <a:p>
            <a:pPr marL="342900" indent="-342900">
              <a:buFont typeface="+mj-lt"/>
              <a:buAutoNum type="arabicPeriod"/>
            </a:pPr>
            <a:r>
              <a:rPr lang="en-IE" dirty="0" smtClean="0"/>
              <a:t>To provide a nest egg for your family in the event of death.*</a:t>
            </a:r>
          </a:p>
          <a:p>
            <a:pPr marL="342900" indent="-342900">
              <a:buFont typeface="+mj-lt"/>
              <a:buAutoNum type="arabicPeriod"/>
            </a:pPr>
            <a:r>
              <a:rPr lang="en-IE" dirty="0" smtClean="0"/>
              <a:t>Tax Relief (subject to limits).</a:t>
            </a:r>
          </a:p>
          <a:p>
            <a:pPr marL="342900" indent="-342900">
              <a:buFont typeface="+mj-lt"/>
              <a:buAutoNum type="arabicPeriod"/>
            </a:pPr>
            <a:r>
              <a:rPr lang="en-IE" dirty="0" smtClean="0"/>
              <a:t>Tax Free Growth on the fund.</a:t>
            </a:r>
          </a:p>
          <a:p>
            <a:pPr marL="342900" indent="-342900">
              <a:buFont typeface="+mj-lt"/>
              <a:buAutoNum type="arabicPeriod"/>
            </a:pPr>
            <a:r>
              <a:rPr lang="en-IE" dirty="0" smtClean="0"/>
              <a:t>Tax Free Cash at retirement (subject to a cap of €200,000).</a:t>
            </a:r>
          </a:p>
          <a:p>
            <a:pPr marL="342900" indent="-342900">
              <a:buFont typeface="+mj-lt"/>
              <a:buAutoNum type="arabicPeriod"/>
            </a:pPr>
            <a:r>
              <a:rPr lang="en-IE" dirty="0" smtClean="0"/>
              <a:t>Tax Planning post retirement if eligible for an Approved Retirement fund (ARF).</a:t>
            </a:r>
          </a:p>
          <a:p>
            <a:pPr marL="342900" indent="-342900">
              <a:buFont typeface="+mj-lt"/>
              <a:buAutoNum type="arabicPeriod"/>
            </a:pPr>
            <a:r>
              <a:rPr lang="en-IE" dirty="0" smtClean="0"/>
              <a:t>Lump sum death benefits can be paid tax free (CAT Tax may apply however).</a:t>
            </a:r>
          </a:p>
          <a:p>
            <a:pPr marL="342900" indent="-342900"/>
            <a:endParaRPr lang="en-IE" dirty="0" smtClean="0"/>
          </a:p>
          <a:p>
            <a:pPr marL="342900" indent="-342900"/>
            <a:r>
              <a:rPr lang="en-IE" dirty="0" smtClean="0"/>
              <a:t>* 	Restrictions apply with GMS scheme.</a:t>
            </a:r>
            <a:br>
              <a:rPr lang="en-IE" dirty="0" smtClean="0"/>
            </a:br>
            <a:r>
              <a:rPr lang="en-IE" dirty="0" smtClean="0"/>
              <a:t/>
            </a:r>
            <a:br>
              <a:rPr lang="en-IE" dirty="0" smtClean="0"/>
            </a:br>
            <a:endParaRPr lang="en-IE" dirty="0"/>
          </a:p>
        </p:txBody>
      </p:sp>
    </p:spTree>
    <p:extLst>
      <p:ext uri="{BB962C8B-B14F-4D97-AF65-F5344CB8AC3E}">
        <p14:creationId xmlns:p14="http://schemas.microsoft.com/office/powerpoint/2010/main" val="873997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57200" y="1214422"/>
            <a:ext cx="8229600" cy="1214446"/>
          </a:xfrm>
        </p:spPr>
        <p:txBody>
          <a:bodyPr>
            <a:normAutofit/>
          </a:bodyPr>
          <a:lstStyle/>
          <a:p>
            <a:r>
              <a:rPr lang="en-GB" sz="3200" dirty="0" smtClean="0"/>
              <a:t/>
            </a:r>
            <a:br>
              <a:rPr lang="en-GB" sz="3200" dirty="0" smtClean="0"/>
            </a:br>
            <a:r>
              <a:rPr lang="en-GB" sz="3200" dirty="0" smtClean="0"/>
              <a:t>Target </a:t>
            </a:r>
            <a:r>
              <a:rPr lang="en-GB" sz="3200" dirty="0"/>
              <a:t>Funding- €800,000 </a:t>
            </a:r>
            <a:r>
              <a:rPr lang="en-GB" sz="3200" dirty="0" smtClean="0"/>
              <a:t>over </a:t>
            </a:r>
            <a:r>
              <a:rPr lang="en-GB" sz="3200" dirty="0"/>
              <a:t>say 20 years</a:t>
            </a:r>
          </a:p>
        </p:txBody>
      </p:sp>
      <p:sp>
        <p:nvSpPr>
          <p:cNvPr id="293891" name="Rectangle 3"/>
          <p:cNvSpPr>
            <a:spLocks noGrp="1" noChangeArrowheads="1"/>
          </p:cNvSpPr>
          <p:nvPr>
            <p:ph type="body" idx="1"/>
          </p:nvPr>
        </p:nvSpPr>
        <p:spPr>
          <a:xfrm>
            <a:off x="571472" y="2500306"/>
            <a:ext cx="7858180" cy="3143273"/>
          </a:xfrm>
        </p:spPr>
        <p:txBody>
          <a:bodyPr>
            <a:normAutofit/>
          </a:bodyPr>
          <a:lstStyle/>
          <a:p>
            <a:endParaRPr lang="en-GB" sz="2000" dirty="0" smtClean="0"/>
          </a:p>
          <a:p>
            <a:pPr marL="1074738" indent="-444500"/>
            <a:r>
              <a:rPr lang="en-GB" sz="1800" dirty="0" smtClean="0"/>
              <a:t>Assumed </a:t>
            </a:r>
            <a:r>
              <a:rPr lang="en-GB" sz="1800" dirty="0"/>
              <a:t>6% growth rate.</a:t>
            </a:r>
          </a:p>
          <a:p>
            <a:pPr marL="1074738" indent="-444500"/>
            <a:r>
              <a:rPr lang="en-GB" sz="1800" dirty="0"/>
              <a:t>Assumed Term: 20 years.</a:t>
            </a:r>
          </a:p>
          <a:p>
            <a:pPr marL="1074738" indent="-444500"/>
            <a:r>
              <a:rPr lang="en-GB" sz="1800" dirty="0"/>
              <a:t>Assumed tax bracket: 41%</a:t>
            </a:r>
          </a:p>
          <a:p>
            <a:pPr marL="1074738" indent="-444500"/>
            <a:r>
              <a:rPr lang="en-GB" sz="1800" dirty="0"/>
              <a:t>Indexation: Zero</a:t>
            </a:r>
          </a:p>
          <a:p>
            <a:pPr marL="1074738" indent="-444500"/>
            <a:r>
              <a:rPr lang="en-GB" sz="1800" dirty="0"/>
              <a:t>Level monthly contribution: €2,000</a:t>
            </a:r>
          </a:p>
          <a:p>
            <a:pPr marL="1074738" indent="-444500"/>
            <a:r>
              <a:rPr lang="en-GB" sz="1800" dirty="0"/>
              <a:t>Net cost: €1,180.</a:t>
            </a:r>
          </a:p>
          <a:p>
            <a:pPr marL="1074738" indent="-444500"/>
            <a:r>
              <a:rPr lang="en-GB" sz="1800" dirty="0"/>
              <a:t>Net cost over 20 year term: €283,200.</a:t>
            </a:r>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1802" y="1"/>
            <a:ext cx="3071834" cy="14287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57200" y="1285860"/>
            <a:ext cx="8229600" cy="1571636"/>
          </a:xfrm>
        </p:spPr>
        <p:txBody>
          <a:bodyPr>
            <a:normAutofit/>
          </a:bodyPr>
          <a:lstStyle/>
          <a:p>
            <a:r>
              <a:rPr lang="en-GB" sz="3200" dirty="0"/>
              <a:t>Targeting €800,000</a:t>
            </a:r>
          </a:p>
        </p:txBody>
      </p:sp>
      <p:sp>
        <p:nvSpPr>
          <p:cNvPr id="294915" name="Rectangle 3"/>
          <p:cNvSpPr>
            <a:spLocks noGrp="1" noChangeArrowheads="1"/>
          </p:cNvSpPr>
          <p:nvPr>
            <p:ph type="body" idx="1"/>
          </p:nvPr>
        </p:nvSpPr>
        <p:spPr>
          <a:xfrm>
            <a:off x="457200" y="2928934"/>
            <a:ext cx="8229600" cy="3197229"/>
          </a:xfrm>
        </p:spPr>
        <p:txBody>
          <a:bodyPr>
            <a:normAutofit/>
          </a:bodyPr>
          <a:lstStyle/>
          <a:p>
            <a:pPr marL="715963" indent="-444500"/>
            <a:r>
              <a:rPr lang="en-GB" sz="2000" dirty="0"/>
              <a:t>Net cost over term: €283,200</a:t>
            </a:r>
          </a:p>
          <a:p>
            <a:pPr marL="715963" indent="-444500"/>
            <a:r>
              <a:rPr lang="en-GB" sz="2000" dirty="0"/>
              <a:t>Tax Free Cash: €200,000</a:t>
            </a:r>
          </a:p>
          <a:p>
            <a:pPr marL="715963" indent="-444500"/>
            <a:r>
              <a:rPr lang="en-GB" sz="2000" dirty="0"/>
              <a:t>What does the client get for the additional </a:t>
            </a:r>
            <a:r>
              <a:rPr lang="en-GB" sz="2000" b="1" u="sng" dirty="0"/>
              <a:t>€83,200</a:t>
            </a:r>
            <a:r>
              <a:rPr lang="en-GB" sz="2000" dirty="0"/>
              <a:t> cost?</a:t>
            </a:r>
          </a:p>
          <a:p>
            <a:pPr marL="715963" indent="-444500"/>
            <a:r>
              <a:rPr lang="en-GB" sz="2000" dirty="0"/>
              <a:t>AMRF: €119,800</a:t>
            </a:r>
          </a:p>
          <a:p>
            <a:pPr marL="715963" indent="-444500"/>
            <a:r>
              <a:rPr lang="en-GB" sz="2000" dirty="0"/>
              <a:t>ARF: €480,200!!</a:t>
            </a:r>
          </a:p>
          <a:p>
            <a:pPr marL="715963" indent="-444500"/>
            <a:r>
              <a:rPr lang="en-GB" sz="2000" dirty="0"/>
              <a:t>Total : </a:t>
            </a:r>
            <a:r>
              <a:rPr lang="en-GB" sz="2000" b="1" u="sng" dirty="0"/>
              <a:t>€600,000</a:t>
            </a:r>
            <a:r>
              <a:rPr lang="en-GB" sz="2000" dirty="0"/>
              <a:t> for a net cost of </a:t>
            </a:r>
            <a:r>
              <a:rPr lang="en-GB" sz="2000" b="1" u="sng" dirty="0"/>
              <a:t>€83,200!!</a:t>
            </a:r>
          </a:p>
        </p:txBody>
      </p:sp>
      <p:pic>
        <p:nvPicPr>
          <p:cNvPr id="4" name="Picture 3" descr="C:\Users\caroline.dowling\AppData\Local\Microsoft\Windows\Temporary Internet Files\Content.Outlook\T3LX2HMJ\Costello and Tarp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4678" y="401053"/>
            <a:ext cx="3000396" cy="12419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1138</Words>
  <Application>Microsoft Office PowerPoint</Application>
  <PresentationFormat>On-screen Show (4:3)</PresentationFormat>
  <Paragraphs>213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RURAL DOCTOR’S CONFERENCE 5th October 2013  Paul Tarpey, QFA Partner   Costello &amp; Tarpey Financial Services Regulated by the Central Bank of Ireland         COSTELLO &amp; TARPEY FINANCIAL SERVICES, 27 BRIARHILL BUSINESS PARK ,BALLYBRIT, GALWAY. </vt:lpstr>
      <vt:lpstr> INTRODUCTION  Why am I here ?  To outline the possible options for Self Employed GP’s at Pre &amp; Post Retirement  </vt:lpstr>
      <vt:lpstr> ABOUT US ...  Costello &amp; Tarpey Financial Services is a partnership set up by Deirdre Costello and myself, Paul Tarpey.  Together we bring 38 years experience in all areas of the financial sector.    I, Paul Tarpey, have worked in the financial services industry in a number of capacities over a 20 year period. Before setting up my own business in 2005, I worked as a Wealth Manager with ACC Bank specialising in the area of wealth management, retirement  and succession planning.     </vt:lpstr>
      <vt:lpstr> ABOUT US ...  We are also members of :   Trusted Advisor Group (TAG), PIBA, Life Insurance Association of Ireland. We are regulated by the  Financial Regulator and Central Bank of Ireland.  As a member of the Trusted Adviser Group (TAG), we can offer the type of resources normally only available to large corporate institutions.  The access to these resources will enhance our overall service and support to you while also ensuring our firm stands well placed to cater for the growing demand for independent impartial financial advice.      </vt:lpstr>
      <vt:lpstr>   TOPICS TO BE COVERED    </vt:lpstr>
      <vt:lpstr>  The 4 Pillars of Retirement income</vt:lpstr>
      <vt:lpstr>BENEFITS OF PENSION PLANNING  </vt:lpstr>
      <vt:lpstr> Target Funding- €800,000 over say 20 years</vt:lpstr>
      <vt:lpstr>Targeting €800,000</vt:lpstr>
      <vt:lpstr> What Retirement Planning options are open to GP’S  </vt:lpstr>
      <vt:lpstr>What Happens If you have Two Incomes?</vt:lpstr>
      <vt:lpstr>Example</vt:lpstr>
      <vt:lpstr>Current Pension Restrictions</vt:lpstr>
      <vt:lpstr>Sole Traders, PRSAs and AVC                            (Limits include mandatory contributions)</vt:lpstr>
      <vt:lpstr> Example 1  Are you maximising your spouses tax breaks? </vt:lpstr>
      <vt:lpstr>Targeting €400,000 over a 20 year term</vt:lpstr>
      <vt:lpstr>Targeting €400,000</vt:lpstr>
      <vt:lpstr>Example 2.  Target Free Cash only for Spouses</vt:lpstr>
      <vt:lpstr>    </vt:lpstr>
      <vt:lpstr>    ANNUITIES    </vt:lpstr>
      <vt:lpstr>    ANNUITIES    </vt:lpstr>
      <vt:lpstr> ARF/AMRF Options (Approved Retirement Fund/Approved Minimum Retirement Fund Options)</vt:lpstr>
      <vt:lpstr>    APPROVED RETIREMENT FUNDS    </vt:lpstr>
      <vt:lpstr>   </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 Tarpey</dc:title>
  <dc:creator>Caroline Dowling</dc:creator>
  <cp:lastModifiedBy>Jerry Cowley Main</cp:lastModifiedBy>
  <cp:revision>96</cp:revision>
  <dcterms:created xsi:type="dcterms:W3CDTF">2012-10-04T13:38:27Z</dcterms:created>
  <dcterms:modified xsi:type="dcterms:W3CDTF">2013-10-05T13:15:25Z</dcterms:modified>
</cp:coreProperties>
</file>