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79" r:id="rId5"/>
    <p:sldId id="258" r:id="rId6"/>
    <p:sldId id="259" r:id="rId7"/>
    <p:sldId id="263" r:id="rId8"/>
    <p:sldId id="274" r:id="rId9"/>
    <p:sldId id="275" r:id="rId10"/>
    <p:sldId id="261" r:id="rId11"/>
    <p:sldId id="262" r:id="rId12"/>
    <p:sldId id="280" r:id="rId13"/>
    <p:sldId id="265" r:id="rId14"/>
    <p:sldId id="266" r:id="rId15"/>
    <p:sldId id="267" r:id="rId16"/>
    <p:sldId id="268" r:id="rId17"/>
    <p:sldId id="271" r:id="rId18"/>
    <p:sldId id="277" r:id="rId19"/>
    <p:sldId id="272" r:id="rId20"/>
    <p:sldId id="281" r:id="rId21"/>
    <p:sldId id="282"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9" autoAdjust="0"/>
  </p:normalViewPr>
  <p:slideViewPr>
    <p:cSldViewPr>
      <p:cViewPr>
        <p:scale>
          <a:sx n="77" d="100"/>
          <a:sy n="77" d="100"/>
        </p:scale>
        <p:origin x="-954" y="186"/>
      </p:cViewPr>
      <p:guideLst>
        <p:guide orient="horz" pos="2160"/>
        <p:guide pos="2880"/>
      </p:guideLst>
    </p:cSldViewPr>
  </p:slideViewPr>
  <p:outlineViewPr>
    <p:cViewPr>
      <p:scale>
        <a:sx n="33" d="100"/>
        <a:sy n="33" d="100"/>
      </p:scale>
      <p:origin x="0" y="480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315753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284694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713656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242911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3329042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1406185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69320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360306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332513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198045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C4102-761F-4455-BDF5-0BE30D5087F4}" type="datetimeFigureOut">
              <a:rPr lang="en-IE" smtClean="0"/>
              <a:pPr/>
              <a:t>05/10/2012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205326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C4102-761F-4455-BDF5-0BE30D5087F4}" type="datetimeFigureOut">
              <a:rPr lang="en-IE" smtClean="0"/>
              <a:pPr/>
              <a:t>05/10/2012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938C8-8024-4326-853F-D5AD758B7220}" type="slidenum">
              <a:rPr lang="en-IE" smtClean="0"/>
              <a:pPr/>
              <a:t>‹#›</a:t>
            </a:fld>
            <a:endParaRPr lang="en-IE"/>
          </a:p>
        </p:txBody>
      </p:sp>
    </p:spTree>
    <p:extLst>
      <p:ext uri="{BB962C8B-B14F-4D97-AF65-F5344CB8AC3E}">
        <p14:creationId xmlns:p14="http://schemas.microsoft.com/office/powerpoint/2010/main" xmlns="" val="254197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4218"/>
            <a:ext cx="7772400" cy="4693340"/>
          </a:xfrm>
        </p:spPr>
        <p:txBody>
          <a:bodyPr>
            <a:normAutofit fontScale="90000"/>
          </a:bodyPr>
          <a:lstStyle/>
          <a:p>
            <a:r>
              <a:rPr lang="en-IE" dirty="0" smtClean="0"/>
              <a:t/>
            </a:r>
            <a:br>
              <a:rPr lang="en-IE" dirty="0" smtClean="0"/>
            </a:br>
            <a:r>
              <a:rPr lang="en-IE" dirty="0" smtClean="0"/>
              <a:t/>
            </a:r>
            <a:br>
              <a:rPr lang="en-IE" dirty="0" smtClean="0"/>
            </a:br>
            <a:r>
              <a:rPr lang="en-IE" dirty="0" smtClean="0"/>
              <a:t/>
            </a:r>
            <a:br>
              <a:rPr lang="en-IE" dirty="0" smtClean="0"/>
            </a:br>
            <a:r>
              <a:rPr lang="en-IE" b="1" dirty="0" smtClean="0">
                <a:solidFill>
                  <a:srgbClr val="FF0000"/>
                </a:solidFill>
                <a:latin typeface="+mn-lt"/>
              </a:rPr>
              <a:t>RURAL DOCTOR’S CONFERENCE</a:t>
            </a:r>
            <a:br>
              <a:rPr lang="en-IE" b="1" dirty="0" smtClean="0">
                <a:solidFill>
                  <a:srgbClr val="FF0000"/>
                </a:solidFill>
                <a:latin typeface="+mn-lt"/>
              </a:rPr>
            </a:br>
            <a:r>
              <a:rPr lang="en-IE" sz="2000" dirty="0" smtClean="0">
                <a:latin typeface="+mn-lt"/>
              </a:rPr>
              <a:t>6</a:t>
            </a:r>
            <a:r>
              <a:rPr lang="en-IE" sz="2000" baseline="30000" dirty="0" smtClean="0">
                <a:latin typeface="+mn-lt"/>
              </a:rPr>
              <a:t>th</a:t>
            </a:r>
            <a:r>
              <a:rPr lang="en-IE" sz="2000" dirty="0" smtClean="0">
                <a:latin typeface="+mn-lt"/>
              </a:rPr>
              <a:t> October 2012</a:t>
            </a:r>
            <a:r>
              <a:rPr lang="en-IE" dirty="0" smtClean="0">
                <a:latin typeface="+mn-lt"/>
              </a:rPr>
              <a:t/>
            </a:r>
            <a:br>
              <a:rPr lang="en-IE" dirty="0" smtClean="0">
                <a:latin typeface="+mn-lt"/>
              </a:rPr>
            </a:br>
            <a:r>
              <a:rPr lang="en-IE" dirty="0" smtClean="0">
                <a:latin typeface="+mn-lt"/>
              </a:rPr>
              <a:t/>
            </a:r>
            <a:br>
              <a:rPr lang="en-IE" dirty="0" smtClean="0">
                <a:latin typeface="+mn-lt"/>
              </a:rPr>
            </a:br>
            <a:r>
              <a:rPr lang="en-IE" sz="4000" dirty="0" smtClean="0">
                <a:latin typeface="+mn-lt"/>
              </a:rPr>
              <a:t>Paul Tarpey, QFA</a:t>
            </a:r>
            <a:r>
              <a:rPr lang="en-IE" dirty="0" smtClean="0">
                <a:latin typeface="+mn-lt"/>
              </a:rPr>
              <a:t/>
            </a:r>
            <a:br>
              <a:rPr lang="en-IE" dirty="0" smtClean="0">
                <a:latin typeface="+mn-lt"/>
              </a:rPr>
            </a:br>
            <a:r>
              <a:rPr lang="en-IE" sz="2700" dirty="0" smtClean="0">
                <a:latin typeface="+mn-lt"/>
              </a:rPr>
              <a:t>Partner </a:t>
            </a:r>
            <a:br>
              <a:rPr lang="en-IE" sz="2700" dirty="0" smtClean="0">
                <a:latin typeface="+mn-lt"/>
              </a:rPr>
            </a:br>
            <a:r>
              <a:rPr lang="en-IE" sz="2700" dirty="0" smtClean="0">
                <a:latin typeface="+mn-lt"/>
              </a:rPr>
              <a:t/>
            </a:r>
            <a:br>
              <a:rPr lang="en-IE" sz="2700" dirty="0" smtClean="0">
                <a:latin typeface="+mn-lt"/>
              </a:rPr>
            </a:br>
            <a:r>
              <a:rPr lang="en-IE" sz="1800" b="1" dirty="0" smtClean="0">
                <a:latin typeface="+mn-lt"/>
              </a:rPr>
              <a:t>Costello &amp; Tarpey Financial Services</a:t>
            </a:r>
            <a:br>
              <a:rPr lang="en-IE" sz="1800" b="1" dirty="0" smtClean="0">
                <a:latin typeface="+mn-lt"/>
              </a:rPr>
            </a:br>
            <a:r>
              <a:rPr lang="en-IE" sz="1800" b="1" dirty="0" smtClean="0">
                <a:latin typeface="+mn-lt"/>
              </a:rPr>
              <a:t>Regulated by the Financial Regulator</a:t>
            </a:r>
            <a:r>
              <a:rPr lang="en-IE" sz="1800" dirty="0" smtClean="0">
                <a:latin typeface="+mn-lt"/>
              </a:rPr>
              <a:t/>
            </a:r>
            <a:br>
              <a:rPr lang="en-IE" sz="1800" dirty="0" smtClean="0">
                <a:latin typeface="+mn-lt"/>
              </a:rPr>
            </a:br>
            <a:r>
              <a:rPr lang="en-IE" b="1" dirty="0" smtClean="0"/>
              <a:t/>
            </a:r>
            <a:br>
              <a:rPr lang="en-IE" b="1" dirty="0" smtClean="0"/>
            </a:br>
            <a:r>
              <a:rPr lang="en-IE" sz="1100" dirty="0" smtClean="0"/>
              <a:t/>
            </a:r>
            <a:br>
              <a:rPr lang="en-IE" sz="1100" dirty="0" smtClean="0"/>
            </a:br>
            <a:r>
              <a:rPr lang="en-IE" sz="1100" dirty="0" smtClean="0"/>
              <a:t/>
            </a:r>
            <a:br>
              <a:rPr lang="en-IE" sz="1100" dirty="0" smtClean="0"/>
            </a:br>
            <a:r>
              <a:rPr lang="en-IE" sz="1100" dirty="0" smtClean="0"/>
              <a:t/>
            </a:r>
            <a:br>
              <a:rPr lang="en-IE" sz="1100" dirty="0" smtClean="0"/>
            </a:br>
            <a:r>
              <a:rPr lang="en-IE" sz="1100" dirty="0" smtClean="0"/>
              <a:t/>
            </a:r>
            <a:br>
              <a:rPr lang="en-IE" sz="1100" dirty="0" smtClean="0"/>
            </a:br>
            <a:r>
              <a:rPr lang="en-IE" sz="1100" dirty="0" smtClean="0"/>
              <a:t/>
            </a:r>
            <a:br>
              <a:rPr lang="en-IE" sz="1100" dirty="0" smtClean="0"/>
            </a:br>
            <a:r>
              <a:rPr lang="en-IE" sz="1100" dirty="0" smtClean="0"/>
              <a:t/>
            </a:r>
            <a:br>
              <a:rPr lang="en-IE" sz="1100" dirty="0" smtClean="0"/>
            </a:br>
            <a:r>
              <a:rPr lang="en-IE" sz="1100" dirty="0" smtClean="0"/>
              <a:t/>
            </a:r>
            <a:br>
              <a:rPr lang="en-IE" sz="1100" dirty="0" smtClean="0"/>
            </a:br>
            <a:r>
              <a:rPr lang="en-IE" sz="1100" dirty="0" smtClean="0"/>
              <a:t>COSTELLO &amp; TARPEY FINANCIAL SERVICES, 27 BRIARHILL BUSINESS PARK ,BALLYBRIT, GALWAY.</a:t>
            </a:r>
            <a:br>
              <a:rPr lang="en-IE" sz="1100" dirty="0" smtClean="0"/>
            </a:br>
            <a:endParaRPr lang="en-IE" sz="11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73997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1285883"/>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357430"/>
            <a:ext cx="6775736" cy="2308324"/>
          </a:xfrm>
          <a:prstGeom prst="rect">
            <a:avLst/>
          </a:prstGeom>
          <a:noFill/>
        </p:spPr>
        <p:txBody>
          <a:bodyPr wrap="square" rtlCol="0">
            <a:spAutoFit/>
          </a:bodyPr>
          <a:lstStyle/>
          <a:p>
            <a:pPr marL="342900" indent="-342900"/>
            <a:endParaRPr lang="en-IE" b="1" dirty="0" smtClean="0"/>
          </a:p>
          <a:p>
            <a:pPr marL="342900" indent="-342900"/>
            <a:endParaRPr lang="en-IE" b="1" dirty="0" smtClean="0"/>
          </a:p>
          <a:p>
            <a:pPr marL="342900" indent="-342900"/>
            <a:r>
              <a:rPr lang="en-IE" b="1" dirty="0" smtClean="0"/>
              <a:t>Post Retirement Options Available After Finance Act 2011 :</a:t>
            </a:r>
          </a:p>
          <a:p>
            <a:pPr>
              <a:buFont typeface="Arial" pitchFamily="34" charset="0"/>
              <a:buChar char="•"/>
            </a:pPr>
            <a:r>
              <a:rPr lang="en-IE" dirty="0" smtClean="0"/>
              <a:t>  Tax Free Cash</a:t>
            </a:r>
          </a:p>
          <a:p>
            <a:pPr>
              <a:buFont typeface="Arial" pitchFamily="34" charset="0"/>
              <a:buChar char="•"/>
            </a:pPr>
            <a:r>
              <a:rPr lang="en-IE" dirty="0" smtClean="0"/>
              <a:t>  Annuities – Pro’s and Cons</a:t>
            </a:r>
          </a:p>
          <a:p>
            <a:pPr>
              <a:buFont typeface="Arial" pitchFamily="34" charset="0"/>
              <a:buChar char="•"/>
            </a:pPr>
            <a:r>
              <a:rPr lang="en-IE" dirty="0" smtClean="0"/>
              <a:t>  AMARF/ARF’s – Pro’s and Cons</a:t>
            </a:r>
          </a:p>
          <a:p>
            <a:pPr>
              <a:buFont typeface="Arial" pitchFamily="34" charset="0"/>
              <a:buChar char="•"/>
            </a:pPr>
            <a:r>
              <a:rPr lang="en-IE" dirty="0" smtClean="0"/>
              <a:t>  Lifelong Income Benefit – Pro’s and Cons </a:t>
            </a:r>
            <a:br>
              <a:rPr lang="en-IE" dirty="0" smtClean="0"/>
            </a:br>
            <a:endParaRPr lang="en-IE" dirty="0"/>
          </a:p>
        </p:txBody>
      </p:sp>
    </p:spTree>
    <p:extLst>
      <p:ext uri="{BB962C8B-B14F-4D97-AF65-F5344CB8AC3E}">
        <p14:creationId xmlns:p14="http://schemas.microsoft.com/office/powerpoint/2010/main" xmlns="" val="873997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100" b="1" dirty="0" smtClean="0">
                <a:solidFill>
                  <a:srgbClr val="FF0000"/>
                </a:solidFill>
              </a:rPr>
              <a:t>ANNUITIES</a:t>
            </a:r>
            <a:r>
              <a:rPr lang="en-IE" sz="3100" dirty="0" smtClean="0"/>
              <a:t/>
            </a:r>
            <a:br>
              <a:rPr lang="en-IE" sz="31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714620"/>
            <a:ext cx="7031206" cy="2585323"/>
          </a:xfrm>
          <a:prstGeom prst="rect">
            <a:avLst/>
          </a:prstGeom>
          <a:noFill/>
        </p:spPr>
        <p:txBody>
          <a:bodyPr wrap="square" rtlCol="0">
            <a:spAutoFit/>
          </a:bodyPr>
          <a:lstStyle/>
          <a:p>
            <a:endParaRPr lang="en-IE" dirty="0" smtClean="0"/>
          </a:p>
          <a:p>
            <a:r>
              <a:rPr lang="en-IE" dirty="0" smtClean="0"/>
              <a:t>As discussed prior to 1999 one could only take  a portion of their pension fund as tax free cash and the balance had to purchase an annuity.</a:t>
            </a:r>
          </a:p>
          <a:p>
            <a:endParaRPr lang="en-IE" dirty="0" smtClean="0"/>
          </a:p>
          <a:p>
            <a:r>
              <a:rPr lang="en-IE" dirty="0" smtClean="0"/>
              <a:t>What is an annuity?  ... This is a contract with you and an insurance company that will give you a fixed income on retirement as long as you live.</a:t>
            </a:r>
          </a:p>
          <a:p>
            <a:endParaRPr lang="en-IE" b="1" u="sng" dirty="0" smtClean="0"/>
          </a:p>
          <a:p>
            <a:r>
              <a:rPr lang="en-IE" dirty="0" smtClean="0"/>
              <a:t>		</a:t>
            </a:r>
            <a:endParaRPr lang="en-IE" dirty="0"/>
          </a:p>
        </p:txBody>
      </p:sp>
    </p:spTree>
    <p:extLst>
      <p:ext uri="{BB962C8B-B14F-4D97-AF65-F5344CB8AC3E}">
        <p14:creationId xmlns:p14="http://schemas.microsoft.com/office/powerpoint/2010/main" xmlns="" val="873997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100" b="1" dirty="0" smtClean="0">
                <a:solidFill>
                  <a:srgbClr val="FF0000"/>
                </a:solidFill>
              </a:rPr>
              <a:t>ANNUITIES</a:t>
            </a:r>
            <a:r>
              <a:rPr lang="en-IE" sz="3100" dirty="0" smtClean="0"/>
              <a:t/>
            </a:r>
            <a:br>
              <a:rPr lang="en-IE" sz="31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714620"/>
            <a:ext cx="7031206" cy="3693319"/>
          </a:xfrm>
          <a:prstGeom prst="rect">
            <a:avLst/>
          </a:prstGeom>
          <a:noFill/>
        </p:spPr>
        <p:txBody>
          <a:bodyPr wrap="square" rtlCol="0">
            <a:spAutoFit/>
          </a:bodyPr>
          <a:lstStyle/>
          <a:p>
            <a:endParaRPr lang="en-IE" b="1" u="sng" dirty="0" smtClean="0"/>
          </a:p>
          <a:p>
            <a:r>
              <a:rPr lang="en-IE" b="1" u="sng" dirty="0" smtClean="0"/>
              <a:t>PROS</a:t>
            </a:r>
            <a:r>
              <a:rPr lang="en-IE" b="1" dirty="0" smtClean="0"/>
              <a:t>		</a:t>
            </a:r>
            <a:endParaRPr lang="en-IE" b="1" u="sng" dirty="0" smtClean="0"/>
          </a:p>
          <a:p>
            <a:pPr>
              <a:buFont typeface="Arial" pitchFamily="34" charset="0"/>
              <a:buChar char="•"/>
            </a:pPr>
            <a:r>
              <a:rPr lang="en-IE" dirty="0" smtClean="0"/>
              <a:t>  Income for life guaranteed	</a:t>
            </a:r>
          </a:p>
          <a:p>
            <a:pPr>
              <a:buFont typeface="Arial" pitchFamily="34" charset="0"/>
              <a:buChar char="•"/>
            </a:pPr>
            <a:r>
              <a:rPr lang="en-IE" dirty="0" smtClean="0"/>
              <a:t>  You have certainty and can plan financially</a:t>
            </a:r>
          </a:p>
          <a:p>
            <a:pPr>
              <a:buFont typeface="Arial" pitchFamily="34" charset="0"/>
              <a:buChar char="•"/>
            </a:pPr>
            <a:r>
              <a:rPr lang="en-IE" dirty="0" smtClean="0"/>
              <a:t>  No risk (except for inflation)</a:t>
            </a:r>
          </a:p>
          <a:p>
            <a:pPr>
              <a:buFont typeface="Arial" pitchFamily="34" charset="0"/>
              <a:buChar char="•"/>
            </a:pPr>
            <a:r>
              <a:rPr lang="en-IE" dirty="0" smtClean="0"/>
              <a:t>  You don’t have to predict your own life expectancy</a:t>
            </a:r>
          </a:p>
          <a:p>
            <a:pPr>
              <a:buFont typeface="Arial" pitchFamily="34" charset="0"/>
              <a:buChar char="•"/>
            </a:pPr>
            <a:endParaRPr lang="en-IE" dirty="0" smtClean="0"/>
          </a:p>
          <a:p>
            <a:r>
              <a:rPr lang="en-IE" b="1" u="sng" dirty="0" smtClean="0"/>
              <a:t>CONS</a:t>
            </a:r>
          </a:p>
          <a:p>
            <a:pPr>
              <a:buFont typeface="Arial" pitchFamily="34" charset="0"/>
              <a:buChar char="•"/>
            </a:pPr>
            <a:r>
              <a:rPr lang="en-IE" dirty="0" smtClean="0"/>
              <a:t>  Fund gone forever</a:t>
            </a:r>
          </a:p>
          <a:p>
            <a:pPr>
              <a:buFont typeface="Arial" pitchFamily="34" charset="0"/>
              <a:buChar char="•"/>
            </a:pPr>
            <a:r>
              <a:rPr lang="en-IE" dirty="0" smtClean="0"/>
              <a:t>  Rates low (they have followed interest rates down)</a:t>
            </a:r>
          </a:p>
          <a:p>
            <a:pPr>
              <a:buFont typeface="Arial" pitchFamily="34" charset="0"/>
              <a:buChar char="•"/>
            </a:pPr>
            <a:r>
              <a:rPr lang="en-IE" dirty="0" smtClean="0"/>
              <a:t>  Inflation will erode value unless you own an inflation proofed annuity</a:t>
            </a:r>
          </a:p>
          <a:p>
            <a:pPr>
              <a:buFont typeface="Arial" pitchFamily="34" charset="0"/>
              <a:buChar char="•"/>
            </a:pPr>
            <a:r>
              <a:rPr lang="en-IE" dirty="0" smtClean="0"/>
              <a:t>  Premature death-fund gone unless joint life!</a:t>
            </a:r>
          </a:p>
          <a:p>
            <a:r>
              <a:rPr lang="en-IE" dirty="0" smtClean="0"/>
              <a:t>			</a:t>
            </a:r>
            <a:endParaRPr lang="en-IE" dirty="0"/>
          </a:p>
        </p:txBody>
      </p:sp>
    </p:spTree>
    <p:extLst>
      <p:ext uri="{BB962C8B-B14F-4D97-AF65-F5344CB8AC3E}">
        <p14:creationId xmlns:p14="http://schemas.microsoft.com/office/powerpoint/2010/main" xmlns="" val="873997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3100" b="1" dirty="0" smtClean="0">
                <a:solidFill>
                  <a:srgbClr val="FF0000"/>
                </a:solidFill>
              </a:rPr>
              <a:t>ARF/AMRF Options</a:t>
            </a:r>
            <a:r>
              <a:rPr lang="en-IE" sz="2000" b="1" dirty="0" smtClean="0">
                <a:solidFill>
                  <a:srgbClr val="FF0000"/>
                </a:solidFill>
              </a:rPr>
              <a:t/>
            </a:r>
            <a:br>
              <a:rPr lang="en-IE" sz="2000" b="1" dirty="0" smtClean="0">
                <a:solidFill>
                  <a:srgbClr val="FF0000"/>
                </a:solidFill>
              </a:rPr>
            </a:br>
            <a:r>
              <a:rPr lang="en-IE" sz="2000" b="1" dirty="0" smtClean="0">
                <a:solidFill>
                  <a:srgbClr val="FF0000"/>
                </a:solidFill>
              </a:rPr>
              <a:t>(Approved Retirement Fund/Approved Minimum Retirement Fund Options)</a:t>
            </a:r>
            <a:endParaRPr lang="en-IE" sz="20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898614"/>
            <a:ext cx="7031206" cy="3139321"/>
          </a:xfrm>
          <a:prstGeom prst="rect">
            <a:avLst/>
          </a:prstGeom>
          <a:noFill/>
        </p:spPr>
        <p:txBody>
          <a:bodyPr wrap="square" rtlCol="0">
            <a:spAutoFit/>
          </a:bodyPr>
          <a:lstStyle/>
          <a:p>
            <a:r>
              <a:rPr lang="en-IE" dirty="0" smtClean="0"/>
              <a:t>Originally introduced in 1999</a:t>
            </a:r>
            <a:r>
              <a:rPr lang="en-IE" b="1" dirty="0" smtClean="0"/>
              <a:t>	 </a:t>
            </a:r>
            <a:r>
              <a:rPr lang="en-IE" dirty="0" smtClean="0"/>
              <a:t>for personal pension and executive pensions but now available to all options where the scheme allows except for DB (defined benefit) schemes.</a:t>
            </a:r>
          </a:p>
          <a:p>
            <a:r>
              <a:rPr lang="en-IE" b="1" dirty="0" smtClean="0"/>
              <a:t>		</a:t>
            </a:r>
            <a:endParaRPr lang="en-IE" b="1" u="sng" dirty="0" smtClean="0"/>
          </a:p>
          <a:p>
            <a:pPr>
              <a:buFont typeface="Arial" pitchFamily="34" charset="0"/>
              <a:buChar char="•"/>
            </a:pPr>
            <a:r>
              <a:rPr lang="en-IE" dirty="0" smtClean="0"/>
              <a:t>  An alternative to the annuity	</a:t>
            </a:r>
          </a:p>
          <a:p>
            <a:pPr>
              <a:buFont typeface="Arial" pitchFamily="34" charset="0"/>
              <a:buChar char="•"/>
            </a:pPr>
            <a:r>
              <a:rPr lang="en-IE" dirty="0" smtClean="0"/>
              <a:t>  You keep and invest your capital post retirement and you can pass on to next of kin on death</a:t>
            </a:r>
          </a:p>
          <a:p>
            <a:pPr>
              <a:buFont typeface="Arial" pitchFamily="34" charset="0"/>
              <a:buChar char="•"/>
            </a:pPr>
            <a:r>
              <a:rPr lang="en-IE" dirty="0" smtClean="0"/>
              <a:t>  If over age 60 you are taxed on 5% of the ARF whether  you withdraw it or not (6% for very large funds)</a:t>
            </a:r>
          </a:p>
          <a:p>
            <a:pPr>
              <a:buFont typeface="Arial" pitchFamily="34" charset="0"/>
              <a:buChar char="•"/>
            </a:pPr>
            <a:r>
              <a:rPr lang="en-IE" dirty="0" smtClean="0"/>
              <a:t>  Effectively you have to try and calculate your own life expectancy to ensure you don’t outlive your fund!</a:t>
            </a:r>
            <a:endParaRPr lang="en-IE" dirty="0"/>
          </a:p>
        </p:txBody>
      </p:sp>
    </p:spTree>
    <p:extLst>
      <p:ext uri="{BB962C8B-B14F-4D97-AF65-F5344CB8AC3E}">
        <p14:creationId xmlns:p14="http://schemas.microsoft.com/office/powerpoint/2010/main" xmlns="" val="873997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100" b="1" dirty="0" smtClean="0">
                <a:solidFill>
                  <a:srgbClr val="FF0000"/>
                </a:solidFill>
              </a:rPr>
              <a:t>APPROVED RETIREMENT FUNDS</a:t>
            </a:r>
            <a:r>
              <a:rPr lang="en-IE" sz="3100" dirty="0" smtClean="0"/>
              <a:t/>
            </a:r>
            <a:br>
              <a:rPr lang="en-IE" sz="31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898614"/>
            <a:ext cx="7031206" cy="3693319"/>
          </a:xfrm>
          <a:prstGeom prst="rect">
            <a:avLst/>
          </a:prstGeom>
          <a:noFill/>
        </p:spPr>
        <p:txBody>
          <a:bodyPr wrap="square" rtlCol="0">
            <a:spAutoFit/>
          </a:bodyPr>
          <a:lstStyle/>
          <a:p>
            <a:r>
              <a:rPr lang="en-IE" b="1" u="sng" dirty="0" smtClean="0"/>
              <a:t>PROS</a:t>
            </a:r>
            <a:r>
              <a:rPr lang="en-IE" b="1" dirty="0" smtClean="0"/>
              <a:t>				</a:t>
            </a:r>
            <a:endParaRPr lang="en-IE" b="1" u="sng" dirty="0" smtClean="0"/>
          </a:p>
          <a:p>
            <a:pPr>
              <a:buFont typeface="Arial" pitchFamily="34" charset="0"/>
              <a:buChar char="•"/>
            </a:pPr>
            <a:r>
              <a:rPr lang="en-IE" dirty="0" smtClean="0"/>
              <a:t>  You can keep your pension capital and you can invest it.</a:t>
            </a:r>
          </a:p>
          <a:p>
            <a:pPr>
              <a:buFont typeface="Arial" pitchFamily="34" charset="0"/>
              <a:buChar char="•"/>
            </a:pPr>
            <a:r>
              <a:rPr lang="en-IE" dirty="0" smtClean="0"/>
              <a:t>  It can be passed on to your next of kin on death.</a:t>
            </a:r>
          </a:p>
          <a:p>
            <a:pPr>
              <a:buFont typeface="Arial" pitchFamily="34" charset="0"/>
              <a:buChar char="•"/>
            </a:pPr>
            <a:r>
              <a:rPr lang="en-IE" dirty="0" smtClean="0"/>
              <a:t>  You can draw down on income or lump sums (all taxable) at any time.</a:t>
            </a:r>
          </a:p>
          <a:p>
            <a:pPr>
              <a:buFont typeface="Arial" pitchFamily="34" charset="0"/>
              <a:buChar char="•"/>
            </a:pPr>
            <a:r>
              <a:rPr lang="en-IE" dirty="0" smtClean="0"/>
              <a:t>   Opportunity for fund growth / Potential for increased income. </a:t>
            </a:r>
          </a:p>
          <a:p>
            <a:pPr>
              <a:buFont typeface="Arial" pitchFamily="34" charset="0"/>
              <a:buChar char="•"/>
            </a:pPr>
            <a:endParaRPr lang="en-IE" dirty="0" smtClean="0"/>
          </a:p>
          <a:p>
            <a:r>
              <a:rPr lang="en-IE" b="1" u="sng" dirty="0" smtClean="0"/>
              <a:t>CONS</a:t>
            </a:r>
          </a:p>
          <a:p>
            <a:pPr>
              <a:buFont typeface="Arial" pitchFamily="34" charset="0"/>
              <a:buChar char="•"/>
            </a:pPr>
            <a:r>
              <a:rPr lang="en-IE" dirty="0" smtClean="0"/>
              <a:t>  You must draw down 5% of the value each year as you will be taxed on it anyway (6% for very large funds).</a:t>
            </a:r>
          </a:p>
          <a:p>
            <a:pPr>
              <a:buFont typeface="Arial" pitchFamily="34" charset="0"/>
              <a:buChar char="•"/>
            </a:pPr>
            <a:r>
              <a:rPr lang="en-IE" dirty="0" smtClean="0"/>
              <a:t>  You may get the investment strategy wrong.</a:t>
            </a:r>
          </a:p>
          <a:p>
            <a:pPr>
              <a:buFont typeface="Arial" pitchFamily="34" charset="0"/>
              <a:buChar char="•"/>
            </a:pPr>
            <a:r>
              <a:rPr lang="en-IE" dirty="0" smtClean="0"/>
              <a:t>  You may outlive your fund. (What happens then?)</a:t>
            </a:r>
          </a:p>
          <a:p>
            <a:pPr>
              <a:buFont typeface="Arial" pitchFamily="34" charset="0"/>
              <a:buChar char="•"/>
            </a:pPr>
            <a:r>
              <a:rPr lang="en-IE" dirty="0" smtClean="0"/>
              <a:t>  There is no certainty.</a:t>
            </a:r>
          </a:p>
          <a:p>
            <a:pPr>
              <a:buFont typeface="Arial" pitchFamily="34" charset="0"/>
              <a:buChar char="•"/>
            </a:pPr>
            <a:r>
              <a:rPr lang="en-IE" dirty="0" smtClean="0"/>
              <a:t>  If you invest in ‘safe’ assets inflation could erode your fund.</a:t>
            </a:r>
            <a:endParaRPr lang="en-IE" dirty="0"/>
          </a:p>
        </p:txBody>
      </p:sp>
    </p:spTree>
    <p:extLst>
      <p:ext uri="{BB962C8B-B14F-4D97-AF65-F5344CB8AC3E}">
        <p14:creationId xmlns:p14="http://schemas.microsoft.com/office/powerpoint/2010/main" xmlns="" val="873997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121444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100" b="1" dirty="0" smtClean="0">
                <a:solidFill>
                  <a:srgbClr val="FF0000"/>
                </a:solidFill>
              </a:rPr>
              <a:t>THE LIFELONG INCOME BENEFIT ARF - PERFECT TIMING</a:t>
            </a:r>
            <a:br>
              <a:rPr lang="en-IE" sz="3100" b="1" dirty="0" smtClean="0">
                <a:solidFill>
                  <a:srgbClr val="FF0000"/>
                </a:solidFill>
              </a:rPr>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898614"/>
            <a:ext cx="7031206" cy="3693319"/>
          </a:xfrm>
          <a:prstGeom prst="rect">
            <a:avLst/>
          </a:prstGeom>
          <a:noFill/>
        </p:spPr>
        <p:txBody>
          <a:bodyPr wrap="square" rtlCol="0">
            <a:spAutoFit/>
          </a:bodyPr>
          <a:lstStyle/>
          <a:p>
            <a:endParaRPr lang="en-IE" dirty="0" smtClean="0"/>
          </a:p>
          <a:p>
            <a:r>
              <a:rPr lang="en-IE" dirty="0" smtClean="0"/>
              <a:t>Now, I want to highlight the a new concept in retirement planning.  It could be called the 3</a:t>
            </a:r>
            <a:r>
              <a:rPr lang="en-IE" baseline="30000" dirty="0" smtClean="0"/>
              <a:t>rd</a:t>
            </a:r>
            <a:r>
              <a:rPr lang="en-IE" dirty="0" smtClean="0"/>
              <a:t> generation (1</a:t>
            </a:r>
            <a:r>
              <a:rPr lang="en-IE" baseline="30000" dirty="0" smtClean="0"/>
              <a:t>st</a:t>
            </a:r>
            <a:r>
              <a:rPr lang="en-IE" dirty="0" smtClean="0"/>
              <a:t> was the annuity and 2</a:t>
            </a:r>
            <a:r>
              <a:rPr lang="en-IE" baseline="30000" dirty="0" smtClean="0"/>
              <a:t>nd</a:t>
            </a:r>
            <a:r>
              <a:rPr lang="en-IE" dirty="0" smtClean="0"/>
              <a:t> the ARF).</a:t>
            </a:r>
          </a:p>
          <a:p>
            <a:endParaRPr lang="en-IE" dirty="0" smtClean="0"/>
          </a:p>
          <a:p>
            <a:r>
              <a:rPr lang="en-IE" dirty="0" smtClean="0"/>
              <a:t>The lifelong income benefit ARF is a unique product provided by Canada Life which gives a guaranteed income for life and also guarantees that the investor will get back their full investment between living and dying irrespective of how markets perform (subject to policy conditions).</a:t>
            </a:r>
          </a:p>
          <a:p>
            <a:endParaRPr lang="en-IE" dirty="0" smtClean="0"/>
          </a:p>
          <a:p>
            <a:r>
              <a:rPr lang="en-IE" dirty="0" smtClean="0"/>
              <a:t>It is a unique product which mixes the best of an Annuity and the best of an ARMF/ARF.</a:t>
            </a:r>
          </a:p>
          <a:p>
            <a:endParaRPr lang="en-IE" dirty="0" smtClean="0"/>
          </a:p>
          <a:p>
            <a:r>
              <a:rPr lang="en-IE" b="1" dirty="0" smtClean="0"/>
              <a:t>	</a:t>
            </a:r>
            <a:endParaRPr lang="en-IE" b="1" u="sng" dirty="0" smtClean="0"/>
          </a:p>
        </p:txBody>
      </p:sp>
    </p:spTree>
    <p:extLst>
      <p:ext uri="{BB962C8B-B14F-4D97-AF65-F5344CB8AC3E}">
        <p14:creationId xmlns:p14="http://schemas.microsoft.com/office/powerpoint/2010/main" xmlns="" val="873997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100" b="1" dirty="0" smtClean="0">
                <a:solidFill>
                  <a:srgbClr val="FF0000"/>
                </a:solidFill>
              </a:rPr>
              <a:t>LIB ARF</a:t>
            </a:r>
            <a:br>
              <a:rPr lang="en-IE" sz="3100" b="1" dirty="0" smtClean="0">
                <a:solidFill>
                  <a:srgbClr val="FF0000"/>
                </a:solidFill>
              </a:rPr>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898614"/>
            <a:ext cx="7031206" cy="2277547"/>
          </a:xfrm>
          <a:prstGeom prst="rect">
            <a:avLst/>
          </a:prstGeom>
          <a:noFill/>
        </p:spPr>
        <p:txBody>
          <a:bodyPr wrap="square" rtlCol="0">
            <a:spAutoFit/>
          </a:bodyPr>
          <a:lstStyle/>
          <a:p>
            <a:r>
              <a:rPr lang="en-IE" dirty="0" smtClean="0"/>
              <a:t>It provides :</a:t>
            </a:r>
          </a:p>
          <a:p>
            <a:r>
              <a:rPr lang="en-IE" dirty="0" smtClean="0"/>
              <a:t>	1.  Guaranteed income (currently 4% to 4.75% depending on 	      age at outset).</a:t>
            </a:r>
          </a:p>
          <a:p>
            <a:r>
              <a:rPr lang="en-IE" dirty="0" smtClean="0"/>
              <a:t>	2.  Guaranteed death benefit.</a:t>
            </a:r>
          </a:p>
          <a:p>
            <a:r>
              <a:rPr lang="en-IE" dirty="0" smtClean="0"/>
              <a:t>	3.  Access to the fund at any time.</a:t>
            </a:r>
          </a:p>
          <a:p>
            <a:r>
              <a:rPr lang="en-IE" dirty="0" smtClean="0"/>
              <a:t>	4.  An ARF that never ‘bombs out’ and an annuity that gives 	      death benefit.</a:t>
            </a:r>
          </a:p>
          <a:p>
            <a:endParaRPr lang="en-IE" sz="1600" dirty="0" smtClean="0"/>
          </a:p>
        </p:txBody>
      </p:sp>
    </p:spTree>
    <p:extLst>
      <p:ext uri="{BB962C8B-B14F-4D97-AF65-F5344CB8AC3E}">
        <p14:creationId xmlns:p14="http://schemas.microsoft.com/office/powerpoint/2010/main" xmlns="" val="873997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100" b="1" dirty="0" smtClean="0">
                <a:solidFill>
                  <a:srgbClr val="FF0000"/>
                </a:solidFill>
              </a:rPr>
              <a:t>LIB ARF – WHO DOES IT SUIT?</a:t>
            </a:r>
            <a:br>
              <a:rPr lang="en-IE" sz="3100" b="1" dirty="0" smtClean="0">
                <a:solidFill>
                  <a:srgbClr val="FF0000"/>
                </a:solidFill>
              </a:rPr>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898614"/>
            <a:ext cx="7031206" cy="2031325"/>
          </a:xfrm>
          <a:prstGeom prst="rect">
            <a:avLst/>
          </a:prstGeom>
          <a:noFill/>
        </p:spPr>
        <p:txBody>
          <a:bodyPr wrap="square" rtlCol="0">
            <a:spAutoFit/>
          </a:bodyPr>
          <a:lstStyle/>
          <a:p>
            <a:r>
              <a:rPr lang="en-IE" b="1" dirty="0" smtClean="0"/>
              <a:t>	</a:t>
            </a:r>
            <a:endParaRPr lang="en-IE" b="1" u="sng" dirty="0" smtClean="0"/>
          </a:p>
          <a:p>
            <a:pPr>
              <a:buFont typeface="Arial" pitchFamily="34" charset="0"/>
              <a:buChar char="•"/>
            </a:pPr>
            <a:r>
              <a:rPr lang="en-IE" dirty="0" smtClean="0"/>
              <a:t>  Existing ARFs – full or partial transfers.</a:t>
            </a:r>
          </a:p>
          <a:p>
            <a:pPr>
              <a:buFont typeface="Arial" pitchFamily="34" charset="0"/>
              <a:buChar char="•"/>
            </a:pPr>
            <a:r>
              <a:rPr lang="en-IE" dirty="0" smtClean="0"/>
              <a:t>  New Retiree’s – Exec, PRSAs, PPPs, Buy Out Bonds (in some cases),     Group occupational schemes.</a:t>
            </a:r>
          </a:p>
          <a:p>
            <a:pPr>
              <a:buFont typeface="Arial" pitchFamily="34" charset="0"/>
              <a:buChar char="•"/>
            </a:pPr>
            <a:r>
              <a:rPr lang="en-IE" dirty="0" smtClean="0"/>
              <a:t>  Retired Private sector Defined Benefit Clients with ARFs from AVC Funds.</a:t>
            </a:r>
          </a:p>
          <a:p>
            <a:pPr>
              <a:buFont typeface="Arial" pitchFamily="34" charset="0"/>
              <a:buChar char="•"/>
            </a:pPr>
            <a:r>
              <a:rPr lang="en-IE" dirty="0" smtClean="0"/>
              <a:t>   AMRF holders reaching age 75.</a:t>
            </a:r>
            <a:endParaRPr lang="en-IE" sz="1600" dirty="0"/>
          </a:p>
        </p:txBody>
      </p:sp>
    </p:spTree>
    <p:extLst>
      <p:ext uri="{BB962C8B-B14F-4D97-AF65-F5344CB8AC3E}">
        <p14:creationId xmlns:p14="http://schemas.microsoft.com/office/powerpoint/2010/main" xmlns="" val="873997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000241"/>
            <a:ext cx="7031206" cy="2862322"/>
          </a:xfrm>
          <a:prstGeom prst="rect">
            <a:avLst/>
          </a:prstGeom>
          <a:noFill/>
        </p:spPr>
        <p:txBody>
          <a:bodyPr wrap="square" rtlCol="0">
            <a:spAutoFit/>
          </a:bodyPr>
          <a:lstStyle/>
          <a:p>
            <a:r>
              <a:rPr lang="en-IE" b="1" u="sng" dirty="0" smtClean="0"/>
              <a:t>PROS</a:t>
            </a:r>
          </a:p>
          <a:p>
            <a:pPr>
              <a:buFont typeface="Arial" pitchFamily="34" charset="0"/>
              <a:buChar char="•"/>
            </a:pPr>
            <a:r>
              <a:rPr lang="en-IE" dirty="0" smtClean="0"/>
              <a:t>  Guaranteed income for life</a:t>
            </a:r>
          </a:p>
          <a:p>
            <a:pPr>
              <a:buFont typeface="Arial" pitchFamily="34" charset="0"/>
              <a:buChar char="•"/>
            </a:pPr>
            <a:r>
              <a:rPr lang="en-IE" dirty="0" smtClean="0"/>
              <a:t>  Death Benefit</a:t>
            </a:r>
          </a:p>
          <a:p>
            <a:pPr>
              <a:buFont typeface="Arial" pitchFamily="34" charset="0"/>
              <a:buChar char="•"/>
            </a:pPr>
            <a:r>
              <a:rPr lang="en-IE" dirty="0" smtClean="0"/>
              <a:t>  Liquidity/access to retirement funds</a:t>
            </a:r>
          </a:p>
          <a:p>
            <a:pPr>
              <a:buFont typeface="Arial" pitchFamily="34" charset="0"/>
              <a:buChar char="•"/>
            </a:pPr>
            <a:r>
              <a:rPr lang="en-IE" dirty="0" smtClean="0"/>
              <a:t>  Sustainability</a:t>
            </a:r>
          </a:p>
          <a:p>
            <a:pPr>
              <a:buFont typeface="Arial" pitchFamily="34" charset="0"/>
              <a:buChar char="•"/>
            </a:pPr>
            <a:r>
              <a:rPr lang="en-IE" dirty="0" smtClean="0"/>
              <a:t>  Opportunities for fund growth/Potential for increased income.</a:t>
            </a:r>
          </a:p>
          <a:p>
            <a:pPr>
              <a:buFont typeface="Arial" pitchFamily="34" charset="0"/>
              <a:buChar char="•"/>
            </a:pPr>
            <a:r>
              <a:rPr lang="en-IE" dirty="0" smtClean="0"/>
              <a:t>  Choice of investment funds</a:t>
            </a:r>
          </a:p>
          <a:p>
            <a:pPr>
              <a:buFont typeface="Arial" pitchFamily="34" charset="0"/>
              <a:buChar char="•"/>
            </a:pPr>
            <a:endParaRPr lang="en-IE" dirty="0" smtClean="0"/>
          </a:p>
          <a:p>
            <a:endParaRPr lang="en-IE" dirty="0" smtClean="0"/>
          </a:p>
          <a:p>
            <a:endParaRPr lang="en-IE" dirty="0" smtClean="0"/>
          </a:p>
        </p:txBody>
      </p:sp>
      <p:sp>
        <p:nvSpPr>
          <p:cNvPr id="8" name="TextBox 7"/>
          <p:cNvSpPr txBox="1"/>
          <p:nvPr/>
        </p:nvSpPr>
        <p:spPr>
          <a:xfrm>
            <a:off x="1285852" y="4857760"/>
            <a:ext cx="7000924" cy="923330"/>
          </a:xfrm>
          <a:prstGeom prst="rect">
            <a:avLst/>
          </a:prstGeom>
          <a:noFill/>
        </p:spPr>
        <p:txBody>
          <a:bodyPr wrap="square" rtlCol="0">
            <a:spAutoFit/>
          </a:bodyPr>
          <a:lstStyle/>
          <a:p>
            <a:r>
              <a:rPr lang="en-IE" b="1" u="sng" dirty="0" smtClean="0"/>
              <a:t>CONS</a:t>
            </a:r>
          </a:p>
          <a:p>
            <a:pPr>
              <a:buFont typeface="Arial" pitchFamily="34" charset="0"/>
              <a:buChar char="•"/>
            </a:pPr>
            <a:r>
              <a:rPr lang="en-IE" dirty="0" smtClean="0"/>
              <a:t>  Only suitable for ARF money.  Need excess of €118,000 in fund.</a:t>
            </a:r>
          </a:p>
          <a:p>
            <a:pPr>
              <a:buFont typeface="Arial" pitchFamily="34" charset="0"/>
              <a:buChar char="•"/>
            </a:pPr>
            <a:r>
              <a:rPr lang="en-IE" dirty="0" smtClean="0"/>
              <a:t>  Only one provider at present – Canada Life.</a:t>
            </a:r>
          </a:p>
        </p:txBody>
      </p:sp>
    </p:spTree>
    <p:extLst>
      <p:ext uri="{BB962C8B-B14F-4D97-AF65-F5344CB8AC3E}">
        <p14:creationId xmlns:p14="http://schemas.microsoft.com/office/powerpoint/2010/main" xmlns="" val="873997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00298" y="0"/>
            <a:ext cx="4184072" cy="1571612"/>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xmlns="" val="291779338"/>
              </p:ext>
            </p:extLst>
          </p:nvPr>
        </p:nvGraphicFramePr>
        <p:xfrm>
          <a:off x="571472" y="1214423"/>
          <a:ext cx="7992888" cy="5429288"/>
        </p:xfrm>
        <a:graphic>
          <a:graphicData uri="http://schemas.openxmlformats.org/drawingml/2006/table">
            <a:tbl>
              <a:tblPr firstRow="1" bandRow="1">
                <a:tableStyleId>{7DF18680-E054-41AD-8BC1-D1AEF772440D}</a:tableStyleId>
              </a:tblPr>
              <a:tblGrid>
                <a:gridCol w="1998222"/>
                <a:gridCol w="1998222"/>
                <a:gridCol w="1998222"/>
                <a:gridCol w="1998222"/>
              </a:tblGrid>
              <a:tr h="871000">
                <a:tc>
                  <a:txBody>
                    <a:bodyPr/>
                    <a:lstStyle/>
                    <a:p>
                      <a:endParaRPr lang="en-IE" sz="1200" b="1"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smtClean="0">
                          <a:effectLst/>
                        </a:rPr>
                        <a:t>Traditional Annuity</a:t>
                      </a:r>
                    </a:p>
                    <a:p>
                      <a:endParaRPr lang="en-IE" sz="1200" dirty="0"/>
                    </a:p>
                  </a:txBody>
                  <a:tcPr/>
                </a:tc>
                <a:tc>
                  <a:txBody>
                    <a:bodyPr/>
                    <a:lstStyle/>
                    <a:p>
                      <a:r>
                        <a:rPr lang="en-IE" sz="1200" kern="1200" dirty="0" smtClean="0">
                          <a:effectLst/>
                        </a:rPr>
                        <a:t>Traditional Approved Retirement Fund</a:t>
                      </a:r>
                      <a:endParaRPr lang="en-IE" sz="1200" b="1" kern="1200" dirty="0">
                        <a:solidFill>
                          <a:schemeClr val="lt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smtClean="0">
                          <a:effectLst/>
                        </a:rPr>
                        <a:t>LIB ARF lifelong income benefit</a:t>
                      </a:r>
                    </a:p>
                    <a:p>
                      <a:endParaRPr lang="en-IE" sz="1200" dirty="0"/>
                    </a:p>
                  </a:txBody>
                  <a:tcPr/>
                </a:tc>
              </a:tr>
              <a:tr h="504627">
                <a:tc>
                  <a:txBody>
                    <a:bodyPr/>
                    <a:lstStyle/>
                    <a:p>
                      <a:r>
                        <a:rPr lang="en-IE" sz="1200" kern="1200" dirty="0" smtClean="0">
                          <a:effectLst/>
                        </a:rPr>
                        <a:t>Death Benefit</a:t>
                      </a:r>
                      <a:endParaRPr lang="en-IE" sz="1200" b="1" dirty="0">
                        <a:latin typeface="+mn-lt"/>
                      </a:endParaRPr>
                    </a:p>
                  </a:txBody>
                  <a:tcPr/>
                </a:tc>
                <a:tc>
                  <a:txBody>
                    <a:bodyPr/>
                    <a:lstStyle/>
                    <a:p>
                      <a:endParaRPr lang="en-IE" sz="1200" dirty="0"/>
                    </a:p>
                  </a:txBody>
                  <a:tcPr/>
                </a:tc>
                <a:tc>
                  <a:txBody>
                    <a:bodyPr/>
                    <a:lstStyle/>
                    <a:p>
                      <a:endParaRPr lang="en-IE" sz="1200" dirty="0"/>
                    </a:p>
                  </a:txBody>
                  <a:tcPr/>
                </a:tc>
                <a:tc>
                  <a:txBody>
                    <a:bodyPr/>
                    <a:lstStyle/>
                    <a:p>
                      <a:endParaRPr lang="en-IE" sz="1200" dirty="0"/>
                    </a:p>
                  </a:txBody>
                  <a:tcPr/>
                </a:tc>
              </a:tr>
              <a:tr h="622144">
                <a:tc>
                  <a:txBody>
                    <a:bodyPr/>
                    <a:lstStyle/>
                    <a:p>
                      <a:r>
                        <a:rPr lang="en-IE" sz="1200" kern="1200" dirty="0" smtClean="0">
                          <a:effectLst/>
                        </a:rPr>
                        <a:t>Liquidity/access to retirement funds</a:t>
                      </a:r>
                      <a:endParaRPr lang="en-IE" sz="1200" b="1" dirty="0">
                        <a:latin typeface="+mn-lt"/>
                      </a:endParaRPr>
                    </a:p>
                  </a:txBody>
                  <a:tcPr/>
                </a:tc>
                <a:tc>
                  <a:txBody>
                    <a:bodyPr/>
                    <a:lstStyle/>
                    <a:p>
                      <a:endParaRPr lang="en-IE" sz="1200" dirty="0"/>
                    </a:p>
                  </a:txBody>
                  <a:tcPr/>
                </a:tc>
                <a:tc>
                  <a:txBody>
                    <a:bodyPr/>
                    <a:lstStyle/>
                    <a:p>
                      <a:endParaRPr lang="en-IE" sz="1200" dirty="0"/>
                    </a:p>
                  </a:txBody>
                  <a:tcPr/>
                </a:tc>
                <a:tc>
                  <a:txBody>
                    <a:bodyPr/>
                    <a:lstStyle/>
                    <a:p>
                      <a:endParaRPr lang="en-IE" sz="1200" dirty="0"/>
                    </a:p>
                  </a:txBody>
                  <a:tcPr/>
                </a:tc>
              </a:tr>
              <a:tr h="622144">
                <a:tc>
                  <a:txBody>
                    <a:bodyPr/>
                    <a:lstStyle/>
                    <a:p>
                      <a:r>
                        <a:rPr lang="en-IE" sz="1200" kern="1200" dirty="0" smtClean="0">
                          <a:effectLst/>
                        </a:rPr>
                        <a:t>Opportunities for fund growth</a:t>
                      </a:r>
                      <a:endParaRPr lang="en-IE" sz="1200" b="1" dirty="0">
                        <a:latin typeface="+mn-lt"/>
                      </a:endParaRPr>
                    </a:p>
                  </a:txBody>
                  <a:tcPr/>
                </a:tc>
                <a:tc>
                  <a:txBody>
                    <a:bodyPr/>
                    <a:lstStyle/>
                    <a:p>
                      <a:endParaRPr lang="en-IE" sz="1200" dirty="0"/>
                    </a:p>
                  </a:txBody>
                  <a:tcPr/>
                </a:tc>
                <a:tc>
                  <a:txBody>
                    <a:bodyPr/>
                    <a:lstStyle/>
                    <a:p>
                      <a:endParaRPr lang="en-IE" sz="1200" dirty="0"/>
                    </a:p>
                  </a:txBody>
                  <a:tcPr/>
                </a:tc>
                <a:tc>
                  <a:txBody>
                    <a:bodyPr/>
                    <a:lstStyle/>
                    <a:p>
                      <a:endParaRPr lang="en-IE" sz="1200" dirty="0"/>
                    </a:p>
                  </a:txBody>
                  <a:tcPr/>
                </a:tc>
              </a:tr>
              <a:tr h="504627">
                <a:tc>
                  <a:txBody>
                    <a:bodyPr/>
                    <a:lstStyle/>
                    <a:p>
                      <a:r>
                        <a:rPr lang="en-IE" sz="1200" kern="1200" dirty="0" smtClean="0">
                          <a:effectLst/>
                        </a:rPr>
                        <a:t>Choice of investment funds</a:t>
                      </a:r>
                      <a:endParaRPr lang="en-IE" sz="1200" b="1" dirty="0">
                        <a:latin typeface="+mn-lt"/>
                      </a:endParaRPr>
                    </a:p>
                  </a:txBody>
                  <a:tcPr/>
                </a:tc>
                <a:tc>
                  <a:txBody>
                    <a:bodyPr/>
                    <a:lstStyle/>
                    <a:p>
                      <a:endParaRPr lang="en-IE" sz="1200" dirty="0"/>
                    </a:p>
                  </a:txBody>
                  <a:tcPr/>
                </a:tc>
                <a:tc>
                  <a:txBody>
                    <a:bodyPr/>
                    <a:lstStyle/>
                    <a:p>
                      <a:endParaRPr lang="en-IE" sz="1200" dirty="0"/>
                    </a:p>
                  </a:txBody>
                  <a:tcPr/>
                </a:tc>
                <a:tc>
                  <a:txBody>
                    <a:bodyPr/>
                    <a:lstStyle/>
                    <a:p>
                      <a:endParaRPr lang="en-IE" sz="1200" dirty="0"/>
                    </a:p>
                  </a:txBody>
                  <a:tcPr/>
                </a:tc>
              </a:tr>
              <a:tr h="622144">
                <a:tc>
                  <a:txBody>
                    <a:bodyPr/>
                    <a:lstStyle/>
                    <a:p>
                      <a:r>
                        <a:rPr lang="en-IE" sz="1200" dirty="0" smtClean="0"/>
                        <a:t>Potential for increased income with income lock-ins</a:t>
                      </a:r>
                      <a:endParaRPr lang="en-IE" sz="1200" b="1" dirty="0">
                        <a:latin typeface="+mn-lt"/>
                      </a:endParaRPr>
                    </a:p>
                  </a:txBody>
                  <a:tcPr/>
                </a:tc>
                <a:tc>
                  <a:txBody>
                    <a:bodyPr/>
                    <a:lstStyle/>
                    <a:p>
                      <a:endParaRPr lang="en-IE" sz="1200" dirty="0"/>
                    </a:p>
                  </a:txBody>
                  <a:tcPr/>
                </a:tc>
                <a:tc>
                  <a:txBody>
                    <a:bodyPr/>
                    <a:lstStyle/>
                    <a:p>
                      <a:endParaRPr lang="en-IE" sz="1200" dirty="0"/>
                    </a:p>
                  </a:txBody>
                  <a:tcPr/>
                </a:tc>
                <a:tc>
                  <a:txBody>
                    <a:bodyPr/>
                    <a:lstStyle/>
                    <a:p>
                      <a:endParaRPr lang="en-IE" sz="1200" dirty="0"/>
                    </a:p>
                  </a:txBody>
                  <a:tcPr/>
                </a:tc>
              </a:tr>
              <a:tr h="504627">
                <a:tc>
                  <a:txBody>
                    <a:bodyPr/>
                    <a:lstStyle/>
                    <a:p>
                      <a:r>
                        <a:rPr lang="en-IE" sz="1200" kern="1200" dirty="0" smtClean="0">
                          <a:effectLst/>
                        </a:rPr>
                        <a:t>Guaranteed income for life</a:t>
                      </a:r>
                      <a:endParaRPr lang="en-IE" sz="1200" b="1" dirty="0">
                        <a:latin typeface="+mn-lt"/>
                      </a:endParaRPr>
                    </a:p>
                  </a:txBody>
                  <a:tcPr/>
                </a:tc>
                <a:tc>
                  <a:txBody>
                    <a:bodyPr/>
                    <a:lstStyle/>
                    <a:p>
                      <a:endParaRPr lang="en-IE" sz="1200" dirty="0"/>
                    </a:p>
                  </a:txBody>
                  <a:tcPr/>
                </a:tc>
                <a:tc>
                  <a:txBody>
                    <a:bodyPr/>
                    <a:lstStyle/>
                    <a:p>
                      <a:endParaRPr lang="en-IE" sz="1200" dirty="0"/>
                    </a:p>
                  </a:txBody>
                  <a:tcPr/>
                </a:tc>
                <a:tc>
                  <a:txBody>
                    <a:bodyPr/>
                    <a:lstStyle/>
                    <a:p>
                      <a:endParaRPr lang="en-IE" sz="1200" dirty="0"/>
                    </a:p>
                  </a:txBody>
                  <a:tcPr/>
                </a:tc>
              </a:tr>
              <a:tr h="504627">
                <a:tc>
                  <a:txBody>
                    <a:bodyPr/>
                    <a:lstStyle/>
                    <a:p>
                      <a:r>
                        <a:rPr lang="en-IE" sz="1200" kern="1200" dirty="0" smtClean="0">
                          <a:effectLst/>
                        </a:rPr>
                        <a:t>Sustainability</a:t>
                      </a:r>
                      <a:endParaRPr lang="en-IE" sz="1200" b="1" dirty="0">
                        <a:latin typeface="+mn-lt"/>
                      </a:endParaRPr>
                    </a:p>
                  </a:txBody>
                  <a:tcPr/>
                </a:tc>
                <a:tc>
                  <a:txBody>
                    <a:bodyPr/>
                    <a:lstStyle/>
                    <a:p>
                      <a:endParaRPr lang="en-IE" sz="1200" dirty="0"/>
                    </a:p>
                  </a:txBody>
                  <a:tcPr/>
                </a:tc>
                <a:tc>
                  <a:txBody>
                    <a:bodyPr/>
                    <a:lstStyle/>
                    <a:p>
                      <a:endParaRPr lang="en-IE" sz="1200" dirty="0"/>
                    </a:p>
                  </a:txBody>
                  <a:tcPr/>
                </a:tc>
                <a:tc>
                  <a:txBody>
                    <a:bodyPr/>
                    <a:lstStyle/>
                    <a:p>
                      <a:endParaRPr lang="en-IE" sz="1200" dirty="0"/>
                    </a:p>
                  </a:txBody>
                  <a:tcPr/>
                </a:tc>
              </a:tr>
              <a:tr h="673348">
                <a:tc>
                  <a:txBody>
                    <a:bodyPr/>
                    <a:lstStyle/>
                    <a:p>
                      <a:r>
                        <a:rPr lang="en-IE" sz="1200" kern="1200" dirty="0" smtClean="0">
                          <a:effectLst/>
                        </a:rPr>
                        <a:t>Certainty of income</a:t>
                      </a:r>
                    </a:p>
                    <a:p>
                      <a:endParaRPr lang="en-IE" sz="1200" b="1" kern="1200" dirty="0" smtClean="0">
                        <a:effectLst/>
                        <a:latin typeface="+mn-lt"/>
                      </a:endParaRPr>
                    </a:p>
                    <a:p>
                      <a:r>
                        <a:rPr lang="en-IE" sz="1200" b="0" kern="1200" dirty="0" smtClean="0">
                          <a:effectLst/>
                          <a:latin typeface="+mn-lt"/>
                        </a:rPr>
                        <a:t>No Conditions</a:t>
                      </a:r>
                      <a:r>
                        <a:rPr lang="en-IE" sz="1200" b="0" kern="1200" baseline="0" dirty="0" smtClean="0">
                          <a:effectLst/>
                          <a:latin typeface="+mn-lt"/>
                        </a:rPr>
                        <a:t> of Entry</a:t>
                      </a:r>
                      <a:endParaRPr lang="en-IE" sz="1200" b="0" dirty="0">
                        <a:latin typeface="+mn-lt"/>
                      </a:endParaRPr>
                    </a:p>
                  </a:txBody>
                  <a:tcPr/>
                </a:tc>
                <a:tc>
                  <a:txBody>
                    <a:bodyPr/>
                    <a:lstStyle/>
                    <a:p>
                      <a:endParaRPr lang="en-IE" sz="1200" dirty="0"/>
                    </a:p>
                  </a:txBody>
                  <a:tcPr/>
                </a:tc>
                <a:tc>
                  <a:txBody>
                    <a:bodyPr/>
                    <a:lstStyle/>
                    <a:p>
                      <a:endParaRPr lang="en-IE" sz="1200" dirty="0"/>
                    </a:p>
                  </a:txBody>
                  <a:tcPr/>
                </a:tc>
                <a:tc>
                  <a:txBody>
                    <a:bodyPr/>
                    <a:lstStyle/>
                    <a:p>
                      <a:endParaRPr lang="en-IE" sz="1200" dirty="0"/>
                    </a:p>
                  </a:txBody>
                  <a:tcPr/>
                </a:tc>
              </a:tr>
            </a:tbl>
          </a:graphicData>
        </a:graphic>
      </p:graphicFrame>
      <p:pic>
        <p:nvPicPr>
          <p:cNvPr id="7" name="Picture 6"/>
          <p:cNvPicPr/>
          <p:nvPr/>
        </p:nvPicPr>
        <p:blipFill>
          <a:blip r:embed="rId3" cstate="print"/>
          <a:srcRect/>
          <a:stretch>
            <a:fillRect/>
          </a:stretch>
        </p:blipFill>
        <p:spPr bwMode="auto">
          <a:xfrm>
            <a:off x="3286116" y="2285992"/>
            <a:ext cx="428625" cy="219075"/>
          </a:xfrm>
          <a:prstGeom prst="rect">
            <a:avLst/>
          </a:prstGeom>
          <a:noFill/>
        </p:spPr>
      </p:pic>
      <p:pic>
        <p:nvPicPr>
          <p:cNvPr id="8" name="Picture 7"/>
          <p:cNvPicPr/>
          <p:nvPr/>
        </p:nvPicPr>
        <p:blipFill>
          <a:blip r:embed="rId3" cstate="print"/>
          <a:srcRect/>
          <a:stretch>
            <a:fillRect/>
          </a:stretch>
        </p:blipFill>
        <p:spPr bwMode="auto">
          <a:xfrm>
            <a:off x="3286116" y="2786058"/>
            <a:ext cx="428625" cy="219075"/>
          </a:xfrm>
          <a:prstGeom prst="rect">
            <a:avLst/>
          </a:prstGeom>
          <a:noFill/>
        </p:spPr>
      </p:pic>
      <p:pic>
        <p:nvPicPr>
          <p:cNvPr id="9" name="Picture 8"/>
          <p:cNvPicPr/>
          <p:nvPr/>
        </p:nvPicPr>
        <p:blipFill>
          <a:blip r:embed="rId3" cstate="print"/>
          <a:srcRect/>
          <a:stretch>
            <a:fillRect/>
          </a:stretch>
        </p:blipFill>
        <p:spPr bwMode="auto">
          <a:xfrm>
            <a:off x="3286116" y="3429000"/>
            <a:ext cx="428625" cy="225715"/>
          </a:xfrm>
          <a:prstGeom prst="rect">
            <a:avLst/>
          </a:prstGeom>
          <a:noFill/>
        </p:spPr>
      </p:pic>
      <p:pic>
        <p:nvPicPr>
          <p:cNvPr id="10" name="Picture 9"/>
          <p:cNvPicPr/>
          <p:nvPr/>
        </p:nvPicPr>
        <p:blipFill>
          <a:blip r:embed="rId3" cstate="print"/>
          <a:srcRect/>
          <a:stretch>
            <a:fillRect/>
          </a:stretch>
        </p:blipFill>
        <p:spPr bwMode="auto">
          <a:xfrm>
            <a:off x="3286116" y="3929066"/>
            <a:ext cx="428625" cy="219075"/>
          </a:xfrm>
          <a:prstGeom prst="rect">
            <a:avLst/>
          </a:prstGeom>
          <a:noFill/>
        </p:spPr>
      </p:pic>
      <p:pic>
        <p:nvPicPr>
          <p:cNvPr id="12" name="Picture 11"/>
          <p:cNvPicPr/>
          <p:nvPr/>
        </p:nvPicPr>
        <p:blipFill>
          <a:blip r:embed="rId3" cstate="print"/>
          <a:srcRect/>
          <a:stretch>
            <a:fillRect/>
          </a:stretch>
        </p:blipFill>
        <p:spPr bwMode="auto">
          <a:xfrm>
            <a:off x="5286380" y="5000636"/>
            <a:ext cx="428625" cy="219075"/>
          </a:xfrm>
          <a:prstGeom prst="rect">
            <a:avLst/>
          </a:prstGeom>
          <a:noFill/>
        </p:spPr>
      </p:pic>
      <p:pic>
        <p:nvPicPr>
          <p:cNvPr id="13" name="Picture 12"/>
          <p:cNvPicPr/>
          <p:nvPr/>
        </p:nvPicPr>
        <p:blipFill>
          <a:blip r:embed="rId3" cstate="print"/>
          <a:srcRect/>
          <a:stretch>
            <a:fillRect/>
          </a:stretch>
        </p:blipFill>
        <p:spPr bwMode="auto">
          <a:xfrm>
            <a:off x="5286380" y="5500702"/>
            <a:ext cx="428625" cy="219075"/>
          </a:xfrm>
          <a:prstGeom prst="rect">
            <a:avLst/>
          </a:prstGeom>
          <a:noFill/>
        </p:spPr>
      </p:pic>
      <p:pic>
        <p:nvPicPr>
          <p:cNvPr id="14" name="Picture 13"/>
          <p:cNvPicPr/>
          <p:nvPr/>
        </p:nvPicPr>
        <p:blipFill>
          <a:blip r:embed="rId3" cstate="print"/>
          <a:srcRect/>
          <a:stretch>
            <a:fillRect/>
          </a:stretch>
        </p:blipFill>
        <p:spPr bwMode="auto">
          <a:xfrm>
            <a:off x="5286380" y="6000768"/>
            <a:ext cx="428625" cy="219075"/>
          </a:xfrm>
          <a:prstGeom prst="rect">
            <a:avLst/>
          </a:prstGeom>
          <a:noFill/>
        </p:spPr>
      </p:pic>
      <p:pic>
        <p:nvPicPr>
          <p:cNvPr id="17" name="Picture 16"/>
          <p:cNvPicPr/>
          <p:nvPr/>
        </p:nvPicPr>
        <p:blipFill>
          <a:blip r:embed="rId4" cstate="print"/>
          <a:srcRect/>
          <a:stretch>
            <a:fillRect/>
          </a:stretch>
        </p:blipFill>
        <p:spPr bwMode="auto">
          <a:xfrm>
            <a:off x="3286116" y="5500702"/>
            <a:ext cx="285750" cy="266700"/>
          </a:xfrm>
          <a:prstGeom prst="rect">
            <a:avLst/>
          </a:prstGeom>
          <a:noFill/>
        </p:spPr>
      </p:pic>
      <p:pic>
        <p:nvPicPr>
          <p:cNvPr id="27" name="Picture 26"/>
          <p:cNvPicPr/>
          <p:nvPr/>
        </p:nvPicPr>
        <p:blipFill>
          <a:blip r:embed="rId4" cstate="print"/>
          <a:srcRect/>
          <a:stretch>
            <a:fillRect/>
          </a:stretch>
        </p:blipFill>
        <p:spPr bwMode="auto">
          <a:xfrm>
            <a:off x="7358082" y="4429132"/>
            <a:ext cx="285750" cy="266700"/>
          </a:xfrm>
          <a:prstGeom prst="rect">
            <a:avLst/>
          </a:prstGeom>
          <a:noFill/>
        </p:spPr>
      </p:pic>
      <p:pic>
        <p:nvPicPr>
          <p:cNvPr id="28" name="Picture 27"/>
          <p:cNvPicPr/>
          <p:nvPr/>
        </p:nvPicPr>
        <p:blipFill>
          <a:blip r:embed="rId4" cstate="print"/>
          <a:srcRect/>
          <a:stretch>
            <a:fillRect/>
          </a:stretch>
        </p:blipFill>
        <p:spPr bwMode="auto">
          <a:xfrm>
            <a:off x="7358082" y="5000636"/>
            <a:ext cx="285750" cy="266700"/>
          </a:xfrm>
          <a:prstGeom prst="rect">
            <a:avLst/>
          </a:prstGeom>
          <a:noFill/>
        </p:spPr>
      </p:pic>
      <p:pic>
        <p:nvPicPr>
          <p:cNvPr id="29" name="Picture 28"/>
          <p:cNvPicPr/>
          <p:nvPr/>
        </p:nvPicPr>
        <p:blipFill>
          <a:blip r:embed="rId4" cstate="print"/>
          <a:srcRect/>
          <a:stretch>
            <a:fillRect/>
          </a:stretch>
        </p:blipFill>
        <p:spPr bwMode="auto">
          <a:xfrm>
            <a:off x="7358082" y="5500702"/>
            <a:ext cx="285750" cy="266700"/>
          </a:xfrm>
          <a:prstGeom prst="rect">
            <a:avLst/>
          </a:prstGeom>
          <a:noFill/>
        </p:spPr>
      </p:pic>
      <p:pic>
        <p:nvPicPr>
          <p:cNvPr id="30" name="Picture 29"/>
          <p:cNvPicPr/>
          <p:nvPr/>
        </p:nvPicPr>
        <p:blipFill>
          <a:blip r:embed="rId4" cstate="print"/>
          <a:srcRect/>
          <a:stretch>
            <a:fillRect/>
          </a:stretch>
        </p:blipFill>
        <p:spPr bwMode="auto">
          <a:xfrm>
            <a:off x="7358082" y="5929330"/>
            <a:ext cx="285750" cy="266700"/>
          </a:xfrm>
          <a:prstGeom prst="rect">
            <a:avLst/>
          </a:prstGeom>
          <a:noFill/>
        </p:spPr>
      </p:pic>
      <p:pic>
        <p:nvPicPr>
          <p:cNvPr id="32" name="Picture 31"/>
          <p:cNvPicPr/>
          <p:nvPr/>
        </p:nvPicPr>
        <p:blipFill>
          <a:blip r:embed="rId3" cstate="print"/>
          <a:srcRect/>
          <a:stretch>
            <a:fillRect/>
          </a:stretch>
        </p:blipFill>
        <p:spPr bwMode="auto">
          <a:xfrm>
            <a:off x="3286116" y="4429132"/>
            <a:ext cx="428625" cy="219075"/>
          </a:xfrm>
          <a:prstGeom prst="rect">
            <a:avLst/>
          </a:prstGeom>
          <a:noFill/>
        </p:spPr>
      </p:pic>
      <p:pic>
        <p:nvPicPr>
          <p:cNvPr id="33" name="Picture 32"/>
          <p:cNvPicPr/>
          <p:nvPr/>
        </p:nvPicPr>
        <p:blipFill>
          <a:blip r:embed="rId4" cstate="print"/>
          <a:srcRect/>
          <a:stretch>
            <a:fillRect/>
          </a:stretch>
        </p:blipFill>
        <p:spPr bwMode="auto">
          <a:xfrm>
            <a:off x="3286116" y="4929198"/>
            <a:ext cx="285750" cy="266700"/>
          </a:xfrm>
          <a:prstGeom prst="rect">
            <a:avLst/>
          </a:prstGeom>
          <a:noFill/>
        </p:spPr>
      </p:pic>
      <p:pic>
        <p:nvPicPr>
          <p:cNvPr id="35" name="Picture 34"/>
          <p:cNvPicPr/>
          <p:nvPr/>
        </p:nvPicPr>
        <p:blipFill>
          <a:blip r:embed="rId4" cstate="print"/>
          <a:srcRect/>
          <a:stretch>
            <a:fillRect/>
          </a:stretch>
        </p:blipFill>
        <p:spPr bwMode="auto">
          <a:xfrm>
            <a:off x="3286116" y="6286520"/>
            <a:ext cx="285750" cy="266700"/>
          </a:xfrm>
          <a:prstGeom prst="rect">
            <a:avLst/>
          </a:prstGeom>
          <a:noFill/>
        </p:spPr>
      </p:pic>
      <p:pic>
        <p:nvPicPr>
          <p:cNvPr id="36" name="Picture 35"/>
          <p:cNvPicPr/>
          <p:nvPr/>
        </p:nvPicPr>
        <p:blipFill>
          <a:blip r:embed="rId4" cstate="print"/>
          <a:srcRect/>
          <a:stretch>
            <a:fillRect/>
          </a:stretch>
        </p:blipFill>
        <p:spPr bwMode="auto">
          <a:xfrm>
            <a:off x="5357818" y="2285992"/>
            <a:ext cx="285750" cy="266700"/>
          </a:xfrm>
          <a:prstGeom prst="rect">
            <a:avLst/>
          </a:prstGeom>
          <a:solidFill>
            <a:schemeClr val="accent5">
              <a:lumMod val="20000"/>
              <a:lumOff val="80000"/>
            </a:schemeClr>
          </a:solidFill>
        </p:spPr>
      </p:pic>
      <p:pic>
        <p:nvPicPr>
          <p:cNvPr id="37" name="Picture 36"/>
          <p:cNvPicPr/>
          <p:nvPr/>
        </p:nvPicPr>
        <p:blipFill>
          <a:blip r:embed="rId4" cstate="print"/>
          <a:srcRect/>
          <a:stretch>
            <a:fillRect/>
          </a:stretch>
        </p:blipFill>
        <p:spPr bwMode="auto">
          <a:xfrm>
            <a:off x="5286380" y="2714620"/>
            <a:ext cx="285750" cy="266700"/>
          </a:xfrm>
          <a:prstGeom prst="rect">
            <a:avLst/>
          </a:prstGeom>
          <a:noFill/>
        </p:spPr>
      </p:pic>
      <p:pic>
        <p:nvPicPr>
          <p:cNvPr id="38" name="Picture 37"/>
          <p:cNvPicPr/>
          <p:nvPr/>
        </p:nvPicPr>
        <p:blipFill>
          <a:blip r:embed="rId4" cstate="print"/>
          <a:srcRect/>
          <a:stretch>
            <a:fillRect/>
          </a:stretch>
        </p:blipFill>
        <p:spPr bwMode="auto">
          <a:xfrm>
            <a:off x="5286380" y="3429000"/>
            <a:ext cx="285750" cy="266700"/>
          </a:xfrm>
          <a:prstGeom prst="rect">
            <a:avLst/>
          </a:prstGeom>
          <a:noFill/>
        </p:spPr>
      </p:pic>
      <p:pic>
        <p:nvPicPr>
          <p:cNvPr id="39" name="Picture 38"/>
          <p:cNvPicPr/>
          <p:nvPr/>
        </p:nvPicPr>
        <p:blipFill>
          <a:blip r:embed="rId4" cstate="print"/>
          <a:srcRect/>
          <a:stretch>
            <a:fillRect/>
          </a:stretch>
        </p:blipFill>
        <p:spPr bwMode="auto">
          <a:xfrm>
            <a:off x="5286380" y="3857628"/>
            <a:ext cx="285750" cy="266700"/>
          </a:xfrm>
          <a:prstGeom prst="rect">
            <a:avLst/>
          </a:prstGeom>
          <a:noFill/>
        </p:spPr>
      </p:pic>
      <p:pic>
        <p:nvPicPr>
          <p:cNvPr id="40" name="Picture 39"/>
          <p:cNvPicPr/>
          <p:nvPr/>
        </p:nvPicPr>
        <p:blipFill>
          <a:blip r:embed="rId4" cstate="print"/>
          <a:srcRect/>
          <a:stretch>
            <a:fillRect/>
          </a:stretch>
        </p:blipFill>
        <p:spPr bwMode="auto">
          <a:xfrm>
            <a:off x="5286380" y="4429132"/>
            <a:ext cx="285750" cy="266700"/>
          </a:xfrm>
          <a:prstGeom prst="rect">
            <a:avLst/>
          </a:prstGeom>
          <a:noFill/>
        </p:spPr>
      </p:pic>
      <p:pic>
        <p:nvPicPr>
          <p:cNvPr id="41" name="Picture 40"/>
          <p:cNvPicPr/>
          <p:nvPr/>
        </p:nvPicPr>
        <p:blipFill>
          <a:blip r:embed="rId4" cstate="print"/>
          <a:srcRect/>
          <a:stretch>
            <a:fillRect/>
          </a:stretch>
        </p:blipFill>
        <p:spPr bwMode="auto">
          <a:xfrm>
            <a:off x="7358082" y="2285992"/>
            <a:ext cx="285750" cy="266700"/>
          </a:xfrm>
          <a:prstGeom prst="rect">
            <a:avLst/>
          </a:prstGeom>
          <a:noFill/>
        </p:spPr>
      </p:pic>
      <p:pic>
        <p:nvPicPr>
          <p:cNvPr id="42" name="Picture 41"/>
          <p:cNvPicPr/>
          <p:nvPr/>
        </p:nvPicPr>
        <p:blipFill>
          <a:blip r:embed="rId4" cstate="print"/>
          <a:srcRect/>
          <a:stretch>
            <a:fillRect/>
          </a:stretch>
        </p:blipFill>
        <p:spPr bwMode="auto">
          <a:xfrm>
            <a:off x="7358082" y="2714620"/>
            <a:ext cx="285750" cy="266700"/>
          </a:xfrm>
          <a:prstGeom prst="rect">
            <a:avLst/>
          </a:prstGeom>
          <a:noFill/>
        </p:spPr>
      </p:pic>
      <p:pic>
        <p:nvPicPr>
          <p:cNvPr id="43" name="Picture 42"/>
          <p:cNvPicPr/>
          <p:nvPr/>
        </p:nvPicPr>
        <p:blipFill>
          <a:blip r:embed="rId4" cstate="print"/>
          <a:srcRect/>
          <a:stretch>
            <a:fillRect/>
          </a:stretch>
        </p:blipFill>
        <p:spPr bwMode="auto">
          <a:xfrm>
            <a:off x="7358082" y="3357562"/>
            <a:ext cx="285750" cy="266700"/>
          </a:xfrm>
          <a:prstGeom prst="rect">
            <a:avLst/>
          </a:prstGeom>
          <a:noFill/>
        </p:spPr>
      </p:pic>
      <p:pic>
        <p:nvPicPr>
          <p:cNvPr id="44" name="Picture 43"/>
          <p:cNvPicPr/>
          <p:nvPr/>
        </p:nvPicPr>
        <p:blipFill>
          <a:blip r:embed="rId4" cstate="print"/>
          <a:srcRect/>
          <a:stretch>
            <a:fillRect/>
          </a:stretch>
        </p:blipFill>
        <p:spPr bwMode="auto">
          <a:xfrm>
            <a:off x="7358082" y="3929066"/>
            <a:ext cx="285750" cy="266700"/>
          </a:xfrm>
          <a:prstGeom prst="rect">
            <a:avLst/>
          </a:prstGeom>
          <a:noFill/>
        </p:spPr>
      </p:pic>
      <p:pic>
        <p:nvPicPr>
          <p:cNvPr id="34" name="Picture 33"/>
          <p:cNvPicPr/>
          <p:nvPr/>
        </p:nvPicPr>
        <p:blipFill>
          <a:blip r:embed="rId4" cstate="print"/>
          <a:srcRect/>
          <a:stretch>
            <a:fillRect/>
          </a:stretch>
        </p:blipFill>
        <p:spPr bwMode="auto">
          <a:xfrm>
            <a:off x="3286116" y="5929330"/>
            <a:ext cx="285750" cy="266700"/>
          </a:xfrm>
          <a:prstGeom prst="rect">
            <a:avLst/>
          </a:prstGeom>
          <a:noFill/>
        </p:spPr>
      </p:pic>
      <p:pic>
        <p:nvPicPr>
          <p:cNvPr id="45" name="Picture 44"/>
          <p:cNvPicPr/>
          <p:nvPr/>
        </p:nvPicPr>
        <p:blipFill>
          <a:blip r:embed="rId4" cstate="print"/>
          <a:srcRect/>
          <a:stretch>
            <a:fillRect/>
          </a:stretch>
        </p:blipFill>
        <p:spPr bwMode="auto">
          <a:xfrm>
            <a:off x="5286380" y="6286520"/>
            <a:ext cx="285750" cy="266700"/>
          </a:xfrm>
          <a:prstGeom prst="rect">
            <a:avLst/>
          </a:prstGeom>
          <a:noFill/>
        </p:spPr>
      </p:pic>
      <p:pic>
        <p:nvPicPr>
          <p:cNvPr id="46" name="Picture 45"/>
          <p:cNvPicPr/>
          <p:nvPr/>
        </p:nvPicPr>
        <p:blipFill>
          <a:blip r:embed="rId3" cstate="print"/>
          <a:srcRect/>
          <a:stretch>
            <a:fillRect/>
          </a:stretch>
        </p:blipFill>
        <p:spPr bwMode="auto">
          <a:xfrm>
            <a:off x="7358082" y="6286520"/>
            <a:ext cx="428625" cy="219075"/>
          </a:xfrm>
          <a:prstGeom prst="rect">
            <a:avLst/>
          </a:prstGeom>
          <a:noFill/>
        </p:spPr>
      </p:pic>
    </p:spTree>
    <p:extLst>
      <p:ext uri="{BB962C8B-B14F-4D97-AF65-F5344CB8AC3E}">
        <p14:creationId xmlns:p14="http://schemas.microsoft.com/office/powerpoint/2010/main" xmlns="" val="873997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0"/>
            <a:ext cx="7772400" cy="3330833"/>
          </a:xfrm>
        </p:spPr>
        <p:txBody>
          <a:bodyPr>
            <a:normAutofit/>
          </a:bodyPr>
          <a:lstStyle/>
          <a:p>
            <a:r>
              <a:rPr lang="en-IE" sz="1600" dirty="0" smtClean="0"/>
              <a:t/>
            </a:r>
            <a:br>
              <a:rPr lang="en-IE" sz="1600" dirty="0" smtClean="0"/>
            </a:br>
            <a:r>
              <a:rPr lang="en-IE" sz="3200" b="1" dirty="0" smtClean="0">
                <a:solidFill>
                  <a:srgbClr val="FF0000"/>
                </a:solidFill>
              </a:rPr>
              <a:t>INTRODUCTION</a:t>
            </a:r>
            <a:r>
              <a:rPr lang="en-IE" sz="1600" dirty="0" smtClean="0"/>
              <a:t/>
            </a:r>
            <a:br>
              <a:rPr lang="en-IE" sz="1600" dirty="0" smtClean="0"/>
            </a:br>
            <a:r>
              <a:rPr lang="en-IE" sz="1600" dirty="0" smtClean="0"/>
              <a:t/>
            </a:r>
            <a:br>
              <a:rPr lang="en-IE" sz="1600" dirty="0" smtClean="0"/>
            </a:br>
            <a:r>
              <a:rPr lang="en-IE" sz="3200" dirty="0" smtClean="0"/>
              <a:t>Why am I here ?</a:t>
            </a:r>
            <a:r>
              <a:rPr lang="en-IE" sz="2000" dirty="0" smtClean="0"/>
              <a:t/>
            </a:r>
            <a:br>
              <a:rPr lang="en-IE" sz="2000" dirty="0" smtClean="0"/>
            </a:br>
            <a:r>
              <a:rPr lang="en-IE" sz="2000" dirty="0" smtClean="0"/>
              <a:t/>
            </a:r>
            <a:br>
              <a:rPr lang="en-IE" sz="2000" dirty="0" smtClean="0"/>
            </a:br>
            <a:r>
              <a:rPr lang="en-IE" sz="2000" dirty="0" smtClean="0"/>
              <a:t>To outline the possible options available at retirement age for self employed GP’s </a:t>
            </a:r>
            <a:br>
              <a:rPr lang="en-IE" sz="20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73997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000241"/>
            <a:ext cx="7031206" cy="2339102"/>
          </a:xfrm>
          <a:prstGeom prst="rect">
            <a:avLst/>
          </a:prstGeom>
          <a:noFill/>
        </p:spPr>
        <p:txBody>
          <a:bodyPr wrap="square" rtlCol="0">
            <a:spAutoFit/>
          </a:bodyPr>
          <a:lstStyle/>
          <a:p>
            <a:endParaRPr lang="en-IE" dirty="0" smtClean="0"/>
          </a:p>
          <a:p>
            <a:endParaRPr lang="en-IE" sz="2800" b="1" dirty="0" smtClean="0">
              <a:solidFill>
                <a:srgbClr val="FF0000"/>
              </a:solidFill>
            </a:endParaRPr>
          </a:p>
          <a:p>
            <a:r>
              <a:rPr lang="en-IE" sz="2800" b="1" dirty="0" smtClean="0">
                <a:solidFill>
                  <a:srgbClr val="FF0000"/>
                </a:solidFill>
              </a:rPr>
              <a:t>Summary ...</a:t>
            </a:r>
          </a:p>
          <a:p>
            <a:endParaRPr lang="en-IE" dirty="0" smtClean="0"/>
          </a:p>
          <a:p>
            <a:r>
              <a:rPr lang="en-IE" dirty="0" smtClean="0"/>
              <a:t>The post retirement options are now much more varied and flexible.</a:t>
            </a:r>
          </a:p>
          <a:p>
            <a:endParaRPr lang="en-IE" dirty="0" smtClean="0"/>
          </a:p>
          <a:p>
            <a:r>
              <a:rPr lang="en-IE" dirty="0" smtClean="0"/>
              <a:t>The choice is yours ...</a:t>
            </a:r>
          </a:p>
        </p:txBody>
      </p:sp>
    </p:spTree>
    <p:extLst>
      <p:ext uri="{BB962C8B-B14F-4D97-AF65-F5344CB8AC3E}">
        <p14:creationId xmlns:p14="http://schemas.microsoft.com/office/powerpoint/2010/main" xmlns="" val="873997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000241"/>
            <a:ext cx="7031206" cy="2831544"/>
          </a:xfrm>
          <a:prstGeom prst="rect">
            <a:avLst/>
          </a:prstGeom>
          <a:noFill/>
        </p:spPr>
        <p:txBody>
          <a:bodyPr wrap="square" rtlCol="0">
            <a:spAutoFit/>
          </a:bodyPr>
          <a:lstStyle/>
          <a:p>
            <a:endParaRPr lang="en-IE" dirty="0" smtClean="0"/>
          </a:p>
          <a:p>
            <a:endParaRPr lang="en-IE" sz="2800" b="1" dirty="0" smtClean="0">
              <a:solidFill>
                <a:srgbClr val="FF0000"/>
              </a:solidFill>
            </a:endParaRPr>
          </a:p>
          <a:p>
            <a:pPr algn="ctr"/>
            <a:r>
              <a:rPr lang="en-IE" sz="4400" b="1" dirty="0" smtClean="0">
                <a:solidFill>
                  <a:srgbClr val="FF0000"/>
                </a:solidFill>
              </a:rPr>
              <a:t>THANK YOU</a:t>
            </a:r>
          </a:p>
          <a:p>
            <a:pPr algn="ctr"/>
            <a:endParaRPr lang="en-IE" sz="4400" b="1" dirty="0" smtClean="0">
              <a:solidFill>
                <a:srgbClr val="FF0000"/>
              </a:solidFill>
            </a:endParaRPr>
          </a:p>
          <a:p>
            <a:pPr algn="ctr"/>
            <a:r>
              <a:rPr lang="en-IE" sz="4400" b="1" dirty="0" smtClean="0">
                <a:solidFill>
                  <a:srgbClr val="FF0000"/>
                </a:solidFill>
              </a:rPr>
              <a:t>Q &amp; A</a:t>
            </a:r>
            <a:endParaRPr lang="en-IE" sz="4400" dirty="0" smtClean="0"/>
          </a:p>
        </p:txBody>
      </p:sp>
    </p:spTree>
    <p:extLst>
      <p:ext uri="{BB962C8B-B14F-4D97-AF65-F5344CB8AC3E}">
        <p14:creationId xmlns:p14="http://schemas.microsoft.com/office/powerpoint/2010/main" xmlns="" val="873997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86058"/>
            <a:ext cx="7772400" cy="2545015"/>
          </a:xfrm>
        </p:spPr>
        <p:txBody>
          <a:bodyPr>
            <a:normAutofit fontScale="90000"/>
          </a:bodyPr>
          <a:lstStyle/>
          <a:p>
            <a:r>
              <a:rPr lang="en-IE" sz="1600" dirty="0" smtClean="0"/>
              <a:t/>
            </a:r>
            <a:br>
              <a:rPr lang="en-IE" sz="1600" dirty="0" smtClean="0"/>
            </a:br>
            <a:r>
              <a:rPr lang="en-IE" sz="3600" b="1" dirty="0" smtClean="0">
                <a:solidFill>
                  <a:srgbClr val="FF0000"/>
                </a:solidFill>
              </a:rPr>
              <a:t>ABOUT US ...</a:t>
            </a:r>
            <a:r>
              <a:rPr lang="en-IE" sz="1600" dirty="0" smtClean="0"/>
              <a:t/>
            </a:r>
            <a:br>
              <a:rPr lang="en-IE" sz="1600" dirty="0" smtClean="0"/>
            </a:br>
            <a:r>
              <a:rPr lang="en-IE" sz="1800" dirty="0" smtClean="0"/>
              <a:t/>
            </a:r>
            <a:br>
              <a:rPr lang="en-IE" sz="1800" dirty="0" smtClean="0"/>
            </a:br>
            <a:r>
              <a:rPr lang="en-IE" sz="1800" b="1" dirty="0" smtClean="0"/>
              <a:t>Costello &amp; Tarpey Financial Services </a:t>
            </a:r>
            <a:r>
              <a:rPr lang="en-IE" sz="1800" dirty="0" smtClean="0"/>
              <a:t>is a partnership set up by Deirdre Costello and myself, Paul Tarpey.  Together we bring 38 years experience in all areas of the financial sector. </a:t>
            </a:r>
            <a:br>
              <a:rPr lang="en-IE" sz="1800" dirty="0" smtClean="0"/>
            </a:br>
            <a:r>
              <a:rPr lang="en-IE" sz="1800" dirty="0" smtClean="0"/>
              <a:t/>
            </a:r>
            <a:br>
              <a:rPr lang="en-IE" sz="1800" dirty="0" smtClean="0"/>
            </a:br>
            <a:r>
              <a:rPr lang="en-IE" sz="1800" dirty="0" smtClean="0"/>
              <a:t> I, Paul Tarpey, have worked in the financial services industry in a number of capacities over a 19 year period. Before setting up my own business in 2005, I</a:t>
            </a:r>
            <a:r>
              <a:rPr lang="en-IE" sz="1800" b="1" i="1" dirty="0" smtClean="0"/>
              <a:t> </a:t>
            </a:r>
            <a:r>
              <a:rPr lang="en-IE" sz="1800" dirty="0" smtClean="0"/>
              <a:t>worked as a Wealth Manager with ACC Bank specialising in the area of wealth management, retirement  and succession planning. </a:t>
            </a:r>
            <a:r>
              <a:rPr lang="en-IE" sz="1300" dirty="0" smtClean="0"/>
              <a:t/>
            </a:r>
            <a:br>
              <a:rPr lang="en-IE" sz="1300" dirty="0" smtClean="0"/>
            </a:br>
            <a:r>
              <a:rPr lang="en-IE" sz="1300" dirty="0" smtClean="0"/>
              <a:t/>
            </a:r>
            <a:br>
              <a:rPr lang="en-IE" sz="13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73997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86058"/>
            <a:ext cx="7772400" cy="2545015"/>
          </a:xfrm>
        </p:spPr>
        <p:txBody>
          <a:bodyPr>
            <a:normAutofit fontScale="90000"/>
          </a:bodyPr>
          <a:lstStyle/>
          <a:p>
            <a:r>
              <a:rPr lang="en-IE" sz="1600" dirty="0" smtClean="0"/>
              <a:t/>
            </a:r>
            <a:br>
              <a:rPr lang="en-IE" sz="1600" dirty="0" smtClean="0"/>
            </a:br>
            <a:r>
              <a:rPr lang="en-IE" sz="3600" b="1" dirty="0" smtClean="0">
                <a:solidFill>
                  <a:srgbClr val="FF0000"/>
                </a:solidFill>
              </a:rPr>
              <a:t>ABOUT US ...</a:t>
            </a:r>
            <a:r>
              <a:rPr lang="en-IE" sz="1600" dirty="0" smtClean="0"/>
              <a:t/>
            </a:r>
            <a:br>
              <a:rPr lang="en-IE" sz="1600" dirty="0" smtClean="0"/>
            </a:br>
            <a:r>
              <a:rPr lang="en-IE" sz="1800" dirty="0" smtClean="0"/>
              <a:t/>
            </a:r>
            <a:br>
              <a:rPr lang="en-IE" sz="1800" dirty="0" smtClean="0"/>
            </a:br>
            <a:r>
              <a:rPr lang="en-GB" sz="2200" b="1" dirty="0" smtClean="0"/>
              <a:t>We are also members of </a:t>
            </a:r>
            <a:r>
              <a:rPr lang="en-GB" sz="1800" dirty="0" smtClean="0"/>
              <a:t>: </a:t>
            </a:r>
            <a:br>
              <a:rPr lang="en-GB" sz="1800" dirty="0" smtClean="0"/>
            </a:br>
            <a:r>
              <a:rPr lang="en-GB" sz="1800" dirty="0" smtClean="0"/>
              <a:t/>
            </a:r>
            <a:br>
              <a:rPr lang="en-GB" sz="1800" dirty="0" smtClean="0"/>
            </a:br>
            <a:r>
              <a:rPr lang="en-GB" sz="1800" b="1" dirty="0" smtClean="0"/>
              <a:t>Trusted Advisor Group (TAG),</a:t>
            </a:r>
            <a:r>
              <a:rPr lang="en-GB" sz="1800" dirty="0" smtClean="0"/>
              <a:t/>
            </a:r>
            <a:br>
              <a:rPr lang="en-GB" sz="1800" dirty="0" smtClean="0"/>
            </a:br>
            <a:r>
              <a:rPr lang="en-GB" sz="1800" b="1" dirty="0" smtClean="0"/>
              <a:t>PIBA,</a:t>
            </a:r>
            <a:r>
              <a:rPr lang="en-GB" sz="1800" dirty="0" smtClean="0"/>
              <a:t/>
            </a:r>
            <a:br>
              <a:rPr lang="en-GB" sz="1800" dirty="0" smtClean="0"/>
            </a:br>
            <a:r>
              <a:rPr lang="en-GB" sz="1800" b="1" dirty="0" smtClean="0"/>
              <a:t>Life Insurance Association of Ireland.</a:t>
            </a:r>
            <a:r>
              <a:rPr lang="en-GB" sz="1800" dirty="0" smtClean="0"/>
              <a:t/>
            </a:r>
            <a:br>
              <a:rPr lang="en-GB" sz="1800" dirty="0" smtClean="0"/>
            </a:br>
            <a:r>
              <a:rPr lang="en-GB" sz="1800" dirty="0" smtClean="0"/>
              <a:t>We are regulated by the  </a:t>
            </a:r>
            <a:r>
              <a:rPr lang="en-GB" sz="1800" b="1" dirty="0" smtClean="0"/>
              <a:t>Financial Regulator and Central Bank of Ireland.</a:t>
            </a:r>
            <a:r>
              <a:rPr lang="en-GB" sz="1800" dirty="0" smtClean="0"/>
              <a:t/>
            </a:r>
            <a:br>
              <a:rPr lang="en-GB" sz="1800" dirty="0" smtClean="0"/>
            </a:br>
            <a:r>
              <a:rPr lang="en-GB" sz="1800" dirty="0" smtClean="0"/>
              <a:t/>
            </a:r>
            <a:br>
              <a:rPr lang="en-GB" sz="1800" dirty="0" smtClean="0"/>
            </a:br>
            <a:r>
              <a:rPr lang="en-IE" sz="1800" dirty="0" smtClean="0"/>
              <a:t>As a member of the </a:t>
            </a:r>
            <a:r>
              <a:rPr lang="en-IE" sz="1800" b="1" dirty="0" smtClean="0"/>
              <a:t>Trusted Adviser Group (TAG),</a:t>
            </a:r>
            <a:r>
              <a:rPr lang="en-IE" sz="1800" dirty="0" smtClean="0"/>
              <a:t> we can offer the type of resources normally only available to large corporate institutions.  The access to these resources will enhance our overall service and support to you while also ensuring our firm stands well placed to cater for the growing demand for independent impartial financial advice.</a:t>
            </a:r>
            <a:r>
              <a:rPr lang="en-IE" sz="1300" dirty="0" smtClean="0"/>
              <a:t/>
            </a:r>
            <a:br>
              <a:rPr lang="en-IE" sz="1300" dirty="0" smtClean="0"/>
            </a:br>
            <a:r>
              <a:rPr lang="en-IE" sz="1300" dirty="0" smtClean="0"/>
              <a:t/>
            </a:r>
            <a:br>
              <a:rPr lang="en-IE" sz="1300" dirty="0" smtClean="0"/>
            </a:br>
            <a:r>
              <a:rPr lang="en-IE" sz="1300" dirty="0" smtClean="0"/>
              <a:t/>
            </a:r>
            <a:br>
              <a:rPr lang="en-IE" sz="1300" dirty="0" smtClean="0"/>
            </a:br>
            <a:r>
              <a:rPr lang="en-IE" sz="1300" dirty="0" smtClean="0"/>
              <a:t/>
            </a:r>
            <a:br>
              <a:rPr lang="en-IE" sz="13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7399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1285883"/>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100" b="1" dirty="0" smtClean="0">
                <a:solidFill>
                  <a:srgbClr val="FF0000"/>
                </a:solidFill>
              </a:rPr>
              <a:t>TOPICS TO BE COVERED</a:t>
            </a:r>
            <a:r>
              <a:rPr lang="en-IE" sz="3100" dirty="0" smtClean="0"/>
              <a:t/>
            </a:r>
            <a:br>
              <a:rPr lang="en-IE" sz="31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98446" y="2898614"/>
            <a:ext cx="6775736" cy="2800767"/>
          </a:xfrm>
          <a:prstGeom prst="rect">
            <a:avLst/>
          </a:prstGeom>
          <a:noFill/>
        </p:spPr>
        <p:txBody>
          <a:bodyPr wrap="square" rtlCol="0">
            <a:spAutoFit/>
          </a:bodyPr>
          <a:lstStyle/>
          <a:p>
            <a:pPr>
              <a:buFont typeface="Arial" pitchFamily="34" charset="0"/>
              <a:buChar char="•"/>
            </a:pPr>
            <a:endParaRPr lang="en-IE" dirty="0" smtClean="0"/>
          </a:p>
          <a:p>
            <a:pPr>
              <a:buFont typeface="Arial" pitchFamily="34" charset="0"/>
              <a:buChar char="•"/>
            </a:pPr>
            <a:r>
              <a:rPr lang="en-IE" dirty="0" smtClean="0"/>
              <a:t>   </a:t>
            </a:r>
            <a:r>
              <a:rPr lang="en-IE" b="1" dirty="0" smtClean="0"/>
              <a:t>Benefits of Pension Planning </a:t>
            </a:r>
            <a:r>
              <a:rPr lang="en-IE" dirty="0" smtClean="0"/>
              <a:t>(a reminder).</a:t>
            </a:r>
          </a:p>
          <a:p>
            <a:pPr>
              <a:buFont typeface="Arial" pitchFamily="34" charset="0"/>
              <a:buChar char="•"/>
            </a:pPr>
            <a:endParaRPr lang="en-IE" dirty="0" smtClean="0"/>
          </a:p>
          <a:p>
            <a:pPr>
              <a:buFont typeface="Arial" pitchFamily="34" charset="0"/>
              <a:buChar char="•"/>
            </a:pPr>
            <a:r>
              <a:rPr lang="en-IE" dirty="0" smtClean="0"/>
              <a:t>   </a:t>
            </a:r>
            <a:r>
              <a:rPr lang="en-IE" b="1" dirty="0" smtClean="0"/>
              <a:t>Evolution of Post Retirement Options</a:t>
            </a:r>
          </a:p>
          <a:p>
            <a:pPr>
              <a:buFont typeface="Arial" pitchFamily="34" charset="0"/>
              <a:buChar char="•"/>
            </a:pPr>
            <a:endParaRPr lang="en-IE" dirty="0" smtClean="0"/>
          </a:p>
          <a:p>
            <a:pPr>
              <a:buFont typeface="Arial" pitchFamily="34" charset="0"/>
              <a:buChar char="•"/>
            </a:pPr>
            <a:r>
              <a:rPr lang="en-IE" dirty="0" smtClean="0"/>
              <a:t>   </a:t>
            </a:r>
            <a:r>
              <a:rPr lang="en-IE" b="1" dirty="0" smtClean="0"/>
              <a:t>Post Retirement Options </a:t>
            </a:r>
            <a:r>
              <a:rPr lang="en-IE" dirty="0" smtClean="0"/>
              <a:t>:</a:t>
            </a:r>
          </a:p>
          <a:p>
            <a:pPr marL="800100" lvl="1" indent="-342900">
              <a:buFont typeface="+mj-lt"/>
              <a:buAutoNum type="arabicPeriod"/>
            </a:pPr>
            <a:r>
              <a:rPr lang="en-IE" sz="1600" dirty="0" smtClean="0"/>
              <a:t>Annuities – Pro’s and Cons</a:t>
            </a:r>
          </a:p>
          <a:p>
            <a:pPr marL="800100" lvl="1" indent="-342900">
              <a:buFont typeface="+mj-lt"/>
              <a:buAutoNum type="arabicPeriod"/>
            </a:pPr>
            <a:r>
              <a:rPr lang="en-IE" sz="1600" dirty="0" smtClean="0"/>
              <a:t>AMARF/ARF’s – Pro’s and Cons</a:t>
            </a:r>
          </a:p>
          <a:p>
            <a:pPr marL="800100" lvl="1" indent="-342900">
              <a:buFont typeface="+mj-lt"/>
              <a:buAutoNum type="arabicPeriod"/>
            </a:pPr>
            <a:r>
              <a:rPr lang="en-IE" sz="1600" dirty="0" smtClean="0"/>
              <a:t>Lifelong Income Benefit/ARF – Pro’s and Cons</a:t>
            </a:r>
            <a:r>
              <a:rPr lang="en-IE" dirty="0" smtClean="0"/>
              <a:t> </a:t>
            </a:r>
            <a:br>
              <a:rPr lang="en-IE" dirty="0" smtClean="0"/>
            </a:br>
            <a:endParaRPr lang="en-IE" dirty="0"/>
          </a:p>
        </p:txBody>
      </p:sp>
    </p:spTree>
    <p:extLst>
      <p:ext uri="{BB962C8B-B14F-4D97-AF65-F5344CB8AC3E}">
        <p14:creationId xmlns:p14="http://schemas.microsoft.com/office/powerpoint/2010/main" xmlns="" val="87399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1285883"/>
          </a:xfrm>
        </p:spPr>
        <p:txBody>
          <a:bodyPr>
            <a:normAutofit/>
          </a:bodyPr>
          <a:lstStyle/>
          <a:p>
            <a:r>
              <a:rPr lang="en-IE" sz="2800" b="1" dirty="0" smtClean="0">
                <a:solidFill>
                  <a:srgbClr val="FF0000"/>
                </a:solidFill>
              </a:rPr>
              <a:t>BENEFITS OF PENSION PLANNING</a:t>
            </a:r>
            <a:r>
              <a:rPr lang="en-IE" sz="2800" dirty="0" smtClean="0"/>
              <a:t/>
            </a:r>
            <a:br>
              <a:rPr lang="en-IE" sz="28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71552" y="2749525"/>
            <a:ext cx="6747212" cy="3139321"/>
          </a:xfrm>
          <a:prstGeom prst="rect">
            <a:avLst/>
          </a:prstGeom>
          <a:noFill/>
        </p:spPr>
        <p:txBody>
          <a:bodyPr wrap="square" rtlCol="0">
            <a:spAutoFit/>
          </a:bodyPr>
          <a:lstStyle/>
          <a:p>
            <a:pPr marL="342900" indent="-342900">
              <a:buFont typeface="+mj-lt"/>
              <a:buAutoNum type="arabicPeriod"/>
            </a:pPr>
            <a:r>
              <a:rPr lang="en-IE" dirty="0" smtClean="0"/>
              <a:t>Provide an income on retirement.</a:t>
            </a:r>
          </a:p>
          <a:p>
            <a:pPr marL="342900" indent="-342900">
              <a:buFont typeface="+mj-lt"/>
              <a:buAutoNum type="arabicPeriod"/>
            </a:pPr>
            <a:r>
              <a:rPr lang="en-IE" dirty="0" smtClean="0"/>
              <a:t>To provide a nest egg for your family in the event of death.</a:t>
            </a:r>
          </a:p>
          <a:p>
            <a:pPr marL="342900" indent="-342900">
              <a:buFont typeface="+mj-lt"/>
              <a:buAutoNum type="arabicPeriod"/>
            </a:pPr>
            <a:r>
              <a:rPr lang="en-IE" dirty="0" smtClean="0"/>
              <a:t>Tax Relief (subject to limits).</a:t>
            </a:r>
          </a:p>
          <a:p>
            <a:pPr marL="342900" indent="-342900">
              <a:buFont typeface="+mj-lt"/>
              <a:buAutoNum type="arabicPeriod"/>
            </a:pPr>
            <a:r>
              <a:rPr lang="en-IE" dirty="0" smtClean="0"/>
              <a:t>Tax Free Growth on the fund.</a:t>
            </a:r>
          </a:p>
          <a:p>
            <a:pPr marL="342900" indent="-342900">
              <a:buFont typeface="+mj-lt"/>
              <a:buAutoNum type="arabicPeriod"/>
            </a:pPr>
            <a:r>
              <a:rPr lang="en-IE" dirty="0" smtClean="0"/>
              <a:t>Tax Free Cash at retirement (subject to a cap of €200,000).</a:t>
            </a:r>
          </a:p>
          <a:p>
            <a:pPr marL="342900" indent="-342900">
              <a:buFont typeface="+mj-lt"/>
              <a:buAutoNum type="arabicPeriod"/>
            </a:pPr>
            <a:r>
              <a:rPr lang="en-IE" dirty="0" smtClean="0"/>
              <a:t>Tax Planning post retirement if eligible for an Approved Retirement fund (ARF).</a:t>
            </a:r>
          </a:p>
          <a:p>
            <a:pPr marL="342900" indent="-342900">
              <a:buFont typeface="+mj-lt"/>
              <a:buAutoNum type="arabicPeriod"/>
            </a:pPr>
            <a:r>
              <a:rPr lang="en-IE" dirty="0" smtClean="0"/>
              <a:t>Lump sum death benefits can be paid tax free (CAT Tax may apply however).</a:t>
            </a:r>
            <a:br>
              <a:rPr lang="en-IE" dirty="0" smtClean="0"/>
            </a:br>
            <a:r>
              <a:rPr lang="en-IE" dirty="0" smtClean="0"/>
              <a:t/>
            </a:r>
            <a:br>
              <a:rPr lang="en-IE" dirty="0" smtClean="0"/>
            </a:br>
            <a:endParaRPr lang="en-IE" dirty="0"/>
          </a:p>
        </p:txBody>
      </p:sp>
    </p:spTree>
    <p:extLst>
      <p:ext uri="{BB962C8B-B14F-4D97-AF65-F5344CB8AC3E}">
        <p14:creationId xmlns:p14="http://schemas.microsoft.com/office/powerpoint/2010/main" xmlns="" val="873997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1285883"/>
          </a:xfrm>
        </p:spPr>
        <p:txBody>
          <a:bodyPr>
            <a:normAutofit/>
          </a:bodyPr>
          <a:lstStyle/>
          <a:p>
            <a:r>
              <a:rPr lang="en-IE" sz="2800" b="1" dirty="0" smtClean="0">
                <a:solidFill>
                  <a:srgbClr val="FF0000"/>
                </a:solidFill>
              </a:rPr>
              <a:t>EVOLUTION OF POST RETIREMENT OPTIONS</a:t>
            </a:r>
            <a:br>
              <a:rPr lang="en-IE" sz="2800" b="1" dirty="0" smtClean="0">
                <a:solidFill>
                  <a:srgbClr val="FF0000"/>
                </a:solidFill>
              </a:rPr>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28604"/>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57290" y="2643182"/>
            <a:ext cx="6747212" cy="4247317"/>
          </a:xfrm>
          <a:prstGeom prst="rect">
            <a:avLst/>
          </a:prstGeom>
          <a:noFill/>
        </p:spPr>
        <p:txBody>
          <a:bodyPr wrap="square" rtlCol="0">
            <a:spAutoFit/>
          </a:bodyPr>
          <a:lstStyle/>
          <a:p>
            <a:pPr marL="342900" indent="-342900"/>
            <a:r>
              <a:rPr lang="en-IE" b="1" dirty="0" smtClean="0"/>
              <a:t>PRE FINANCE ACT, 1999</a:t>
            </a:r>
          </a:p>
          <a:p>
            <a:pPr marL="342900" indent="-342900"/>
            <a:r>
              <a:rPr lang="en-IE" dirty="0" smtClean="0"/>
              <a:t>Traditionally, before 1999, retirement options for most people were :</a:t>
            </a:r>
          </a:p>
          <a:p>
            <a:pPr marL="342900" indent="-342900">
              <a:buFont typeface="Arial" pitchFamily="34" charset="0"/>
              <a:buChar char="•"/>
            </a:pPr>
            <a:r>
              <a:rPr lang="en-IE" dirty="0" smtClean="0"/>
              <a:t>A tax-free cash lump sum</a:t>
            </a:r>
          </a:p>
          <a:p>
            <a:pPr marL="342900" indent="-342900">
              <a:buFont typeface="Arial" pitchFamily="34" charset="0"/>
              <a:buChar char="•"/>
            </a:pPr>
            <a:r>
              <a:rPr lang="en-IE" dirty="0" smtClean="0"/>
              <a:t>An Annuity (a pension payable for life but died with you in many cases!)</a:t>
            </a:r>
          </a:p>
          <a:p>
            <a:pPr marL="342900" indent="-342900"/>
            <a:endParaRPr lang="en-IE" dirty="0" smtClean="0"/>
          </a:p>
          <a:p>
            <a:pPr marL="342900" indent="-342900"/>
            <a:r>
              <a:rPr lang="en-IE" b="1" dirty="0" smtClean="0"/>
              <a:t>FINANCE ACT 1999</a:t>
            </a:r>
          </a:p>
          <a:p>
            <a:pPr marL="342900" indent="-342900"/>
            <a:r>
              <a:rPr lang="en-IE" dirty="0" smtClean="0"/>
              <a:t>       The Finance Act 1999 saw the introduction of the Approved Minimum Retirement Funds (AMRFs/ARFs) and Approved Retirement Funds (ARFs) for the first time.  It meant that personal pension holders and executive directors had further options at retirement.</a:t>
            </a:r>
          </a:p>
          <a:p>
            <a:pPr marL="342900" indent="-342900"/>
            <a:endParaRPr lang="en-IE" dirty="0" smtClean="0"/>
          </a:p>
          <a:p>
            <a:pPr marL="342900" indent="-342900"/>
            <a:endParaRPr lang="en-IE" dirty="0" smtClean="0"/>
          </a:p>
          <a:p>
            <a:pPr marL="342900" indent="-342900"/>
            <a:endParaRPr lang="en-IE" dirty="0"/>
          </a:p>
        </p:txBody>
      </p:sp>
    </p:spTree>
    <p:extLst>
      <p:ext uri="{BB962C8B-B14F-4D97-AF65-F5344CB8AC3E}">
        <p14:creationId xmlns:p14="http://schemas.microsoft.com/office/powerpoint/2010/main" xmlns="" val="873997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a:off x="785786" y="2000241"/>
            <a:ext cx="4643470" cy="1285883"/>
          </a:xfrm>
        </p:spPr>
        <p:txBody>
          <a:bodyPr>
            <a:normAutofit/>
          </a:bodyPr>
          <a:lstStyle/>
          <a:p>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60" y="428604"/>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71552" y="4071941"/>
            <a:ext cx="6747212" cy="1754326"/>
          </a:xfrm>
          <a:prstGeom prst="rect">
            <a:avLst/>
          </a:prstGeom>
          <a:noFill/>
        </p:spPr>
        <p:txBody>
          <a:bodyPr wrap="square" rtlCol="0">
            <a:spAutoFit/>
          </a:bodyPr>
          <a:lstStyle/>
          <a:p>
            <a:pPr marL="342900" indent="-342900"/>
            <a:r>
              <a:rPr lang="en-IE" b="1" dirty="0" smtClean="0"/>
              <a:t>Post Retirement Options Available After Finance Act ’99, ‘00, ’03  :</a:t>
            </a:r>
          </a:p>
          <a:p>
            <a:pPr>
              <a:buFont typeface="Arial" pitchFamily="34" charset="0"/>
              <a:buChar char="•"/>
            </a:pPr>
            <a:r>
              <a:rPr lang="en-IE" dirty="0" smtClean="0"/>
              <a:t>   A tax relief lump sum</a:t>
            </a:r>
          </a:p>
          <a:p>
            <a:pPr>
              <a:buFont typeface="Arial" pitchFamily="34" charset="0"/>
              <a:buChar char="•"/>
            </a:pPr>
            <a:r>
              <a:rPr lang="en-IE" dirty="0" smtClean="0"/>
              <a:t>   An Annuity</a:t>
            </a:r>
          </a:p>
          <a:p>
            <a:pPr>
              <a:buFont typeface="Arial" pitchFamily="34" charset="0"/>
              <a:buChar char="•"/>
            </a:pPr>
            <a:r>
              <a:rPr lang="en-IE" dirty="0" smtClean="0"/>
              <a:t>   AMRF/ARF options</a:t>
            </a:r>
          </a:p>
          <a:p>
            <a:endParaRPr lang="en-IE" b="1" dirty="0" smtClean="0"/>
          </a:p>
          <a:p>
            <a:endParaRPr lang="en-IE" dirty="0" smtClean="0"/>
          </a:p>
        </p:txBody>
      </p:sp>
      <p:sp>
        <p:nvSpPr>
          <p:cNvPr id="6" name="TextBox 5"/>
          <p:cNvSpPr txBox="1"/>
          <p:nvPr/>
        </p:nvSpPr>
        <p:spPr>
          <a:xfrm>
            <a:off x="1357290" y="2143116"/>
            <a:ext cx="6643734" cy="1754326"/>
          </a:xfrm>
          <a:prstGeom prst="rect">
            <a:avLst/>
          </a:prstGeom>
          <a:noFill/>
        </p:spPr>
        <p:txBody>
          <a:bodyPr wrap="square" rtlCol="0">
            <a:spAutoFit/>
          </a:bodyPr>
          <a:lstStyle/>
          <a:p>
            <a:endParaRPr lang="en-IE" b="1" dirty="0" smtClean="0"/>
          </a:p>
          <a:p>
            <a:r>
              <a:rPr lang="en-IE" b="1" dirty="0" smtClean="0"/>
              <a:t>FINANCE ACT, 2000/2003</a:t>
            </a:r>
          </a:p>
          <a:p>
            <a:r>
              <a:rPr lang="en-IE" dirty="0" smtClean="0"/>
              <a:t>In 2000/2003 the Finance Act opened up the avenues so that PRSA holders (Personal Retirement Savings Account) and AVC holders (Additional Voluntary Contributions) were able to access AMRFs/ARFs on retirement.</a:t>
            </a:r>
          </a:p>
        </p:txBody>
      </p:sp>
    </p:spTree>
    <p:extLst>
      <p:ext uri="{BB962C8B-B14F-4D97-AF65-F5344CB8AC3E}">
        <p14:creationId xmlns:p14="http://schemas.microsoft.com/office/powerpoint/2010/main" xmlns="" val="873997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5621301">
            <a:off x="2976810" y="1013151"/>
            <a:ext cx="934620" cy="173102"/>
          </a:xfrm>
        </p:spPr>
        <p:txBody>
          <a:bodyPr>
            <a:normAutofit fontScale="90000"/>
          </a:bodyPr>
          <a:lstStyle/>
          <a:p>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57422" y="428604"/>
            <a:ext cx="4184072" cy="18572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371552" y="2749525"/>
            <a:ext cx="6747212" cy="2862322"/>
          </a:xfrm>
          <a:prstGeom prst="rect">
            <a:avLst/>
          </a:prstGeom>
          <a:noFill/>
        </p:spPr>
        <p:txBody>
          <a:bodyPr wrap="square" rtlCol="0">
            <a:spAutoFit/>
          </a:bodyPr>
          <a:lstStyle/>
          <a:p>
            <a:r>
              <a:rPr lang="en-IE" b="1" dirty="0" smtClean="0"/>
              <a:t>Finance Act 2011</a:t>
            </a:r>
          </a:p>
          <a:p>
            <a:r>
              <a:rPr lang="en-IE" dirty="0" smtClean="0"/>
              <a:t>This saw the extension of the AMRF/ARFs options open to members of defined contribution plans.  At least this sought to extend relief to those who were previously compelled to buy an annuity.  This enables  members of occupational schemes (once the rules of the scheme allows) to avail of the AMRF/ARF options thus having the following options.</a:t>
            </a:r>
            <a:endParaRPr lang="en-IE" b="1" dirty="0" smtClean="0"/>
          </a:p>
          <a:p>
            <a:endParaRPr lang="en-IE" dirty="0" smtClean="0"/>
          </a:p>
          <a:p>
            <a:pPr marL="342900" indent="-342900"/>
            <a:endParaRPr lang="en-IE" dirty="0" smtClean="0"/>
          </a:p>
          <a:p>
            <a:pPr marL="342900" indent="-342900"/>
            <a:endParaRPr lang="en-IE" dirty="0"/>
          </a:p>
        </p:txBody>
      </p:sp>
    </p:spTree>
    <p:extLst>
      <p:ext uri="{BB962C8B-B14F-4D97-AF65-F5344CB8AC3E}">
        <p14:creationId xmlns:p14="http://schemas.microsoft.com/office/powerpoint/2010/main" xmlns="" val="873997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660</Words>
  <Application>Microsoft Office PowerPoint</Application>
  <PresentationFormat>On-screen Show (4:3)</PresentationFormat>
  <Paragraphs>151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RURAL DOCTOR’S CONFERENCE 6th October 2012  Paul Tarpey, QFA Partner   Costello &amp; Tarpey Financial Services Regulated by the Financial Regulator         COSTELLO &amp; TARPEY FINANCIAL SERVICES, 27 BRIARHILL BUSINESS PARK ,BALLYBRIT, GALWAY. </vt:lpstr>
      <vt:lpstr> INTRODUCTION  Why am I here ?  To outline the possible options available at retirement age for self employed GP’s   </vt:lpstr>
      <vt:lpstr> ABOUT US ...  Costello &amp; Tarpey Financial Services is a partnership set up by Deirdre Costello and myself, Paul Tarpey.  Together we bring 38 years experience in all areas of the financial sector.    I, Paul Tarpey, have worked in the financial services industry in a number of capacities over a 19 year period. Before setting up my own business in 2005, I worked as a Wealth Manager with ACC Bank specialising in the area of wealth management, retirement  and succession planning.     </vt:lpstr>
      <vt:lpstr> ABOUT US ...  We are also members of :   Trusted Advisor Group (TAG), PIBA, Life Insurance Association of Ireland. We are regulated by the  Financial Regulator and Central Bank of Ireland.  As a member of the Trusted Adviser Group (TAG), we can offer the type of resources normally only available to large corporate institutions.  The access to these resources will enhance our overall service and support to you while also ensuring our firm stands well placed to cater for the growing demand for independent impartial financial advice.      </vt:lpstr>
      <vt:lpstr>   TOPICS TO BE COVERED    </vt:lpstr>
      <vt:lpstr>BENEFITS OF PENSION PLANNING  </vt:lpstr>
      <vt:lpstr>EVOLUTION OF POST RETIREMENT OPTIONS  </vt:lpstr>
      <vt:lpstr>  </vt:lpstr>
      <vt:lpstr>Slide 9</vt:lpstr>
      <vt:lpstr>    </vt:lpstr>
      <vt:lpstr>    ANNUITIES    </vt:lpstr>
      <vt:lpstr>    ANNUITIES    </vt:lpstr>
      <vt:lpstr> ARF/AMRF Options (Approved Retirement Fund/Approved Minimum Retirement Fund Options)</vt:lpstr>
      <vt:lpstr>    APPROVED RETIREMENT FUNDS    </vt:lpstr>
      <vt:lpstr>   THE LIFELONG INCOME BENEFIT ARF - PERFECT TIMING   </vt:lpstr>
      <vt:lpstr>   LIB ARF   </vt:lpstr>
      <vt:lpstr>   LIB ARF – WHO DOES IT SUIT?   </vt:lpstr>
      <vt:lpstr>   </vt:lpstr>
      <vt:lpstr>Slide 19</vt:lpstr>
      <vt:lpstr>   </vt:lpstr>
      <vt:lpstr>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 Tarpey</dc:title>
  <dc:creator>Caroline Dowling</dc:creator>
  <cp:lastModifiedBy>Siobhanoc</cp:lastModifiedBy>
  <cp:revision>74</cp:revision>
  <dcterms:created xsi:type="dcterms:W3CDTF">2012-10-04T13:38:27Z</dcterms:created>
  <dcterms:modified xsi:type="dcterms:W3CDTF">2012-10-05T17:18:53Z</dcterms:modified>
</cp:coreProperties>
</file>