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74" r:id="rId3"/>
    <p:sldId id="290" r:id="rId4"/>
    <p:sldId id="298" r:id="rId5"/>
    <p:sldId id="286" r:id="rId6"/>
    <p:sldId id="287" r:id="rId7"/>
    <p:sldId id="260" r:id="rId8"/>
    <p:sldId id="257" r:id="rId9"/>
    <p:sldId id="256" r:id="rId10"/>
    <p:sldId id="304" r:id="rId11"/>
    <p:sldId id="261" r:id="rId12"/>
    <p:sldId id="299" r:id="rId13"/>
    <p:sldId id="293" r:id="rId14"/>
    <p:sldId id="305" r:id="rId15"/>
    <p:sldId id="284" r:id="rId16"/>
    <p:sldId id="263" r:id="rId17"/>
    <p:sldId id="297" r:id="rId18"/>
    <p:sldId id="276" r:id="rId19"/>
    <p:sldId id="296" r:id="rId20"/>
    <p:sldId id="295" r:id="rId21"/>
    <p:sldId id="300" r:id="rId22"/>
    <p:sldId id="264" r:id="rId23"/>
    <p:sldId id="266" r:id="rId24"/>
    <p:sldId id="278" r:id="rId25"/>
    <p:sldId id="267" r:id="rId26"/>
    <p:sldId id="269" r:id="rId27"/>
    <p:sldId id="271" r:id="rId28"/>
    <p:sldId id="273" r:id="rId29"/>
    <p:sldId id="301" r:id="rId30"/>
    <p:sldId id="283" r:id="rId31"/>
    <p:sldId id="302" r:id="rId32"/>
    <p:sldId id="303" r:id="rId33"/>
    <p:sldId id="306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1F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92" autoAdjust="0"/>
    <p:restoredTop sz="94660"/>
  </p:normalViewPr>
  <p:slideViewPr>
    <p:cSldViewPr>
      <p:cViewPr>
        <p:scale>
          <a:sx n="50" d="100"/>
          <a:sy n="50" d="100"/>
        </p:scale>
        <p:origin x="-562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iall\Dropbox\Niall\PCSA\RuralDocs\gps%20nos.%20eur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iall\Dropbox\Niall\PCSA\RuralDocs\gps%20nos.%20eur.xls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Book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Data!$A$30</c:f>
              <c:strCache>
                <c:ptCount val="1"/>
                <c:pt idx="0">
                  <c:v>Denmark</c:v>
                </c:pt>
              </c:strCache>
            </c:strRef>
          </c:tx>
          <c:cat>
            <c:strRef>
              <c:f>Data!$B$29:$H$29</c:f>
              <c:strCache>
                <c:ptCount val="7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</c:strCache>
            </c:strRef>
          </c:cat>
          <c:val>
            <c:numRef>
              <c:f>Data!$B$30:$H$30</c:f>
              <c:numCache>
                <c:formatCode>#,##0.0</c:formatCode>
                <c:ptCount val="7"/>
                <c:pt idx="0">
                  <c:v>65.400000000000006</c:v>
                </c:pt>
                <c:pt idx="1">
                  <c:v>65.3</c:v>
                </c:pt>
                <c:pt idx="2">
                  <c:v>69.7</c:v>
                </c:pt>
                <c:pt idx="3">
                  <c:v>69.099999999999994</c:v>
                </c:pt>
                <c:pt idx="4">
                  <c:v>68.900000000000006</c:v>
                </c:pt>
                <c:pt idx="5">
                  <c:v>68.599999999999994</c:v>
                </c:pt>
                <c:pt idx="6">
                  <c:v>66.900000000000006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Data!$A$31</c:f>
              <c:strCache>
                <c:ptCount val="1"/>
                <c:pt idx="0">
                  <c:v>Ireland</c:v>
                </c:pt>
              </c:strCache>
            </c:strRef>
          </c:tx>
          <c:cat>
            <c:strRef>
              <c:f>Data!$B$29:$H$29</c:f>
              <c:strCache>
                <c:ptCount val="7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</c:strCache>
            </c:strRef>
          </c:cat>
          <c:val>
            <c:numRef>
              <c:f>Data!$B$31:$H$31</c:f>
              <c:numCache>
                <c:formatCode>#,##0.0</c:formatCode>
                <c:ptCount val="7"/>
                <c:pt idx="0">
                  <c:v>51.7</c:v>
                </c:pt>
                <c:pt idx="1">
                  <c:v>51.1</c:v>
                </c:pt>
                <c:pt idx="2">
                  <c:v>51.6</c:v>
                </c:pt>
                <c:pt idx="3">
                  <c:v>51.2</c:v>
                </c:pt>
                <c:pt idx="4">
                  <c:v>50.7</c:v>
                </c:pt>
                <c:pt idx="5">
                  <c:v>53.2</c:v>
                </c:pt>
                <c:pt idx="6">
                  <c:v>52.9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Data!$A$32</c:f>
              <c:strCache>
                <c:ptCount val="1"/>
                <c:pt idx="0">
                  <c:v>France</c:v>
                </c:pt>
              </c:strCache>
            </c:strRef>
          </c:tx>
          <c:cat>
            <c:strRef>
              <c:f>Data!$B$29:$H$29</c:f>
              <c:strCache>
                <c:ptCount val="7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</c:strCache>
            </c:strRef>
          </c:cat>
          <c:val>
            <c:numRef>
              <c:f>Data!$B$32:$H$32</c:f>
              <c:numCache>
                <c:formatCode>#,##0.0</c:formatCode>
                <c:ptCount val="7"/>
                <c:pt idx="0">
                  <c:v>163.30000000000001</c:v>
                </c:pt>
                <c:pt idx="1">
                  <c:v>164.2</c:v>
                </c:pt>
                <c:pt idx="2">
                  <c:v>164.7</c:v>
                </c:pt>
                <c:pt idx="3">
                  <c:v>164.6</c:v>
                </c:pt>
                <c:pt idx="4">
                  <c:v>164</c:v>
                </c:pt>
                <c:pt idx="5">
                  <c:v>162.80000000000001</c:v>
                </c:pt>
                <c:pt idx="6">
                  <c:v>162.4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Data!$A$33</c:f>
              <c:strCache>
                <c:ptCount val="1"/>
                <c:pt idx="0">
                  <c:v>Netherlands</c:v>
                </c:pt>
              </c:strCache>
            </c:strRef>
          </c:tx>
          <c:cat>
            <c:strRef>
              <c:f>Data!$B$29:$H$29</c:f>
              <c:strCache>
                <c:ptCount val="7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</c:strCache>
            </c:strRef>
          </c:cat>
          <c:val>
            <c:numRef>
              <c:f>Data!$B$33:$H$33</c:f>
              <c:numCache>
                <c:formatCode>#,##0.0</c:formatCode>
                <c:ptCount val="7"/>
                <c:pt idx="0">
                  <c:v>62.9</c:v>
                </c:pt>
                <c:pt idx="1">
                  <c:v>64</c:v>
                </c:pt>
                <c:pt idx="2">
                  <c:v>64.599999999999994</c:v>
                </c:pt>
                <c:pt idx="3">
                  <c:v>66.2</c:v>
                </c:pt>
                <c:pt idx="4">
                  <c:v>68.2</c:v>
                </c:pt>
                <c:pt idx="5">
                  <c:v>68.099999999999994</c:v>
                </c:pt>
                <c:pt idx="6">
                  <c:v>69.7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Data!$A$34</c:f>
              <c:strCache>
                <c:ptCount val="1"/>
                <c:pt idx="0">
                  <c:v>United Kingdom</c:v>
                </c:pt>
              </c:strCache>
            </c:strRef>
          </c:tx>
          <c:cat>
            <c:strRef>
              <c:f>Data!$B$29:$H$29</c:f>
              <c:strCache>
                <c:ptCount val="7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</c:strCache>
            </c:strRef>
          </c:cat>
          <c:val>
            <c:numRef>
              <c:f>Data!$B$34:$H$34</c:f>
              <c:numCache>
                <c:formatCode>#,##0.0</c:formatCode>
                <c:ptCount val="7"/>
                <c:pt idx="0">
                  <c:v>65.900000000000006</c:v>
                </c:pt>
                <c:pt idx="1">
                  <c:v>68.099999999999994</c:v>
                </c:pt>
                <c:pt idx="2">
                  <c:v>70.2</c:v>
                </c:pt>
                <c:pt idx="3">
                  <c:v>72.099999999999994</c:v>
                </c:pt>
                <c:pt idx="4">
                  <c:v>72.3</c:v>
                </c:pt>
                <c:pt idx="5">
                  <c:v>73.3</c:v>
                </c:pt>
                <c:pt idx="6">
                  <c:v>75.5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7267456"/>
        <c:axId val="177268992"/>
      </c:lineChart>
      <c:catAx>
        <c:axId val="177267456"/>
        <c:scaling>
          <c:orientation val="minMax"/>
        </c:scaling>
        <c:delete val="0"/>
        <c:axPos val="b"/>
        <c:majorTickMark val="out"/>
        <c:minorTickMark val="none"/>
        <c:tickLblPos val="nextTo"/>
        <c:crossAx val="177268992"/>
        <c:crosses val="autoZero"/>
        <c:auto val="1"/>
        <c:lblAlgn val="ctr"/>
        <c:lblOffset val="100"/>
        <c:noMultiLvlLbl val="0"/>
      </c:catAx>
      <c:valAx>
        <c:axId val="177268992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crossAx val="17726745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9364368920582037E-2"/>
          <c:y val="2.6108580528089492E-2"/>
          <c:w val="0.64409877871416388"/>
          <c:h val="0.91498018738658671"/>
        </c:manualLayout>
      </c:layout>
      <c:lineChart>
        <c:grouping val="standard"/>
        <c:varyColors val="0"/>
        <c:ser>
          <c:idx val="0"/>
          <c:order val="0"/>
          <c:tx>
            <c:strRef>
              <c:f>Sheet1!$C$7</c:f>
              <c:strCache>
                <c:ptCount val="1"/>
                <c:pt idx="0">
                  <c:v>Denmark</c:v>
                </c:pt>
              </c:strCache>
            </c:strRef>
          </c:tx>
          <c:cat>
            <c:strRef>
              <c:f>Sheet1!$D$6:$K$6</c:f>
              <c:strCache>
                <c:ptCount val="8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</c:strCache>
            </c:strRef>
          </c:cat>
          <c:val>
            <c:numRef>
              <c:f>Sheet1!$D$7:$K$7</c:f>
              <c:numCache>
                <c:formatCode>#,##0.0</c:formatCode>
                <c:ptCount val="8"/>
                <c:pt idx="0">
                  <c:v>49</c:v>
                </c:pt>
                <c:pt idx="1">
                  <c:v>50.1</c:v>
                </c:pt>
                <c:pt idx="2">
                  <c:v>51.7</c:v>
                </c:pt>
                <c:pt idx="3">
                  <c:v>52.8</c:v>
                </c:pt>
                <c:pt idx="4">
                  <c:v>53</c:v>
                </c:pt>
                <c:pt idx="5">
                  <c:v>53.9</c:v>
                </c:pt>
                <c:pt idx="6">
                  <c:v>54.3</c:v>
                </c:pt>
                <c:pt idx="7">
                  <c:v>57.8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Sheet1!$C$8</c:f>
              <c:strCache>
                <c:ptCount val="1"/>
                <c:pt idx="0">
                  <c:v>Ireland</c:v>
                </c:pt>
              </c:strCache>
            </c:strRef>
          </c:tx>
          <c:cat>
            <c:strRef>
              <c:f>Sheet1!$D$6:$K$6</c:f>
              <c:strCache>
                <c:ptCount val="8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</c:strCache>
            </c:strRef>
          </c:cat>
          <c:val>
            <c:numRef>
              <c:f>Sheet1!$D$8:$K$8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 formatCode="#,##0.0">
                  <c:v>27.6</c:v>
                </c:pt>
                <c:pt idx="4" formatCode="#,##0.0">
                  <c:v>29.7</c:v>
                </c:pt>
                <c:pt idx="5" formatCode="#,##0.0">
                  <c:v>32.800000000000004</c:v>
                </c:pt>
                <c:pt idx="6" formatCode="#,##0.0">
                  <c:v>37.200000000000003</c:v>
                </c:pt>
                <c:pt idx="7" formatCode="#,##0.0">
                  <c:v>40.700000000000003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Sheet1!$C$9</c:f>
              <c:strCache>
                <c:ptCount val="1"/>
                <c:pt idx="0">
                  <c:v>France</c:v>
                </c:pt>
              </c:strCache>
            </c:strRef>
          </c:tx>
          <c:cat>
            <c:strRef>
              <c:f>Sheet1!$D$6:$K$6</c:f>
              <c:strCache>
                <c:ptCount val="8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</c:strCache>
            </c:strRef>
          </c:cat>
          <c:val>
            <c:numRef>
              <c:f>Sheet1!$D$9:$K$9</c:f>
              <c:numCache>
                <c:formatCode>#,##0.0</c:formatCode>
                <c:ptCount val="8"/>
                <c:pt idx="0">
                  <c:v>66.900000000000006</c:v>
                </c:pt>
                <c:pt idx="1">
                  <c:v>67.099999999999994</c:v>
                </c:pt>
                <c:pt idx="2">
                  <c:v>67.5</c:v>
                </c:pt>
                <c:pt idx="3">
                  <c:v>67.7</c:v>
                </c:pt>
                <c:pt idx="4">
                  <c:v>67.599999999999994</c:v>
                </c:pt>
                <c:pt idx="5">
                  <c:v>67.400000000000006</c:v>
                </c:pt>
                <c:pt idx="6">
                  <c:v>67.3</c:v>
                </c:pt>
                <c:pt idx="7">
                  <c:v>66.400000000000006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Sheet1!$C$10</c:f>
              <c:strCache>
                <c:ptCount val="1"/>
                <c:pt idx="0">
                  <c:v>Netherlands</c:v>
                </c:pt>
              </c:strCache>
            </c:strRef>
          </c:tx>
          <c:cat>
            <c:strRef>
              <c:f>Sheet1!$D$6:$K$6</c:f>
              <c:strCache>
                <c:ptCount val="8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</c:strCache>
            </c:strRef>
          </c:cat>
          <c:val>
            <c:numRef>
              <c:f>Sheet1!$D$10:$K$10</c:f>
              <c:numCache>
                <c:formatCode>#,##0.0</c:formatCode>
                <c:ptCount val="8"/>
                <c:pt idx="0">
                  <c:v>46.2</c:v>
                </c:pt>
                <c:pt idx="1">
                  <c:v>47.2</c:v>
                </c:pt>
                <c:pt idx="2">
                  <c:v>47.7</c:v>
                </c:pt>
                <c:pt idx="3">
                  <c:v>52</c:v>
                </c:pt>
                <c:pt idx="4">
                  <c:v>54.8</c:v>
                </c:pt>
                <c:pt idx="5">
                  <c:v>55.6</c:v>
                </c:pt>
                <c:pt idx="6">
                  <c:v>56.5</c:v>
                </c:pt>
                <c:pt idx="7">
                  <c:v>58.4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Sheet1!$C$11</c:f>
              <c:strCache>
                <c:ptCount val="1"/>
                <c:pt idx="0">
                  <c:v>United Kingdom</c:v>
                </c:pt>
              </c:strCache>
            </c:strRef>
          </c:tx>
          <c:cat>
            <c:strRef>
              <c:f>Sheet1!$D$6:$K$6</c:f>
              <c:strCache>
                <c:ptCount val="8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</c:strCache>
            </c:strRef>
          </c:cat>
          <c:val>
            <c:numRef>
              <c:f>Sheet1!$D$11:$K$11</c:f>
              <c:numCache>
                <c:formatCode>#,##0.0</c:formatCode>
                <c:ptCount val="8"/>
                <c:pt idx="0">
                  <c:v>44.8</c:v>
                </c:pt>
                <c:pt idx="1">
                  <c:v>47</c:v>
                </c:pt>
                <c:pt idx="2">
                  <c:v>50.5</c:v>
                </c:pt>
                <c:pt idx="3">
                  <c:v>52.6</c:v>
                </c:pt>
                <c:pt idx="4">
                  <c:v>54</c:v>
                </c:pt>
                <c:pt idx="5">
                  <c:v>55.6</c:v>
                </c:pt>
                <c:pt idx="6">
                  <c:v>58</c:v>
                </c:pt>
                <c:pt idx="7">
                  <c:v>60.3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9255168"/>
        <c:axId val="179256704"/>
      </c:lineChart>
      <c:catAx>
        <c:axId val="179255168"/>
        <c:scaling>
          <c:orientation val="minMax"/>
        </c:scaling>
        <c:delete val="0"/>
        <c:axPos val="b"/>
        <c:majorTickMark val="out"/>
        <c:minorTickMark val="none"/>
        <c:tickLblPos val="nextTo"/>
        <c:crossAx val="179256704"/>
        <c:crosses val="autoZero"/>
        <c:auto val="1"/>
        <c:lblAlgn val="ctr"/>
        <c:lblOffset val="100"/>
        <c:noMultiLvlLbl val="0"/>
      </c:catAx>
      <c:valAx>
        <c:axId val="179256704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crossAx val="17925516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E"/>
  <c:roundedCorners val="0"/>
  <mc:AlternateContent xmlns:mc="http://schemas.openxmlformats.org/markup-compatibility/2006">
    <mc:Choice xmlns:c14="http://schemas.microsoft.com/office/drawing/2007/8/2/chart" Requires="c14">
      <c14:style val="109"/>
    </mc:Choice>
    <mc:Fallback>
      <c:style val="9"/>
    </mc:Fallback>
  </mc:AlternateContent>
  <c:chart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Sheet1!$D$7</c:f>
              <c:strCache>
                <c:ptCount val="1"/>
                <c:pt idx="0">
                  <c:v>GMSlist</c:v>
                </c:pt>
              </c:strCache>
            </c:strRef>
          </c:tx>
          <c:spPr>
            <a:ln>
              <a:solidFill>
                <a:schemeClr val="tx1">
                  <a:lumMod val="75000"/>
                  <a:lumOff val="25000"/>
                </a:schemeClr>
              </a:solidFill>
            </a:ln>
          </c:spPr>
          <c:marker>
            <c:symbol val="none"/>
          </c:marker>
          <c:cat>
            <c:numRef>
              <c:f>Sheet1!$E$5:$K$5</c:f>
              <c:numCache>
                <c:formatCode>General</c:formatCode>
                <c:ptCount val="6"/>
                <c:pt idx="0">
                  <c:v>2005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</c:numCache>
            </c:numRef>
          </c:cat>
          <c:val>
            <c:numRef>
              <c:f>Sheet1!$E$7:$K$7</c:f>
              <c:numCache>
                <c:formatCode>General</c:formatCode>
                <c:ptCount val="6"/>
                <c:pt idx="0">
                  <c:v>4.5</c:v>
                </c:pt>
                <c:pt idx="1">
                  <c:v>4.33</c:v>
                </c:pt>
                <c:pt idx="2">
                  <c:v>4.4000000000000004</c:v>
                </c:pt>
                <c:pt idx="3">
                  <c:v>5.2</c:v>
                </c:pt>
                <c:pt idx="4">
                  <c:v>6.4</c:v>
                </c:pt>
                <c:pt idx="5">
                  <c:v>6.8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Sheet1!$D$8</c:f>
              <c:strCache>
                <c:ptCount val="1"/>
                <c:pt idx="0">
                  <c:v>Income</c:v>
                </c:pt>
              </c:strCache>
            </c:strRef>
          </c:tx>
          <c:marker>
            <c:symbol val="none"/>
          </c:marker>
          <c:cat>
            <c:numRef>
              <c:f>Sheet1!$E$5:$K$5</c:f>
              <c:numCache>
                <c:formatCode>General</c:formatCode>
                <c:ptCount val="6"/>
                <c:pt idx="0">
                  <c:v>2005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</c:numCache>
            </c:numRef>
          </c:cat>
          <c:val>
            <c:numRef>
              <c:f>Sheet1!$E$8:$K$8</c:f>
              <c:numCache>
                <c:formatCode>General</c:formatCode>
                <c:ptCount val="6"/>
                <c:pt idx="0">
                  <c:v>1.5549999999999999</c:v>
                </c:pt>
                <c:pt idx="1">
                  <c:v>1.8779999999999999</c:v>
                </c:pt>
                <c:pt idx="2">
                  <c:v>1.8740000000000001</c:v>
                </c:pt>
                <c:pt idx="3">
                  <c:v>1.9790000000000001</c:v>
                </c:pt>
                <c:pt idx="4">
                  <c:v>1.958</c:v>
                </c:pt>
                <c:pt idx="5">
                  <c:v>2.1219999999999999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4218368"/>
        <c:axId val="184219904"/>
      </c:lineChart>
      <c:catAx>
        <c:axId val="184218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84219904"/>
        <c:crosses val="autoZero"/>
        <c:auto val="1"/>
        <c:lblAlgn val="ctr"/>
        <c:lblOffset val="100"/>
        <c:noMultiLvlLbl val="0"/>
      </c:catAx>
      <c:valAx>
        <c:axId val="1842199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421836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23599555263925343"/>
          <c:w val="0.70190266841644799"/>
          <c:h val="0.75474518810148727"/>
        </c:manualLayout>
      </c:layout>
      <c:lineChart>
        <c:grouping val="standard"/>
        <c:varyColors val="0"/>
        <c:ser>
          <c:idx val="1"/>
          <c:order val="0"/>
          <c:tx>
            <c:strRef>
              <c:f>Sheet1!$G$35</c:f>
              <c:strCache>
                <c:ptCount val="1"/>
                <c:pt idx="0">
                  <c:v>Expenditure</c:v>
                </c:pt>
              </c:strCache>
            </c:strRef>
          </c:tx>
          <c:marker>
            <c:symbol val="none"/>
          </c:marker>
          <c:val>
            <c:numRef>
              <c:f>Sheet1!$H$35:$Q$35</c:f>
              <c:numCache>
                <c:formatCode>General</c:formatCode>
                <c:ptCount val="10"/>
                <c:pt idx="0">
                  <c:v>2</c:v>
                </c:pt>
                <c:pt idx="1">
                  <c:v>4</c:v>
                </c:pt>
                <c:pt idx="2">
                  <c:v>16</c:v>
                </c:pt>
                <c:pt idx="3">
                  <c:v>32</c:v>
                </c:pt>
                <c:pt idx="4">
                  <c:v>64</c:v>
                </c:pt>
                <c:pt idx="5">
                  <c:v>128</c:v>
                </c:pt>
                <c:pt idx="6">
                  <c:v>256</c:v>
                </c:pt>
                <c:pt idx="7">
                  <c:v>512</c:v>
                </c:pt>
                <c:pt idx="8">
                  <c:v>1024</c:v>
                </c:pt>
                <c:pt idx="9">
                  <c:v>2048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4756864"/>
        <c:axId val="184787328"/>
      </c:lineChart>
      <c:catAx>
        <c:axId val="184756864"/>
        <c:scaling>
          <c:orientation val="minMax"/>
        </c:scaling>
        <c:delete val="1"/>
        <c:axPos val="b"/>
        <c:majorTickMark val="out"/>
        <c:minorTickMark val="none"/>
        <c:tickLblPos val="none"/>
        <c:crossAx val="184787328"/>
        <c:crosses val="autoZero"/>
        <c:auto val="1"/>
        <c:lblAlgn val="ctr"/>
        <c:lblOffset val="100"/>
        <c:noMultiLvlLbl val="0"/>
      </c:catAx>
      <c:valAx>
        <c:axId val="184787328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1847568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1"/>
          <c:order val="0"/>
          <c:marker>
            <c:symbol val="none"/>
          </c:marker>
          <c:val>
            <c:numRef>
              <c:f>Sheet1!$I$25:$R$25</c:f>
              <c:numCache>
                <c:formatCode>General</c:formatCode>
                <c:ptCount val="10"/>
                <c:pt idx="0">
                  <c:v>1.5</c:v>
                </c:pt>
                <c:pt idx="1">
                  <c:v>4</c:v>
                </c:pt>
                <c:pt idx="2">
                  <c:v>6</c:v>
                </c:pt>
                <c:pt idx="3">
                  <c:v>7</c:v>
                </c:pt>
                <c:pt idx="4">
                  <c:v>8</c:v>
                </c:pt>
                <c:pt idx="5">
                  <c:v>9</c:v>
                </c:pt>
                <c:pt idx="6">
                  <c:v>9.5</c:v>
                </c:pt>
                <c:pt idx="7">
                  <c:v>10</c:v>
                </c:pt>
                <c:pt idx="8">
                  <c:v>10.199999999999999</c:v>
                </c:pt>
                <c:pt idx="9">
                  <c:v>10.3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4806784"/>
        <c:axId val="199095424"/>
      </c:lineChart>
      <c:catAx>
        <c:axId val="184806784"/>
        <c:scaling>
          <c:orientation val="minMax"/>
        </c:scaling>
        <c:delete val="1"/>
        <c:axPos val="b"/>
        <c:majorTickMark val="out"/>
        <c:minorTickMark val="none"/>
        <c:tickLblPos val="none"/>
        <c:crossAx val="199095424"/>
        <c:crosses val="autoZero"/>
        <c:auto val="1"/>
        <c:lblAlgn val="ctr"/>
        <c:lblOffset val="100"/>
        <c:noMultiLvlLbl val="0"/>
      </c:catAx>
      <c:valAx>
        <c:axId val="199095424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18480678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0.84016</cdr:x>
      <cdr:y>0.69565</cdr:y>
    </cdr:from>
    <cdr:to>
      <cdr:x>0.9994</cdr:x>
      <cdr:y>0.87969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824536" y="345638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IE" sz="11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76919-3E0E-4E1D-8058-E4A18319D532}" type="datetimeFigureOut">
              <a:rPr lang="en-IE" smtClean="0"/>
              <a:pPr/>
              <a:t>06/10/2012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8A3A-CC9F-4863-B1DB-09D304473E25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76919-3E0E-4E1D-8058-E4A18319D532}" type="datetimeFigureOut">
              <a:rPr lang="en-IE" smtClean="0"/>
              <a:pPr/>
              <a:t>06/10/2012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8A3A-CC9F-4863-B1DB-09D304473E25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76919-3E0E-4E1D-8058-E4A18319D532}" type="datetimeFigureOut">
              <a:rPr lang="en-IE" smtClean="0"/>
              <a:pPr/>
              <a:t>06/10/2012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8A3A-CC9F-4863-B1DB-09D304473E25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76919-3E0E-4E1D-8058-E4A18319D532}" type="datetimeFigureOut">
              <a:rPr lang="en-IE" smtClean="0"/>
              <a:pPr/>
              <a:t>06/10/2012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8A3A-CC9F-4863-B1DB-09D304473E25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76919-3E0E-4E1D-8058-E4A18319D532}" type="datetimeFigureOut">
              <a:rPr lang="en-IE" smtClean="0"/>
              <a:pPr/>
              <a:t>06/10/2012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8A3A-CC9F-4863-B1DB-09D304473E25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76919-3E0E-4E1D-8058-E4A18319D532}" type="datetimeFigureOut">
              <a:rPr lang="en-IE" smtClean="0"/>
              <a:pPr/>
              <a:t>06/10/2012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8A3A-CC9F-4863-B1DB-09D304473E25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76919-3E0E-4E1D-8058-E4A18319D532}" type="datetimeFigureOut">
              <a:rPr lang="en-IE" smtClean="0"/>
              <a:pPr/>
              <a:t>06/10/2012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8A3A-CC9F-4863-B1DB-09D304473E25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76919-3E0E-4E1D-8058-E4A18319D532}" type="datetimeFigureOut">
              <a:rPr lang="en-IE" smtClean="0"/>
              <a:pPr/>
              <a:t>06/10/2012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8A3A-CC9F-4863-B1DB-09D304473E25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76919-3E0E-4E1D-8058-E4A18319D532}" type="datetimeFigureOut">
              <a:rPr lang="en-IE" smtClean="0"/>
              <a:pPr/>
              <a:t>06/10/2012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8A3A-CC9F-4863-B1DB-09D304473E25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76919-3E0E-4E1D-8058-E4A18319D532}" type="datetimeFigureOut">
              <a:rPr lang="en-IE" smtClean="0"/>
              <a:pPr/>
              <a:t>06/10/2012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8A3A-CC9F-4863-B1DB-09D304473E25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76919-3E0E-4E1D-8058-E4A18319D532}" type="datetimeFigureOut">
              <a:rPr lang="en-IE" smtClean="0"/>
              <a:pPr/>
              <a:t>06/10/2012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8A3A-CC9F-4863-B1DB-09D304473E25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76919-3E0E-4E1D-8058-E4A18319D532}" type="datetimeFigureOut">
              <a:rPr lang="en-IE" smtClean="0"/>
              <a:pPr/>
              <a:t>06/10/2012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458A3A-CC9F-4863-B1DB-09D304473E25}" type="slidenum">
              <a:rPr lang="en-IE" smtClean="0"/>
              <a:pPr/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7056" y="476672"/>
            <a:ext cx="849694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b="1" dirty="0" smtClean="0"/>
              <a:t>The Exceptional Potential of Each General Practice</a:t>
            </a:r>
          </a:p>
          <a:p>
            <a:endParaRPr lang="en-IE" sz="3600" b="1" dirty="0" smtClean="0"/>
          </a:p>
          <a:p>
            <a:endParaRPr lang="en-IE" sz="3600" b="1" dirty="0" smtClean="0"/>
          </a:p>
          <a:p>
            <a:endParaRPr lang="en-IE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99592" y="2996952"/>
            <a:ext cx="56886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Dr Niall Maguire</a:t>
            </a:r>
          </a:p>
          <a:p>
            <a:endParaRPr lang="en-IE" dirty="0" smtClean="0"/>
          </a:p>
          <a:p>
            <a:r>
              <a:rPr lang="en-IE" dirty="0" err="1" smtClean="0"/>
              <a:t>Navan</a:t>
            </a:r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p_18_p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548680"/>
            <a:ext cx="7632848" cy="5088565"/>
          </a:xfrm>
          <a:prstGeom prst="rect">
            <a:avLst/>
          </a:prstGeom>
        </p:spPr>
      </p:pic>
      <p:pic>
        <p:nvPicPr>
          <p:cNvPr id="3" name="Picture 2" descr="trinity_med_3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4328" y="5676900"/>
            <a:ext cx="819150" cy="11811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3568" y="6021288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General Practice by </a:t>
            </a:r>
            <a:r>
              <a:rPr lang="en-IE" dirty="0" err="1" smtClean="0"/>
              <a:t>Fionn</a:t>
            </a:r>
            <a:r>
              <a:rPr lang="en-IE" dirty="0" smtClean="0"/>
              <a:t> McCann </a:t>
            </a:r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260648"/>
            <a:ext cx="83529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/>
              <a:t>The Exceptional Potential of Each Consultation. (Stott, Davis  1979)</a:t>
            </a:r>
          </a:p>
          <a:p>
            <a:endParaRPr lang="en-IE" sz="2400" b="1" dirty="0" smtClean="0"/>
          </a:p>
          <a:p>
            <a:endParaRPr lang="en-IE" sz="2400" b="1" dirty="0" smtClean="0"/>
          </a:p>
          <a:p>
            <a:endParaRPr lang="en-IE" sz="2400" b="1" dirty="0"/>
          </a:p>
        </p:txBody>
      </p:sp>
      <p:sp>
        <p:nvSpPr>
          <p:cNvPr id="4" name="Oval 3"/>
          <p:cNvSpPr/>
          <p:nvPr/>
        </p:nvSpPr>
        <p:spPr>
          <a:xfrm>
            <a:off x="1043608" y="1988840"/>
            <a:ext cx="2952328" cy="30963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3200" dirty="0" smtClean="0"/>
              <a:t>Acute Illness</a:t>
            </a:r>
            <a:endParaRPr lang="en-IE" sz="3200" dirty="0"/>
          </a:p>
        </p:txBody>
      </p:sp>
      <p:sp>
        <p:nvSpPr>
          <p:cNvPr id="5" name="Oval 4"/>
          <p:cNvSpPr/>
          <p:nvPr/>
        </p:nvSpPr>
        <p:spPr>
          <a:xfrm>
            <a:off x="3347864" y="1772816"/>
            <a:ext cx="1872208" cy="18722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Health promotion</a:t>
            </a:r>
            <a:endParaRPr lang="en-IE" dirty="0"/>
          </a:p>
        </p:txBody>
      </p:sp>
      <p:sp>
        <p:nvSpPr>
          <p:cNvPr id="6" name="Oval 5"/>
          <p:cNvSpPr/>
          <p:nvPr/>
        </p:nvSpPr>
        <p:spPr>
          <a:xfrm>
            <a:off x="3131840" y="3429000"/>
            <a:ext cx="1944216" cy="18722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Chronic disease</a:t>
            </a:r>
            <a:endParaRPr lang="en-IE" dirty="0"/>
          </a:p>
        </p:txBody>
      </p:sp>
      <p:sp>
        <p:nvSpPr>
          <p:cNvPr id="7" name="Oval 6"/>
          <p:cNvSpPr/>
          <p:nvPr/>
        </p:nvSpPr>
        <p:spPr>
          <a:xfrm>
            <a:off x="1547664" y="4221088"/>
            <a:ext cx="1944216" cy="19442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Modifying Help Seeking Behaviour</a:t>
            </a:r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7056" y="476673"/>
            <a:ext cx="8496944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b="1" dirty="0" smtClean="0"/>
              <a:t>The Exceptional Potential of Each General Practice</a:t>
            </a:r>
          </a:p>
          <a:p>
            <a:endParaRPr lang="en-IE" sz="2800" b="1" dirty="0" smtClean="0"/>
          </a:p>
          <a:p>
            <a:endParaRPr lang="en-IE" sz="2800" b="1" dirty="0" smtClean="0"/>
          </a:p>
          <a:p>
            <a:endParaRPr lang="en-IE" sz="2800" b="1" dirty="0" smtClean="0"/>
          </a:p>
          <a:p>
            <a:endParaRPr lang="en-IE" sz="2800" b="1" dirty="0" smtClean="0">
              <a:solidFill>
                <a:schemeClr val="bg1">
                  <a:lumMod val="8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IE" sz="2800" b="1" dirty="0" smtClean="0">
                <a:solidFill>
                  <a:schemeClr val="bg1">
                    <a:lumMod val="85000"/>
                  </a:schemeClr>
                </a:solidFill>
              </a:rPr>
              <a:t>Rural </a:t>
            </a:r>
            <a:r>
              <a:rPr lang="en-IE" sz="2800" b="1" dirty="0" err="1" smtClean="0">
                <a:solidFill>
                  <a:schemeClr val="bg1">
                    <a:lumMod val="85000"/>
                  </a:schemeClr>
                </a:solidFill>
              </a:rPr>
              <a:t>vs</a:t>
            </a:r>
            <a:r>
              <a:rPr lang="en-IE" sz="2800" b="1" dirty="0" smtClean="0">
                <a:solidFill>
                  <a:schemeClr val="bg1">
                    <a:lumMod val="85000"/>
                  </a:schemeClr>
                </a:solidFill>
              </a:rPr>
              <a:t> Urban</a:t>
            </a:r>
          </a:p>
          <a:p>
            <a:pPr>
              <a:buFont typeface="Arial" pitchFamily="34" charset="0"/>
              <a:buChar char="•"/>
            </a:pPr>
            <a:endParaRPr lang="en-IE" sz="2800" b="1" dirty="0" smtClean="0"/>
          </a:p>
          <a:p>
            <a:pPr>
              <a:buFont typeface="Arial" pitchFamily="34" charset="0"/>
              <a:buChar char="•"/>
            </a:pPr>
            <a:r>
              <a:rPr lang="en-IE" sz="2800" b="1" dirty="0" smtClean="0"/>
              <a:t>Core </a:t>
            </a:r>
            <a:r>
              <a:rPr lang="en-IE" sz="2800" b="1" dirty="0" err="1" smtClean="0"/>
              <a:t>vs</a:t>
            </a:r>
            <a:r>
              <a:rPr lang="en-IE" sz="2800" b="1" dirty="0" smtClean="0"/>
              <a:t> Enhanced Practice</a:t>
            </a:r>
          </a:p>
          <a:p>
            <a:pPr>
              <a:buFont typeface="Arial" pitchFamily="34" charset="0"/>
              <a:buChar char="•"/>
            </a:pPr>
            <a:endParaRPr lang="en-IE" sz="2800" b="1" dirty="0" smtClean="0"/>
          </a:p>
          <a:p>
            <a:pPr>
              <a:buFont typeface="Arial" pitchFamily="34" charset="0"/>
              <a:buChar char="•"/>
            </a:pPr>
            <a:r>
              <a:rPr lang="en-IE" sz="2800" b="1" dirty="0" smtClean="0">
                <a:solidFill>
                  <a:schemeClr val="bg1">
                    <a:lumMod val="85000"/>
                  </a:schemeClr>
                </a:solidFill>
              </a:rPr>
              <a:t>The Primary Care Surgical Association</a:t>
            </a:r>
          </a:p>
          <a:p>
            <a:pPr>
              <a:buFont typeface="Arial" pitchFamily="34" charset="0"/>
              <a:buChar char="•"/>
            </a:pPr>
            <a:endParaRPr lang="en-IE" sz="2800" b="1" dirty="0" smtClean="0">
              <a:solidFill>
                <a:schemeClr val="bg1">
                  <a:lumMod val="8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IE" sz="2800" b="1" dirty="0" smtClean="0">
                <a:solidFill>
                  <a:schemeClr val="bg1">
                    <a:lumMod val="85000"/>
                  </a:schemeClr>
                </a:solidFill>
              </a:rPr>
              <a:t>Barriers to Enhanced Practice</a:t>
            </a:r>
          </a:p>
          <a:p>
            <a:endParaRPr lang="en-IE" sz="3600" b="1" dirty="0" smtClean="0"/>
          </a:p>
          <a:p>
            <a:endParaRPr lang="en-IE" sz="3600" b="1" dirty="0" smtClean="0"/>
          </a:p>
          <a:p>
            <a:endParaRPr lang="en-IE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20688"/>
            <a:ext cx="8020050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11560" y="6093296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Grange Clinic,   </a:t>
            </a:r>
            <a:r>
              <a:rPr lang="en-IE" dirty="0" err="1" smtClean="0"/>
              <a:t>Donaghmede</a:t>
            </a:r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260648"/>
            <a:ext cx="83529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/>
              <a:t>The Exceptional Potential of Each Consultation. (Stott, Davis  1979)</a:t>
            </a:r>
          </a:p>
          <a:p>
            <a:endParaRPr lang="en-IE" sz="2400" b="1" dirty="0" smtClean="0"/>
          </a:p>
          <a:p>
            <a:endParaRPr lang="en-IE" sz="2400" b="1" dirty="0" smtClean="0"/>
          </a:p>
          <a:p>
            <a:endParaRPr lang="en-IE" sz="2400" b="1" dirty="0"/>
          </a:p>
        </p:txBody>
      </p:sp>
      <p:sp>
        <p:nvSpPr>
          <p:cNvPr id="4" name="Oval 3"/>
          <p:cNvSpPr/>
          <p:nvPr/>
        </p:nvSpPr>
        <p:spPr>
          <a:xfrm>
            <a:off x="1043608" y="1988840"/>
            <a:ext cx="2952328" cy="30963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3200" dirty="0" smtClean="0"/>
              <a:t>Acute Illness</a:t>
            </a:r>
            <a:endParaRPr lang="en-IE" sz="3200" dirty="0"/>
          </a:p>
        </p:txBody>
      </p:sp>
      <p:sp>
        <p:nvSpPr>
          <p:cNvPr id="5" name="Oval 4"/>
          <p:cNvSpPr/>
          <p:nvPr/>
        </p:nvSpPr>
        <p:spPr>
          <a:xfrm>
            <a:off x="3347864" y="1772816"/>
            <a:ext cx="1872208" cy="18722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Health promotion</a:t>
            </a:r>
            <a:endParaRPr lang="en-IE" dirty="0"/>
          </a:p>
        </p:txBody>
      </p:sp>
      <p:sp>
        <p:nvSpPr>
          <p:cNvPr id="7" name="Oval 6"/>
          <p:cNvSpPr/>
          <p:nvPr/>
        </p:nvSpPr>
        <p:spPr>
          <a:xfrm>
            <a:off x="1547664" y="4221088"/>
            <a:ext cx="1872208" cy="18722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Modifying Help Seeking Behaviour</a:t>
            </a:r>
            <a:endParaRPr lang="en-IE" dirty="0"/>
          </a:p>
        </p:txBody>
      </p:sp>
      <p:sp>
        <p:nvSpPr>
          <p:cNvPr id="8" name="TextBox 7"/>
          <p:cNvSpPr txBox="1"/>
          <p:nvPr/>
        </p:nvSpPr>
        <p:spPr>
          <a:xfrm>
            <a:off x="683568" y="1268760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b="1" dirty="0" smtClean="0"/>
              <a:t>THE  CORE ELEMENTS</a:t>
            </a:r>
            <a:endParaRPr lang="en-IE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260648"/>
            <a:ext cx="83529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/>
              <a:t>The Exceptional Potential of the GP Practice</a:t>
            </a:r>
          </a:p>
          <a:p>
            <a:endParaRPr lang="en-IE" sz="2400" b="1" dirty="0" smtClean="0"/>
          </a:p>
          <a:p>
            <a:endParaRPr lang="en-IE" sz="2400" b="1" dirty="0" smtClean="0"/>
          </a:p>
          <a:p>
            <a:endParaRPr lang="en-IE" sz="2400" b="1" dirty="0"/>
          </a:p>
        </p:txBody>
      </p:sp>
      <p:sp>
        <p:nvSpPr>
          <p:cNvPr id="4" name="Oval 3"/>
          <p:cNvSpPr/>
          <p:nvPr/>
        </p:nvSpPr>
        <p:spPr>
          <a:xfrm>
            <a:off x="1043608" y="1988840"/>
            <a:ext cx="2952328" cy="30963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3200" dirty="0" smtClean="0"/>
              <a:t>Acute Illness</a:t>
            </a:r>
            <a:endParaRPr lang="en-IE" sz="3200" dirty="0"/>
          </a:p>
        </p:txBody>
      </p:sp>
      <p:sp>
        <p:nvSpPr>
          <p:cNvPr id="8" name="Oval 7"/>
          <p:cNvSpPr/>
          <p:nvPr/>
        </p:nvSpPr>
        <p:spPr>
          <a:xfrm>
            <a:off x="3347864" y="1700808"/>
            <a:ext cx="1872208" cy="187220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Enhanced Practice</a:t>
            </a:r>
            <a:endParaRPr lang="en-IE" dirty="0"/>
          </a:p>
        </p:txBody>
      </p:sp>
      <p:sp>
        <p:nvSpPr>
          <p:cNvPr id="9" name="Right Arrow 8"/>
          <p:cNvSpPr/>
          <p:nvPr/>
        </p:nvSpPr>
        <p:spPr>
          <a:xfrm rot="21282648">
            <a:off x="5298084" y="2333396"/>
            <a:ext cx="1235010" cy="187287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" name="TextBox 10"/>
          <p:cNvSpPr txBox="1"/>
          <p:nvPr/>
        </p:nvSpPr>
        <p:spPr>
          <a:xfrm>
            <a:off x="6588224" y="332656"/>
            <a:ext cx="230425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Occupational Health</a:t>
            </a:r>
          </a:p>
          <a:p>
            <a:endParaRPr lang="en-IE" dirty="0" smtClean="0"/>
          </a:p>
          <a:p>
            <a:r>
              <a:rPr lang="en-IE" dirty="0" smtClean="0"/>
              <a:t>Health Screening</a:t>
            </a:r>
          </a:p>
          <a:p>
            <a:endParaRPr lang="en-IE" dirty="0" smtClean="0"/>
          </a:p>
          <a:p>
            <a:r>
              <a:rPr lang="en-IE" dirty="0" smtClean="0"/>
              <a:t>Prison medical</a:t>
            </a:r>
          </a:p>
          <a:p>
            <a:endParaRPr lang="en-IE" dirty="0" smtClean="0"/>
          </a:p>
          <a:p>
            <a:r>
              <a:rPr lang="en-IE" dirty="0" err="1" smtClean="0"/>
              <a:t>Aeromedical</a:t>
            </a:r>
            <a:endParaRPr lang="en-IE" dirty="0" smtClean="0"/>
          </a:p>
          <a:p>
            <a:endParaRPr lang="en-IE" dirty="0" smtClean="0"/>
          </a:p>
          <a:p>
            <a:r>
              <a:rPr lang="en-IE" dirty="0" smtClean="0"/>
              <a:t>Events Medicine</a:t>
            </a:r>
          </a:p>
          <a:p>
            <a:endParaRPr lang="en-IE" dirty="0" smtClean="0"/>
          </a:p>
          <a:p>
            <a:r>
              <a:rPr lang="en-IE" dirty="0" smtClean="0"/>
              <a:t>Travel Medicine</a:t>
            </a:r>
          </a:p>
          <a:p>
            <a:endParaRPr lang="en-IE" dirty="0" smtClean="0"/>
          </a:p>
          <a:p>
            <a:r>
              <a:rPr lang="en-IE" dirty="0" smtClean="0"/>
              <a:t>Sexual Health</a:t>
            </a:r>
          </a:p>
          <a:p>
            <a:endParaRPr lang="en-IE" dirty="0" smtClean="0"/>
          </a:p>
          <a:p>
            <a:r>
              <a:rPr lang="en-IE" dirty="0" smtClean="0"/>
              <a:t>Addiction</a:t>
            </a:r>
          </a:p>
          <a:p>
            <a:endParaRPr lang="en-IE" dirty="0" smtClean="0"/>
          </a:p>
          <a:p>
            <a:r>
              <a:rPr lang="en-IE" dirty="0" smtClean="0"/>
              <a:t>Psychotherapy</a:t>
            </a:r>
          </a:p>
          <a:p>
            <a:endParaRPr lang="en-IE" dirty="0" smtClean="0"/>
          </a:p>
          <a:p>
            <a:r>
              <a:rPr lang="en-IE" dirty="0" smtClean="0"/>
              <a:t>Community Surgery</a:t>
            </a:r>
          </a:p>
          <a:p>
            <a:endParaRPr lang="en-IE" dirty="0" smtClean="0"/>
          </a:p>
          <a:p>
            <a:r>
              <a:rPr lang="en-IE" smtClean="0"/>
              <a:t>Emergency services</a:t>
            </a:r>
            <a:endParaRPr lang="en-IE" dirty="0" smtClean="0"/>
          </a:p>
          <a:p>
            <a:endParaRPr lang="en-I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260648"/>
            <a:ext cx="83529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/>
              <a:t>The Exceptional Potential of the GP Practice</a:t>
            </a:r>
          </a:p>
          <a:p>
            <a:endParaRPr lang="en-IE" sz="2400" b="1" dirty="0" smtClean="0"/>
          </a:p>
          <a:p>
            <a:endParaRPr lang="en-IE" sz="2400" b="1" dirty="0" smtClean="0"/>
          </a:p>
          <a:p>
            <a:endParaRPr lang="en-IE" sz="2400" b="1" dirty="0"/>
          </a:p>
        </p:txBody>
      </p:sp>
      <p:sp>
        <p:nvSpPr>
          <p:cNvPr id="4" name="Oval 3"/>
          <p:cNvSpPr/>
          <p:nvPr/>
        </p:nvSpPr>
        <p:spPr>
          <a:xfrm>
            <a:off x="1043608" y="1988840"/>
            <a:ext cx="2952328" cy="30963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3200" dirty="0" smtClean="0">
                <a:solidFill>
                  <a:schemeClr val="bg1">
                    <a:lumMod val="65000"/>
                  </a:schemeClr>
                </a:solidFill>
              </a:rPr>
              <a:t>Acute Illness</a:t>
            </a:r>
            <a:endParaRPr lang="en-IE" sz="3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203848" y="3212976"/>
            <a:ext cx="1944216" cy="19442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Chronic disease</a:t>
            </a:r>
            <a:endParaRPr lang="en-IE" dirty="0"/>
          </a:p>
        </p:txBody>
      </p:sp>
      <p:sp>
        <p:nvSpPr>
          <p:cNvPr id="8" name="Right Arrow 7"/>
          <p:cNvSpPr/>
          <p:nvPr/>
        </p:nvSpPr>
        <p:spPr>
          <a:xfrm rot="19774824">
            <a:off x="5043751" y="3395425"/>
            <a:ext cx="1235010" cy="1872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" name="TextBox 8"/>
          <p:cNvSpPr txBox="1"/>
          <p:nvPr/>
        </p:nvSpPr>
        <p:spPr>
          <a:xfrm>
            <a:off x="6228184" y="1628800"/>
            <a:ext cx="244827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NIDDM   </a:t>
            </a:r>
            <a:r>
              <a:rPr lang="en-IE" dirty="0" smtClean="0">
                <a:solidFill>
                  <a:srgbClr val="FF0000"/>
                </a:solidFill>
              </a:rPr>
              <a:t>430</a:t>
            </a:r>
          </a:p>
          <a:p>
            <a:endParaRPr lang="en-IE" dirty="0" smtClean="0"/>
          </a:p>
          <a:p>
            <a:r>
              <a:rPr lang="en-IE" dirty="0" smtClean="0"/>
              <a:t>COPD </a:t>
            </a:r>
            <a:r>
              <a:rPr lang="en-IE" dirty="0" smtClean="0">
                <a:solidFill>
                  <a:srgbClr val="FF0000"/>
                </a:solidFill>
              </a:rPr>
              <a:t>252</a:t>
            </a:r>
          </a:p>
          <a:p>
            <a:endParaRPr lang="en-IE" dirty="0" smtClean="0">
              <a:solidFill>
                <a:srgbClr val="FF0000"/>
              </a:solidFill>
            </a:endParaRPr>
          </a:p>
          <a:p>
            <a:r>
              <a:rPr lang="en-IE" dirty="0" smtClean="0"/>
              <a:t>Asthma </a:t>
            </a:r>
            <a:r>
              <a:rPr lang="en-IE" dirty="0" smtClean="0">
                <a:solidFill>
                  <a:srgbClr val="FF0000"/>
                </a:solidFill>
              </a:rPr>
              <a:t>679</a:t>
            </a:r>
            <a:endParaRPr lang="en-IE" dirty="0" smtClean="0"/>
          </a:p>
          <a:p>
            <a:endParaRPr lang="en-IE" dirty="0" smtClean="0"/>
          </a:p>
          <a:p>
            <a:r>
              <a:rPr lang="en-IE" dirty="0" smtClean="0"/>
              <a:t>IHD</a:t>
            </a:r>
          </a:p>
          <a:p>
            <a:endParaRPr lang="en-IE" dirty="0" smtClean="0"/>
          </a:p>
          <a:p>
            <a:r>
              <a:rPr lang="en-IE" dirty="0" smtClean="0"/>
              <a:t>Hypertension </a:t>
            </a:r>
            <a:r>
              <a:rPr lang="en-IE" dirty="0" smtClean="0">
                <a:solidFill>
                  <a:srgbClr val="FF0000"/>
                </a:solidFill>
              </a:rPr>
              <a:t>1452</a:t>
            </a:r>
          </a:p>
          <a:p>
            <a:endParaRPr lang="en-IE" dirty="0" smtClean="0">
              <a:solidFill>
                <a:srgbClr val="FF0000"/>
              </a:solidFill>
            </a:endParaRPr>
          </a:p>
          <a:p>
            <a:r>
              <a:rPr lang="en-IE" dirty="0" smtClean="0"/>
              <a:t>Gout </a:t>
            </a:r>
            <a:r>
              <a:rPr lang="en-IE" dirty="0" smtClean="0">
                <a:solidFill>
                  <a:srgbClr val="FF0000"/>
                </a:solidFill>
              </a:rPr>
              <a:t> 260</a:t>
            </a:r>
            <a:endParaRPr lang="en-IE" dirty="0" smtClean="0"/>
          </a:p>
          <a:p>
            <a:endParaRPr lang="en-IE" dirty="0" smtClean="0"/>
          </a:p>
          <a:p>
            <a:r>
              <a:rPr lang="en-IE" dirty="0" err="1" smtClean="0"/>
              <a:t>HfeHC</a:t>
            </a:r>
            <a:r>
              <a:rPr lang="en-IE" dirty="0" smtClean="0"/>
              <a:t>   </a:t>
            </a:r>
            <a:r>
              <a:rPr lang="en-IE" dirty="0" smtClean="0">
                <a:solidFill>
                  <a:srgbClr val="FF0000"/>
                </a:solidFill>
              </a:rPr>
              <a:t>52</a:t>
            </a:r>
            <a:endParaRPr lang="en-IE" dirty="0" smtClean="0"/>
          </a:p>
          <a:p>
            <a:endParaRPr lang="en-IE" dirty="0" smtClean="0"/>
          </a:p>
          <a:p>
            <a:r>
              <a:rPr lang="en-IE" dirty="0" err="1" smtClean="0"/>
              <a:t>Neuro</a:t>
            </a:r>
            <a:r>
              <a:rPr lang="en-IE" dirty="0" smtClean="0"/>
              <a:t>/Psychiatry</a:t>
            </a:r>
          </a:p>
          <a:p>
            <a:endParaRPr lang="en-IE" dirty="0" smtClean="0"/>
          </a:p>
          <a:p>
            <a:r>
              <a:rPr lang="en-IE" dirty="0" smtClean="0"/>
              <a:t>......</a:t>
            </a:r>
          </a:p>
          <a:p>
            <a:endParaRPr lang="en-IE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6191672" y="6381328"/>
            <a:ext cx="29523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000" dirty="0" smtClean="0">
                <a:solidFill>
                  <a:srgbClr val="FF0000"/>
                </a:solidFill>
              </a:rPr>
              <a:t>Prevalence  Bedford  Med Centre, </a:t>
            </a:r>
            <a:r>
              <a:rPr lang="en-IE" sz="1000" dirty="0" err="1" smtClean="0">
                <a:solidFill>
                  <a:srgbClr val="FF0000"/>
                </a:solidFill>
              </a:rPr>
              <a:t>Navan</a:t>
            </a:r>
            <a:endParaRPr lang="en-IE" sz="1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7056" y="476673"/>
            <a:ext cx="8496944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b="1" dirty="0" smtClean="0"/>
              <a:t>The Exceptional Potential of Each General Practice</a:t>
            </a:r>
          </a:p>
          <a:p>
            <a:endParaRPr lang="en-IE" sz="2800" b="1" dirty="0" smtClean="0"/>
          </a:p>
          <a:p>
            <a:endParaRPr lang="en-IE" sz="2800" b="1" dirty="0" smtClean="0"/>
          </a:p>
          <a:p>
            <a:endParaRPr lang="en-IE" sz="2800" b="1" dirty="0" smtClean="0"/>
          </a:p>
          <a:p>
            <a:endParaRPr lang="en-IE" sz="2800" b="1" dirty="0" smtClean="0"/>
          </a:p>
          <a:p>
            <a:pPr>
              <a:buFont typeface="Arial" pitchFamily="34" charset="0"/>
              <a:buChar char="•"/>
            </a:pPr>
            <a:r>
              <a:rPr lang="en-IE" sz="2800" b="1" dirty="0" smtClean="0">
                <a:solidFill>
                  <a:schemeClr val="bg1">
                    <a:lumMod val="85000"/>
                  </a:schemeClr>
                </a:solidFill>
              </a:rPr>
              <a:t>Rural </a:t>
            </a:r>
            <a:r>
              <a:rPr lang="en-IE" sz="2800" b="1" dirty="0" err="1" smtClean="0">
                <a:solidFill>
                  <a:schemeClr val="bg1">
                    <a:lumMod val="85000"/>
                  </a:schemeClr>
                </a:solidFill>
              </a:rPr>
              <a:t>vs</a:t>
            </a:r>
            <a:r>
              <a:rPr lang="en-IE" sz="2800" b="1" dirty="0" smtClean="0">
                <a:solidFill>
                  <a:schemeClr val="bg1">
                    <a:lumMod val="85000"/>
                  </a:schemeClr>
                </a:solidFill>
              </a:rPr>
              <a:t> Urban</a:t>
            </a:r>
          </a:p>
          <a:p>
            <a:pPr>
              <a:buFont typeface="Arial" pitchFamily="34" charset="0"/>
              <a:buChar char="•"/>
            </a:pPr>
            <a:endParaRPr lang="en-IE" sz="2800" b="1" dirty="0" smtClean="0">
              <a:solidFill>
                <a:schemeClr val="bg1">
                  <a:lumMod val="8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IE" sz="2800" b="1" dirty="0" smtClean="0">
                <a:solidFill>
                  <a:schemeClr val="bg1">
                    <a:lumMod val="85000"/>
                  </a:schemeClr>
                </a:solidFill>
              </a:rPr>
              <a:t>Core </a:t>
            </a:r>
            <a:r>
              <a:rPr lang="en-IE" sz="2800" b="1" dirty="0" err="1" smtClean="0">
                <a:solidFill>
                  <a:schemeClr val="bg1">
                    <a:lumMod val="85000"/>
                  </a:schemeClr>
                </a:solidFill>
              </a:rPr>
              <a:t>vs</a:t>
            </a:r>
            <a:r>
              <a:rPr lang="en-IE" sz="2800" b="1" dirty="0" smtClean="0">
                <a:solidFill>
                  <a:schemeClr val="bg1">
                    <a:lumMod val="85000"/>
                  </a:schemeClr>
                </a:solidFill>
              </a:rPr>
              <a:t> Enhanced Practice</a:t>
            </a:r>
          </a:p>
          <a:p>
            <a:pPr>
              <a:buFont typeface="Arial" pitchFamily="34" charset="0"/>
              <a:buChar char="•"/>
            </a:pPr>
            <a:endParaRPr lang="en-IE" sz="2800" b="1" dirty="0" smtClean="0"/>
          </a:p>
          <a:p>
            <a:pPr>
              <a:buFont typeface="Arial" pitchFamily="34" charset="0"/>
              <a:buChar char="•"/>
            </a:pPr>
            <a:r>
              <a:rPr lang="en-IE" sz="2800" b="1" dirty="0" smtClean="0"/>
              <a:t>The Primary Care Surgical Association</a:t>
            </a:r>
          </a:p>
          <a:p>
            <a:pPr>
              <a:buFont typeface="Arial" pitchFamily="34" charset="0"/>
              <a:buChar char="•"/>
            </a:pPr>
            <a:endParaRPr lang="en-IE" sz="2800" b="1" dirty="0" smtClean="0">
              <a:solidFill>
                <a:schemeClr val="bg1">
                  <a:lumMod val="8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IE" sz="2800" b="1" dirty="0" smtClean="0">
                <a:solidFill>
                  <a:schemeClr val="bg1">
                    <a:lumMod val="85000"/>
                  </a:schemeClr>
                </a:solidFill>
              </a:rPr>
              <a:t>Barriers to Enhanced Practice</a:t>
            </a:r>
          </a:p>
          <a:p>
            <a:endParaRPr lang="en-IE" sz="3600" b="1" dirty="0" smtClean="0"/>
          </a:p>
          <a:p>
            <a:endParaRPr lang="en-IE" sz="3600" b="1" dirty="0" smtClean="0"/>
          </a:p>
          <a:p>
            <a:endParaRPr lang="en-IE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92696"/>
            <a:ext cx="7848872" cy="483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67544" y="6021288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err="1" smtClean="0"/>
              <a:t>Ardfert</a:t>
            </a:r>
            <a:r>
              <a:rPr lang="en-IE" dirty="0" smtClean="0"/>
              <a:t> Medical Centre</a:t>
            </a:r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04664"/>
            <a:ext cx="7740352" cy="5556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non eos 2010-april2011 2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620688"/>
            <a:ext cx="8100392" cy="50405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7544" y="6093296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Bedford Medical Centre , </a:t>
            </a:r>
            <a:r>
              <a:rPr lang="en-IE" dirty="0" err="1" smtClean="0"/>
              <a:t>Navan</a:t>
            </a:r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855762"/>
            <a:ext cx="8495757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7056" y="476673"/>
            <a:ext cx="8496944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b="1" dirty="0" smtClean="0"/>
              <a:t>The Exceptional Potential of Each General Practice</a:t>
            </a:r>
          </a:p>
          <a:p>
            <a:endParaRPr lang="en-IE" sz="2800" b="1" dirty="0" smtClean="0"/>
          </a:p>
          <a:p>
            <a:endParaRPr lang="en-IE" sz="2800" b="1" dirty="0" smtClean="0"/>
          </a:p>
          <a:p>
            <a:endParaRPr lang="en-IE" sz="2800" b="1" dirty="0" smtClean="0"/>
          </a:p>
          <a:p>
            <a:endParaRPr lang="en-IE" sz="2800" b="1" dirty="0" smtClean="0"/>
          </a:p>
          <a:p>
            <a:pPr>
              <a:buFont typeface="Arial" pitchFamily="34" charset="0"/>
              <a:buChar char="•"/>
            </a:pPr>
            <a:r>
              <a:rPr lang="en-IE" sz="2800" b="1" dirty="0" smtClean="0">
                <a:solidFill>
                  <a:schemeClr val="bg1">
                    <a:lumMod val="85000"/>
                  </a:schemeClr>
                </a:solidFill>
              </a:rPr>
              <a:t>Rural </a:t>
            </a:r>
            <a:r>
              <a:rPr lang="en-IE" sz="2800" b="1" dirty="0" err="1" smtClean="0">
                <a:solidFill>
                  <a:schemeClr val="bg1">
                    <a:lumMod val="85000"/>
                  </a:schemeClr>
                </a:solidFill>
              </a:rPr>
              <a:t>vs</a:t>
            </a:r>
            <a:r>
              <a:rPr lang="en-IE" sz="2800" b="1" dirty="0" smtClean="0">
                <a:solidFill>
                  <a:schemeClr val="bg1">
                    <a:lumMod val="85000"/>
                  </a:schemeClr>
                </a:solidFill>
              </a:rPr>
              <a:t> Urban</a:t>
            </a:r>
          </a:p>
          <a:p>
            <a:pPr>
              <a:buFont typeface="Arial" pitchFamily="34" charset="0"/>
              <a:buChar char="•"/>
            </a:pPr>
            <a:endParaRPr lang="en-IE" sz="2800" b="1" dirty="0" smtClean="0">
              <a:solidFill>
                <a:schemeClr val="bg1">
                  <a:lumMod val="8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IE" sz="2800" b="1" dirty="0" smtClean="0">
                <a:solidFill>
                  <a:schemeClr val="bg1">
                    <a:lumMod val="85000"/>
                  </a:schemeClr>
                </a:solidFill>
              </a:rPr>
              <a:t>Core </a:t>
            </a:r>
            <a:r>
              <a:rPr lang="en-IE" sz="2800" b="1" dirty="0" err="1" smtClean="0">
                <a:solidFill>
                  <a:schemeClr val="bg1">
                    <a:lumMod val="85000"/>
                  </a:schemeClr>
                </a:solidFill>
              </a:rPr>
              <a:t>vs</a:t>
            </a:r>
            <a:r>
              <a:rPr lang="en-IE" sz="2800" b="1" dirty="0" smtClean="0">
                <a:solidFill>
                  <a:schemeClr val="bg1">
                    <a:lumMod val="85000"/>
                  </a:schemeClr>
                </a:solidFill>
              </a:rPr>
              <a:t> Enhanced Practice</a:t>
            </a:r>
          </a:p>
          <a:p>
            <a:pPr>
              <a:buFont typeface="Arial" pitchFamily="34" charset="0"/>
              <a:buChar char="•"/>
            </a:pPr>
            <a:endParaRPr lang="en-IE" sz="2800" b="1" dirty="0" smtClean="0">
              <a:solidFill>
                <a:schemeClr val="bg1">
                  <a:lumMod val="8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IE" sz="2800" b="1" dirty="0" smtClean="0">
                <a:solidFill>
                  <a:schemeClr val="bg1">
                    <a:lumMod val="85000"/>
                  </a:schemeClr>
                </a:solidFill>
              </a:rPr>
              <a:t>The Primary Care Surgical Association</a:t>
            </a:r>
          </a:p>
          <a:p>
            <a:pPr>
              <a:buFont typeface="Arial" pitchFamily="34" charset="0"/>
              <a:buChar char="•"/>
            </a:pPr>
            <a:endParaRPr lang="en-IE" sz="2800" b="1" dirty="0" smtClean="0"/>
          </a:p>
          <a:p>
            <a:pPr>
              <a:buFont typeface="Arial" pitchFamily="34" charset="0"/>
              <a:buChar char="•"/>
            </a:pPr>
            <a:r>
              <a:rPr lang="en-IE" sz="2800" b="1" dirty="0" smtClean="0"/>
              <a:t>Barriers to Enhanced Practice</a:t>
            </a:r>
          </a:p>
          <a:p>
            <a:endParaRPr lang="en-IE" sz="3600" b="1" dirty="0" smtClean="0"/>
          </a:p>
          <a:p>
            <a:endParaRPr lang="en-IE" sz="3600" b="1" dirty="0" smtClean="0"/>
          </a:p>
          <a:p>
            <a:endParaRPr lang="en-IE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923928" y="3429000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" name="Rectangle 3"/>
          <p:cNvSpPr/>
          <p:nvPr/>
        </p:nvSpPr>
        <p:spPr>
          <a:xfrm>
            <a:off x="3851920" y="4005064"/>
            <a:ext cx="576064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" name="Rectangle 4"/>
          <p:cNvSpPr/>
          <p:nvPr/>
        </p:nvSpPr>
        <p:spPr>
          <a:xfrm>
            <a:off x="3851920" y="5229200"/>
            <a:ext cx="216024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" name="Rectangle 5"/>
          <p:cNvSpPr/>
          <p:nvPr/>
        </p:nvSpPr>
        <p:spPr>
          <a:xfrm>
            <a:off x="4211960" y="5229200"/>
            <a:ext cx="216024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Rectangle 6"/>
          <p:cNvSpPr/>
          <p:nvPr/>
        </p:nvSpPr>
        <p:spPr>
          <a:xfrm>
            <a:off x="3635896" y="3284984"/>
            <a:ext cx="144016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" name="Rectangle 7"/>
          <p:cNvSpPr/>
          <p:nvPr/>
        </p:nvSpPr>
        <p:spPr>
          <a:xfrm>
            <a:off x="4499992" y="3284984"/>
            <a:ext cx="144016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" name="Rectangle 13"/>
          <p:cNvSpPr/>
          <p:nvPr/>
        </p:nvSpPr>
        <p:spPr>
          <a:xfrm>
            <a:off x="2699792" y="1988840"/>
            <a:ext cx="3096344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5,900 Consultations</a:t>
            </a:r>
            <a:endParaRPr lang="en-IE" dirty="0"/>
          </a:p>
        </p:txBody>
      </p:sp>
      <p:sp>
        <p:nvSpPr>
          <p:cNvPr id="15" name="Rectangle 14"/>
          <p:cNvSpPr/>
          <p:nvPr/>
        </p:nvSpPr>
        <p:spPr>
          <a:xfrm>
            <a:off x="2699792" y="1484784"/>
            <a:ext cx="309634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2,700 Telephone Consultations</a:t>
            </a:r>
            <a:endParaRPr lang="en-IE" dirty="0"/>
          </a:p>
        </p:txBody>
      </p:sp>
      <p:sp>
        <p:nvSpPr>
          <p:cNvPr id="16" name="Rectangle 15"/>
          <p:cNvSpPr/>
          <p:nvPr/>
        </p:nvSpPr>
        <p:spPr>
          <a:xfrm>
            <a:off x="2699792" y="980728"/>
            <a:ext cx="309634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2,500 Repeat Prescriptions</a:t>
            </a:r>
            <a:endParaRPr lang="en-IE" dirty="0"/>
          </a:p>
        </p:txBody>
      </p:sp>
      <p:sp>
        <p:nvSpPr>
          <p:cNvPr id="17" name="Rectangle 16"/>
          <p:cNvSpPr/>
          <p:nvPr/>
        </p:nvSpPr>
        <p:spPr>
          <a:xfrm>
            <a:off x="2699792" y="764704"/>
            <a:ext cx="3096344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270 House calls</a:t>
            </a:r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923928" y="3429000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" name="Rectangle 3"/>
          <p:cNvSpPr/>
          <p:nvPr/>
        </p:nvSpPr>
        <p:spPr>
          <a:xfrm>
            <a:off x="3851920" y="4005064"/>
            <a:ext cx="576064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" name="Rectangle 4"/>
          <p:cNvSpPr/>
          <p:nvPr/>
        </p:nvSpPr>
        <p:spPr>
          <a:xfrm>
            <a:off x="3851920" y="5229200"/>
            <a:ext cx="216024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" name="Rectangle 5"/>
          <p:cNvSpPr/>
          <p:nvPr/>
        </p:nvSpPr>
        <p:spPr>
          <a:xfrm rot="20791847">
            <a:off x="4498939" y="4946122"/>
            <a:ext cx="1296144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Rectangle 6"/>
          <p:cNvSpPr/>
          <p:nvPr/>
        </p:nvSpPr>
        <p:spPr>
          <a:xfrm>
            <a:off x="3635896" y="3284984"/>
            <a:ext cx="144016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" name="Rectangle 7"/>
          <p:cNvSpPr/>
          <p:nvPr/>
        </p:nvSpPr>
        <p:spPr>
          <a:xfrm>
            <a:off x="4499992" y="3284984"/>
            <a:ext cx="144016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" name="Rectangle 13"/>
          <p:cNvSpPr/>
          <p:nvPr/>
        </p:nvSpPr>
        <p:spPr>
          <a:xfrm>
            <a:off x="2699792" y="1988840"/>
            <a:ext cx="3096344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5,900 Consultations</a:t>
            </a:r>
            <a:endParaRPr lang="en-IE" dirty="0"/>
          </a:p>
        </p:txBody>
      </p:sp>
      <p:sp>
        <p:nvSpPr>
          <p:cNvPr id="15" name="Rectangle 14"/>
          <p:cNvSpPr/>
          <p:nvPr/>
        </p:nvSpPr>
        <p:spPr>
          <a:xfrm>
            <a:off x="2699792" y="1484784"/>
            <a:ext cx="309634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2,700 Telephone Consultations</a:t>
            </a:r>
            <a:endParaRPr lang="en-IE" dirty="0"/>
          </a:p>
        </p:txBody>
      </p:sp>
      <p:sp>
        <p:nvSpPr>
          <p:cNvPr id="16" name="Rectangle 15"/>
          <p:cNvSpPr/>
          <p:nvPr/>
        </p:nvSpPr>
        <p:spPr>
          <a:xfrm>
            <a:off x="2699792" y="980728"/>
            <a:ext cx="309634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2,500 Repeat Prescriptions</a:t>
            </a:r>
            <a:endParaRPr lang="en-IE" dirty="0"/>
          </a:p>
        </p:txBody>
      </p:sp>
      <p:sp>
        <p:nvSpPr>
          <p:cNvPr id="17" name="Rectangle 16"/>
          <p:cNvSpPr/>
          <p:nvPr/>
        </p:nvSpPr>
        <p:spPr>
          <a:xfrm>
            <a:off x="2699792" y="764704"/>
            <a:ext cx="3096344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270 House calls</a:t>
            </a:r>
            <a:endParaRPr lang="en-IE" dirty="0"/>
          </a:p>
        </p:txBody>
      </p:sp>
      <p:sp>
        <p:nvSpPr>
          <p:cNvPr id="12" name="Rectangle 11"/>
          <p:cNvSpPr/>
          <p:nvPr/>
        </p:nvSpPr>
        <p:spPr>
          <a:xfrm>
            <a:off x="5580112" y="3645024"/>
            <a:ext cx="1368152" cy="108012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CDM</a:t>
            </a:r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923928" y="3429000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" name="Rectangle 3"/>
          <p:cNvSpPr/>
          <p:nvPr/>
        </p:nvSpPr>
        <p:spPr>
          <a:xfrm>
            <a:off x="3851920" y="4005064"/>
            <a:ext cx="576064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" name="Rectangle 4"/>
          <p:cNvSpPr/>
          <p:nvPr/>
        </p:nvSpPr>
        <p:spPr>
          <a:xfrm>
            <a:off x="3851920" y="5229200"/>
            <a:ext cx="216024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" name="Rectangle 5"/>
          <p:cNvSpPr/>
          <p:nvPr/>
        </p:nvSpPr>
        <p:spPr>
          <a:xfrm rot="20791847">
            <a:off x="4498939" y="4946122"/>
            <a:ext cx="1296144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Rectangle 6"/>
          <p:cNvSpPr/>
          <p:nvPr/>
        </p:nvSpPr>
        <p:spPr>
          <a:xfrm>
            <a:off x="3635896" y="3284984"/>
            <a:ext cx="144016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" name="Rectangle 7"/>
          <p:cNvSpPr/>
          <p:nvPr/>
        </p:nvSpPr>
        <p:spPr>
          <a:xfrm>
            <a:off x="4499992" y="3284984"/>
            <a:ext cx="144016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" name="Rectangle 13"/>
          <p:cNvSpPr/>
          <p:nvPr/>
        </p:nvSpPr>
        <p:spPr>
          <a:xfrm>
            <a:off x="2699792" y="1988840"/>
            <a:ext cx="3096344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5,900 Consultations</a:t>
            </a:r>
            <a:endParaRPr lang="en-IE" dirty="0"/>
          </a:p>
        </p:txBody>
      </p:sp>
      <p:sp>
        <p:nvSpPr>
          <p:cNvPr id="15" name="Rectangle 14"/>
          <p:cNvSpPr/>
          <p:nvPr/>
        </p:nvSpPr>
        <p:spPr>
          <a:xfrm>
            <a:off x="2699792" y="1484784"/>
            <a:ext cx="309634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2,700 Telephone Consultations</a:t>
            </a:r>
            <a:endParaRPr lang="en-IE" dirty="0"/>
          </a:p>
        </p:txBody>
      </p:sp>
      <p:sp>
        <p:nvSpPr>
          <p:cNvPr id="16" name="Rectangle 15"/>
          <p:cNvSpPr/>
          <p:nvPr/>
        </p:nvSpPr>
        <p:spPr>
          <a:xfrm>
            <a:off x="2699792" y="980728"/>
            <a:ext cx="309634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2,500 Repeat Prescriptions</a:t>
            </a:r>
            <a:endParaRPr lang="en-IE" dirty="0"/>
          </a:p>
        </p:txBody>
      </p:sp>
      <p:sp>
        <p:nvSpPr>
          <p:cNvPr id="17" name="Rectangle 16"/>
          <p:cNvSpPr/>
          <p:nvPr/>
        </p:nvSpPr>
        <p:spPr>
          <a:xfrm>
            <a:off x="2699792" y="764704"/>
            <a:ext cx="3096344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270 House calls</a:t>
            </a:r>
            <a:endParaRPr lang="en-IE" dirty="0"/>
          </a:p>
        </p:txBody>
      </p:sp>
      <p:sp>
        <p:nvSpPr>
          <p:cNvPr id="12" name="Rectangle 11"/>
          <p:cNvSpPr/>
          <p:nvPr/>
        </p:nvSpPr>
        <p:spPr>
          <a:xfrm>
            <a:off x="5580112" y="3645024"/>
            <a:ext cx="1368152" cy="108012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CDM</a:t>
            </a:r>
            <a:endParaRPr lang="en-IE" dirty="0"/>
          </a:p>
        </p:txBody>
      </p:sp>
      <p:sp>
        <p:nvSpPr>
          <p:cNvPr id="13" name="Oval 12"/>
          <p:cNvSpPr/>
          <p:nvPr/>
        </p:nvSpPr>
        <p:spPr>
          <a:xfrm>
            <a:off x="2051720" y="5085184"/>
            <a:ext cx="1008112" cy="936104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400" dirty="0" smtClean="0"/>
              <a:t>AUDIT</a:t>
            </a:r>
            <a:endParaRPr lang="en-IE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4860032" y="4797152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" name="Rectangle 3"/>
          <p:cNvSpPr/>
          <p:nvPr/>
        </p:nvSpPr>
        <p:spPr>
          <a:xfrm rot="3897624">
            <a:off x="4031083" y="4890648"/>
            <a:ext cx="576064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" name="Rectangle 4"/>
          <p:cNvSpPr/>
          <p:nvPr/>
        </p:nvSpPr>
        <p:spPr>
          <a:xfrm>
            <a:off x="2411760" y="6093296"/>
            <a:ext cx="1152128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Rectangle 6"/>
          <p:cNvSpPr/>
          <p:nvPr/>
        </p:nvSpPr>
        <p:spPr>
          <a:xfrm>
            <a:off x="3851920" y="4437112"/>
            <a:ext cx="144016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" name="Rectangle 7"/>
          <p:cNvSpPr/>
          <p:nvPr/>
        </p:nvSpPr>
        <p:spPr>
          <a:xfrm>
            <a:off x="4860032" y="5229200"/>
            <a:ext cx="144016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" name="Rectangle 13"/>
          <p:cNvSpPr/>
          <p:nvPr/>
        </p:nvSpPr>
        <p:spPr>
          <a:xfrm rot="20203035">
            <a:off x="1663521" y="3991100"/>
            <a:ext cx="3096344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5,900 Consultations</a:t>
            </a:r>
            <a:endParaRPr lang="en-IE" dirty="0"/>
          </a:p>
        </p:txBody>
      </p:sp>
      <p:sp>
        <p:nvSpPr>
          <p:cNvPr id="15" name="Rectangle 14"/>
          <p:cNvSpPr/>
          <p:nvPr/>
        </p:nvSpPr>
        <p:spPr>
          <a:xfrm>
            <a:off x="2915816" y="3356992"/>
            <a:ext cx="309634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2,700 Telephone Consultations</a:t>
            </a:r>
            <a:endParaRPr lang="en-IE" dirty="0"/>
          </a:p>
        </p:txBody>
      </p:sp>
      <p:sp>
        <p:nvSpPr>
          <p:cNvPr id="16" name="Rectangle 15"/>
          <p:cNvSpPr/>
          <p:nvPr/>
        </p:nvSpPr>
        <p:spPr>
          <a:xfrm rot="3231440">
            <a:off x="4183394" y="4662622"/>
            <a:ext cx="309634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2,500 Repeat Prescriptions</a:t>
            </a:r>
            <a:endParaRPr lang="en-IE" dirty="0"/>
          </a:p>
        </p:txBody>
      </p:sp>
      <p:sp>
        <p:nvSpPr>
          <p:cNvPr id="17" name="Rectangle 16"/>
          <p:cNvSpPr/>
          <p:nvPr/>
        </p:nvSpPr>
        <p:spPr>
          <a:xfrm rot="9870801">
            <a:off x="2302769" y="3119688"/>
            <a:ext cx="3096344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270 House calls</a:t>
            </a:r>
            <a:endParaRPr lang="en-IE" dirty="0"/>
          </a:p>
        </p:txBody>
      </p:sp>
      <p:sp>
        <p:nvSpPr>
          <p:cNvPr id="12" name="Rectangle 11"/>
          <p:cNvSpPr/>
          <p:nvPr/>
        </p:nvSpPr>
        <p:spPr>
          <a:xfrm rot="903550">
            <a:off x="3356144" y="5951226"/>
            <a:ext cx="1152128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" name="Rectangle 12"/>
          <p:cNvSpPr/>
          <p:nvPr/>
        </p:nvSpPr>
        <p:spPr>
          <a:xfrm>
            <a:off x="2123728" y="2276872"/>
            <a:ext cx="1944216" cy="7920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PCT Meetings</a:t>
            </a:r>
            <a:endParaRPr lang="en-IE" dirty="0"/>
          </a:p>
        </p:txBody>
      </p:sp>
      <p:sp>
        <p:nvSpPr>
          <p:cNvPr id="18" name="Rectangle 17"/>
          <p:cNvSpPr/>
          <p:nvPr/>
        </p:nvSpPr>
        <p:spPr>
          <a:xfrm>
            <a:off x="3707904" y="1412776"/>
            <a:ext cx="1152128" cy="79208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Medical Council</a:t>
            </a:r>
            <a:endParaRPr lang="en-IE" dirty="0"/>
          </a:p>
        </p:txBody>
      </p:sp>
      <p:sp>
        <p:nvSpPr>
          <p:cNvPr id="20" name="Rectangle 19"/>
          <p:cNvSpPr/>
          <p:nvPr/>
        </p:nvSpPr>
        <p:spPr>
          <a:xfrm>
            <a:off x="5220072" y="1700808"/>
            <a:ext cx="1368152" cy="108012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CDM</a:t>
            </a:r>
            <a:endParaRPr lang="en-IE" dirty="0"/>
          </a:p>
        </p:txBody>
      </p:sp>
      <p:sp>
        <p:nvSpPr>
          <p:cNvPr id="21" name="Rectangle 20"/>
          <p:cNvSpPr/>
          <p:nvPr/>
        </p:nvSpPr>
        <p:spPr>
          <a:xfrm>
            <a:off x="4932040" y="692696"/>
            <a:ext cx="864096" cy="936104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err="1" smtClean="0"/>
              <a:t>HiQA</a:t>
            </a:r>
            <a:endParaRPr lang="en-IE" dirty="0"/>
          </a:p>
        </p:txBody>
      </p:sp>
      <p:sp>
        <p:nvSpPr>
          <p:cNvPr id="19" name="Oval 18"/>
          <p:cNvSpPr/>
          <p:nvPr/>
        </p:nvSpPr>
        <p:spPr>
          <a:xfrm>
            <a:off x="6732240" y="5373216"/>
            <a:ext cx="1008112" cy="936104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400" dirty="0" smtClean="0"/>
              <a:t>AUDIT</a:t>
            </a:r>
            <a:endParaRPr lang="en-IE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1115616" y="1124744"/>
          <a:ext cx="5814392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71600" y="548680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/>
              <a:t>GPs/100,000  population  </a:t>
            </a:r>
            <a:r>
              <a:rPr lang="en-IE" dirty="0" err="1" smtClean="0"/>
              <a:t>Eurostat</a:t>
            </a:r>
            <a:r>
              <a:rPr lang="en-IE" dirty="0" smtClean="0"/>
              <a:t> 2012</a:t>
            </a:r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71600" y="548680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/>
              <a:t>Hospital Physicians/100,000  population  </a:t>
            </a:r>
            <a:r>
              <a:rPr lang="en-IE" dirty="0" err="1" smtClean="0"/>
              <a:t>Eurostat</a:t>
            </a:r>
            <a:r>
              <a:rPr lang="en-IE" dirty="0" smtClean="0"/>
              <a:t> 2012</a:t>
            </a:r>
            <a:endParaRPr lang="en-IE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1475656" y="980728"/>
          <a:ext cx="5220072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bbeymedic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548680"/>
            <a:ext cx="8424936" cy="5400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9552" y="6165304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Abbey House Medical Centre, </a:t>
            </a:r>
            <a:r>
              <a:rPr lang="en-IE" dirty="0" err="1" smtClean="0"/>
              <a:t>Navan</a:t>
            </a:r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043608" y="980728"/>
          <a:ext cx="6624735" cy="4248473"/>
        </p:xfrm>
        <a:graphic>
          <a:graphicData uri="http://schemas.openxmlformats.org/drawingml/2006/table">
            <a:tbl>
              <a:tblPr/>
              <a:tblGrid>
                <a:gridCol w="2563484"/>
                <a:gridCol w="2102634"/>
                <a:gridCol w="1958617"/>
              </a:tblGrid>
              <a:tr h="556916">
                <a:tc>
                  <a:txBody>
                    <a:bodyPr/>
                    <a:lstStyle/>
                    <a:p>
                      <a:pPr algn="l" fontAlgn="b"/>
                      <a:r>
                        <a:rPr lang="en-IE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Hospital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GP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7797"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6916">
                <a:tc>
                  <a:txBody>
                    <a:bodyPr/>
                    <a:lstStyle/>
                    <a:p>
                      <a:pPr algn="l" fontAlgn="b"/>
                      <a:r>
                        <a:rPr lang="en-IE" sz="28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DocPay</a:t>
                      </a:r>
                      <a:endParaRPr lang="en-IE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6916">
                <a:tc>
                  <a:txBody>
                    <a:bodyPr/>
                    <a:lstStyle/>
                    <a:p>
                      <a:pPr algn="l" fontAlgn="b"/>
                      <a:r>
                        <a:rPr lang="en-IE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Doc Pension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9180">
                <a:tc>
                  <a:txBody>
                    <a:bodyPr/>
                    <a:lstStyle/>
                    <a:p>
                      <a:pPr algn="l" fontAlgn="b"/>
                      <a:r>
                        <a:rPr lang="en-IE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Accomodation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6916">
                <a:tc>
                  <a:txBody>
                    <a:bodyPr/>
                    <a:lstStyle/>
                    <a:p>
                      <a:pPr algn="l" fontAlgn="b"/>
                      <a:r>
                        <a:rPr lang="en-IE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Equipment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6916">
                <a:tc>
                  <a:txBody>
                    <a:bodyPr/>
                    <a:lstStyle/>
                    <a:p>
                      <a:pPr algn="l" fontAlgn="b"/>
                      <a:r>
                        <a:rPr lang="en-IE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Nursing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6916">
                <a:tc>
                  <a:txBody>
                    <a:bodyPr/>
                    <a:lstStyle/>
                    <a:p>
                      <a:pPr algn="l" fontAlgn="b"/>
                      <a:r>
                        <a:rPr lang="en-IE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Admin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" name="Picture 2" descr="C:\Users\Niall\AppData\Local\Microsoft\Windows\Temporary Internet Files\Content.IE5\252KP0FQ\MC90043471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2492896"/>
            <a:ext cx="432048" cy="452091"/>
          </a:xfrm>
          <a:prstGeom prst="rect">
            <a:avLst/>
          </a:prstGeom>
          <a:noFill/>
        </p:spPr>
      </p:pic>
      <p:pic>
        <p:nvPicPr>
          <p:cNvPr id="6" name="Picture 5" descr="C:\Users\Niall\AppData\Local\Microsoft\Windows\Temporary Internet Files\Content.IE5\252KP0FQ\MC90043471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2996952"/>
            <a:ext cx="432048" cy="452091"/>
          </a:xfrm>
          <a:prstGeom prst="rect">
            <a:avLst/>
          </a:prstGeom>
          <a:noFill/>
        </p:spPr>
      </p:pic>
      <p:pic>
        <p:nvPicPr>
          <p:cNvPr id="9" name="Picture 8" descr="C:\Users\Niall\AppData\Local\Microsoft\Windows\Temporary Internet Files\Content.IE5\TD2EX60O\MC900432537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3645024"/>
            <a:ext cx="360040" cy="360040"/>
          </a:xfrm>
          <a:prstGeom prst="rect">
            <a:avLst/>
          </a:prstGeom>
          <a:noFill/>
        </p:spPr>
      </p:pic>
      <p:pic>
        <p:nvPicPr>
          <p:cNvPr id="11" name="Picture 10" descr="C:\Users\Niall\AppData\Local\Microsoft\Windows\Temporary Internet Files\Content.IE5\TD2EX60O\MC900432537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2564904"/>
            <a:ext cx="360040" cy="360040"/>
          </a:xfrm>
          <a:prstGeom prst="rect">
            <a:avLst/>
          </a:prstGeom>
          <a:noFill/>
        </p:spPr>
      </p:pic>
      <p:pic>
        <p:nvPicPr>
          <p:cNvPr id="12" name="Picture 11" descr="C:\Users\Niall\AppData\Local\Microsoft\Windows\Temporary Internet Files\Content.IE5\TD2EX60O\MC900432537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3068960"/>
            <a:ext cx="360040" cy="360040"/>
          </a:xfrm>
          <a:prstGeom prst="rect">
            <a:avLst/>
          </a:prstGeom>
          <a:noFill/>
        </p:spPr>
      </p:pic>
      <p:pic>
        <p:nvPicPr>
          <p:cNvPr id="13" name="Picture 12" descr="C:\Users\Niall\AppData\Local\Microsoft\Windows\Temporary Internet Files\Content.IE5\252KP0FQ\MC90043471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4293096"/>
            <a:ext cx="275261" cy="288032"/>
          </a:xfrm>
          <a:prstGeom prst="rect">
            <a:avLst/>
          </a:prstGeom>
          <a:noFill/>
        </p:spPr>
      </p:pic>
      <p:pic>
        <p:nvPicPr>
          <p:cNvPr id="14" name="Picture 13" descr="C:\Users\Niall\AppData\Local\Microsoft\Windows\Temporary Internet Files\Content.IE5\252KP0FQ\MC90043471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4797152"/>
            <a:ext cx="275261" cy="288032"/>
          </a:xfrm>
          <a:prstGeom prst="rect">
            <a:avLst/>
          </a:prstGeom>
          <a:noFill/>
        </p:spPr>
      </p:pic>
      <p:pic>
        <p:nvPicPr>
          <p:cNvPr id="15" name="Picture 14" descr="C:\Users\Niall\AppData\Local\Microsoft\Windows\Temporary Internet Files\Content.IE5\252KP0FQ\MC90043471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2060848"/>
            <a:ext cx="288032" cy="301396"/>
          </a:xfrm>
          <a:prstGeom prst="rect">
            <a:avLst/>
          </a:prstGeom>
          <a:noFill/>
        </p:spPr>
      </p:pic>
      <p:pic>
        <p:nvPicPr>
          <p:cNvPr id="16" name="Picture 15" descr="C:\Users\Niall\AppData\Local\Microsoft\Windows\Temporary Internet Files\Content.IE5\252KP0FQ\MC90043471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3501008"/>
            <a:ext cx="432048" cy="452091"/>
          </a:xfrm>
          <a:prstGeom prst="rect">
            <a:avLst/>
          </a:prstGeom>
          <a:noFill/>
        </p:spPr>
      </p:pic>
      <p:pic>
        <p:nvPicPr>
          <p:cNvPr id="17" name="Picture 16" descr="C:\Users\Niall\AppData\Local\Microsoft\Windows\Temporary Internet Files\Content.IE5\252KP0FQ\MC90043471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4149080"/>
            <a:ext cx="432048" cy="452091"/>
          </a:xfrm>
          <a:prstGeom prst="rect">
            <a:avLst/>
          </a:prstGeom>
          <a:noFill/>
        </p:spPr>
      </p:pic>
      <p:pic>
        <p:nvPicPr>
          <p:cNvPr id="18" name="Picture 17" descr="C:\Users\Niall\AppData\Local\Microsoft\Windows\Temporary Internet Files\Content.IE5\252KP0FQ\MC90043471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4725144"/>
            <a:ext cx="432048" cy="452091"/>
          </a:xfrm>
          <a:prstGeom prst="rect">
            <a:avLst/>
          </a:prstGeom>
          <a:noFill/>
        </p:spPr>
      </p:pic>
      <p:pic>
        <p:nvPicPr>
          <p:cNvPr id="19" name="Picture 18" descr="C:\Users\Niall\AppData\Local\Microsoft\Windows\Temporary Internet Files\Content.IE5\252KP0FQ\MC90043471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988840"/>
            <a:ext cx="432048" cy="4520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7056" y="476673"/>
            <a:ext cx="8496944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b="1" dirty="0" smtClean="0"/>
              <a:t>The Exceptional Potential of Each General Practice</a:t>
            </a:r>
          </a:p>
          <a:p>
            <a:endParaRPr lang="en-IE" sz="2800" b="1" dirty="0" smtClean="0"/>
          </a:p>
          <a:p>
            <a:endParaRPr lang="en-IE" sz="2800" b="1" dirty="0" smtClean="0"/>
          </a:p>
          <a:p>
            <a:endParaRPr lang="en-IE" sz="2800" b="1" dirty="0" smtClean="0"/>
          </a:p>
          <a:p>
            <a:endParaRPr lang="en-IE" sz="2800" b="1" dirty="0" smtClean="0"/>
          </a:p>
          <a:p>
            <a:pPr>
              <a:buFont typeface="Arial" pitchFamily="34" charset="0"/>
              <a:buChar char="•"/>
            </a:pPr>
            <a:r>
              <a:rPr lang="en-IE" sz="2800" b="1" dirty="0" smtClean="0"/>
              <a:t>Rural </a:t>
            </a:r>
            <a:r>
              <a:rPr lang="en-IE" sz="2800" b="1" dirty="0" err="1" smtClean="0"/>
              <a:t>vs</a:t>
            </a:r>
            <a:r>
              <a:rPr lang="en-IE" sz="2800" b="1" dirty="0" smtClean="0"/>
              <a:t> Urban</a:t>
            </a:r>
          </a:p>
          <a:p>
            <a:pPr>
              <a:buFont typeface="Arial" pitchFamily="34" charset="0"/>
              <a:buChar char="•"/>
            </a:pPr>
            <a:endParaRPr lang="en-IE" sz="2800" b="1" dirty="0" smtClean="0"/>
          </a:p>
          <a:p>
            <a:pPr>
              <a:buFont typeface="Arial" pitchFamily="34" charset="0"/>
              <a:buChar char="•"/>
            </a:pPr>
            <a:r>
              <a:rPr lang="en-IE" sz="2800" b="1" dirty="0" smtClean="0"/>
              <a:t>Core </a:t>
            </a:r>
            <a:r>
              <a:rPr lang="en-IE" sz="2800" b="1" dirty="0" err="1" smtClean="0"/>
              <a:t>vs</a:t>
            </a:r>
            <a:r>
              <a:rPr lang="en-IE" sz="2800" b="1" dirty="0" smtClean="0"/>
              <a:t> Enhanced Practice</a:t>
            </a:r>
          </a:p>
          <a:p>
            <a:pPr>
              <a:buFont typeface="Arial" pitchFamily="34" charset="0"/>
              <a:buChar char="•"/>
            </a:pPr>
            <a:endParaRPr lang="en-IE" sz="2800" b="1" dirty="0" smtClean="0"/>
          </a:p>
          <a:p>
            <a:pPr>
              <a:buFont typeface="Arial" pitchFamily="34" charset="0"/>
              <a:buChar char="•"/>
            </a:pPr>
            <a:r>
              <a:rPr lang="en-IE" sz="2800" b="1" dirty="0" smtClean="0"/>
              <a:t>The Primary Care Surgical Association</a:t>
            </a:r>
          </a:p>
          <a:p>
            <a:pPr>
              <a:buFont typeface="Arial" pitchFamily="34" charset="0"/>
              <a:buChar char="•"/>
            </a:pPr>
            <a:endParaRPr lang="en-IE" sz="2800" b="1" dirty="0" smtClean="0"/>
          </a:p>
          <a:p>
            <a:pPr>
              <a:buFont typeface="Arial" pitchFamily="34" charset="0"/>
              <a:buChar char="•"/>
            </a:pPr>
            <a:r>
              <a:rPr lang="en-IE" sz="2800" b="1" dirty="0" smtClean="0"/>
              <a:t>Barriers to Enhanced Practice</a:t>
            </a:r>
          </a:p>
          <a:p>
            <a:endParaRPr lang="en-IE" sz="3600" b="1" dirty="0" smtClean="0"/>
          </a:p>
          <a:p>
            <a:endParaRPr lang="en-IE" sz="3600" b="1" dirty="0" smtClean="0"/>
          </a:p>
          <a:p>
            <a:endParaRPr lang="en-IE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71600" y="548680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/>
              <a:t>Productivity.  </a:t>
            </a:r>
            <a:r>
              <a:rPr lang="en-IE" dirty="0" smtClean="0"/>
              <a:t>Bedford Medical  Practice 2005-2011</a:t>
            </a:r>
            <a:endParaRPr lang="en-IE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1115616" y="1268760"/>
          <a:ext cx="5742384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732240" y="4509120"/>
            <a:ext cx="18338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 smtClean="0"/>
              <a:t>Total Practice</a:t>
            </a:r>
          </a:p>
          <a:p>
            <a:r>
              <a:rPr lang="en-IE" dirty="0" smtClean="0"/>
              <a:t>Income € millions</a:t>
            </a:r>
            <a:endParaRPr lang="en-IE" dirty="0"/>
          </a:p>
        </p:txBody>
      </p:sp>
      <p:sp>
        <p:nvSpPr>
          <p:cNvPr id="6" name="TextBox 5"/>
          <p:cNvSpPr txBox="1"/>
          <p:nvPr/>
        </p:nvSpPr>
        <p:spPr>
          <a:xfrm>
            <a:off x="6732240" y="1988840"/>
            <a:ext cx="1567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 smtClean="0"/>
              <a:t>GMS list 1000s</a:t>
            </a:r>
            <a:endParaRPr lang="en-IE" dirty="0"/>
          </a:p>
        </p:txBody>
      </p:sp>
      <p:sp>
        <p:nvSpPr>
          <p:cNvPr id="7" name="TextBox 6"/>
          <p:cNvSpPr txBox="1"/>
          <p:nvPr/>
        </p:nvSpPr>
        <p:spPr>
          <a:xfrm>
            <a:off x="1619672" y="551723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6</a:t>
            </a:r>
            <a:endParaRPr lang="en-IE" dirty="0"/>
          </a:p>
        </p:txBody>
      </p:sp>
      <p:sp>
        <p:nvSpPr>
          <p:cNvPr id="8" name="TextBox 7"/>
          <p:cNvSpPr txBox="1"/>
          <p:nvPr/>
        </p:nvSpPr>
        <p:spPr>
          <a:xfrm>
            <a:off x="2411760" y="551723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6</a:t>
            </a:r>
            <a:endParaRPr lang="en-IE" dirty="0"/>
          </a:p>
        </p:txBody>
      </p:sp>
      <p:sp>
        <p:nvSpPr>
          <p:cNvPr id="9" name="TextBox 8"/>
          <p:cNvSpPr txBox="1"/>
          <p:nvPr/>
        </p:nvSpPr>
        <p:spPr>
          <a:xfrm>
            <a:off x="3131840" y="551723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6.5</a:t>
            </a:r>
            <a:endParaRPr lang="en-IE" dirty="0"/>
          </a:p>
        </p:txBody>
      </p:sp>
      <p:sp>
        <p:nvSpPr>
          <p:cNvPr id="10" name="TextBox 9"/>
          <p:cNvSpPr txBox="1"/>
          <p:nvPr/>
        </p:nvSpPr>
        <p:spPr>
          <a:xfrm>
            <a:off x="3923928" y="551723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7</a:t>
            </a:r>
            <a:endParaRPr lang="en-IE" dirty="0"/>
          </a:p>
        </p:txBody>
      </p:sp>
      <p:sp>
        <p:nvSpPr>
          <p:cNvPr id="11" name="TextBox 10"/>
          <p:cNvSpPr txBox="1"/>
          <p:nvPr/>
        </p:nvSpPr>
        <p:spPr>
          <a:xfrm>
            <a:off x="4644008" y="551723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7</a:t>
            </a:r>
            <a:endParaRPr lang="en-IE" dirty="0"/>
          </a:p>
        </p:txBody>
      </p:sp>
      <p:sp>
        <p:nvSpPr>
          <p:cNvPr id="12" name="TextBox 11"/>
          <p:cNvSpPr txBox="1"/>
          <p:nvPr/>
        </p:nvSpPr>
        <p:spPr>
          <a:xfrm>
            <a:off x="5436096" y="551723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7</a:t>
            </a:r>
            <a:endParaRPr lang="en-IE" dirty="0"/>
          </a:p>
        </p:txBody>
      </p:sp>
      <p:sp>
        <p:nvSpPr>
          <p:cNvPr id="13" name="TextBox 12"/>
          <p:cNvSpPr txBox="1"/>
          <p:nvPr/>
        </p:nvSpPr>
        <p:spPr>
          <a:xfrm>
            <a:off x="6156176" y="551723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7</a:t>
            </a:r>
            <a:endParaRPr lang="en-IE" dirty="0"/>
          </a:p>
        </p:txBody>
      </p:sp>
      <p:sp>
        <p:nvSpPr>
          <p:cNvPr id="14" name="TextBox 13"/>
          <p:cNvSpPr txBox="1"/>
          <p:nvPr/>
        </p:nvSpPr>
        <p:spPr>
          <a:xfrm>
            <a:off x="6804248" y="5445224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No of  GPs employed</a:t>
            </a:r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2267744" y="3573016"/>
          <a:ext cx="604867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/>
          <p:nvPr/>
        </p:nvGraphicFramePr>
        <p:xfrm>
          <a:off x="2051720" y="98072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411760" y="620688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/>
              <a:t>Health gain as Investment Increases</a:t>
            </a:r>
            <a:endParaRPr lang="en-IE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339752" y="3789040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/>
              <a:t>Cost as Availability Increases</a:t>
            </a:r>
            <a:endParaRPr lang="en-IE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915816" y="278092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Investment &gt;&gt;&gt;&gt;</a:t>
            </a:r>
            <a:endParaRPr lang="en-IE" dirty="0"/>
          </a:p>
        </p:txBody>
      </p:sp>
      <p:sp>
        <p:nvSpPr>
          <p:cNvPr id="13" name="TextBox 12"/>
          <p:cNvSpPr txBox="1"/>
          <p:nvPr/>
        </p:nvSpPr>
        <p:spPr>
          <a:xfrm>
            <a:off x="2987824" y="5085184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Availability &gt;&gt;&gt;&gt;</a:t>
            </a:r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el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884718"/>
            <a:ext cx="7920879" cy="441648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5576" y="5661248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The rural GP</a:t>
            </a:r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el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884718"/>
            <a:ext cx="7920879" cy="44164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584" y="5805264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Outstanding in his own field</a:t>
            </a:r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7056" y="476673"/>
            <a:ext cx="8496944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b="1" dirty="0" smtClean="0"/>
              <a:t>The Exceptional Potential of Each General Practice</a:t>
            </a:r>
          </a:p>
          <a:p>
            <a:endParaRPr lang="en-IE" sz="2800" b="1" dirty="0" smtClean="0"/>
          </a:p>
          <a:p>
            <a:endParaRPr lang="en-IE" sz="2800" b="1" dirty="0" smtClean="0"/>
          </a:p>
          <a:p>
            <a:endParaRPr lang="en-IE" sz="2800" b="1" dirty="0" smtClean="0"/>
          </a:p>
          <a:p>
            <a:endParaRPr lang="en-IE" sz="2800" b="1" dirty="0" smtClean="0"/>
          </a:p>
          <a:p>
            <a:pPr>
              <a:buFont typeface="Arial" pitchFamily="34" charset="0"/>
              <a:buChar char="•"/>
            </a:pPr>
            <a:r>
              <a:rPr lang="en-IE" sz="2800" b="1" dirty="0" smtClean="0"/>
              <a:t>Rural </a:t>
            </a:r>
            <a:r>
              <a:rPr lang="en-IE" sz="2800" b="1" dirty="0" err="1" smtClean="0"/>
              <a:t>vs</a:t>
            </a:r>
            <a:r>
              <a:rPr lang="en-IE" sz="2800" b="1" dirty="0" smtClean="0"/>
              <a:t> Urban</a:t>
            </a:r>
          </a:p>
          <a:p>
            <a:pPr>
              <a:buFont typeface="Arial" pitchFamily="34" charset="0"/>
              <a:buChar char="•"/>
            </a:pPr>
            <a:endParaRPr lang="en-IE" sz="2800" b="1" dirty="0" smtClean="0"/>
          </a:p>
          <a:p>
            <a:pPr>
              <a:buFont typeface="Arial" pitchFamily="34" charset="0"/>
              <a:buChar char="•"/>
            </a:pPr>
            <a:r>
              <a:rPr lang="en-IE" sz="2800" b="1" dirty="0" smtClean="0">
                <a:solidFill>
                  <a:schemeClr val="bg1">
                    <a:lumMod val="85000"/>
                  </a:schemeClr>
                </a:solidFill>
              </a:rPr>
              <a:t>Core </a:t>
            </a:r>
            <a:r>
              <a:rPr lang="en-IE" sz="2800" b="1" dirty="0" err="1" smtClean="0">
                <a:solidFill>
                  <a:schemeClr val="bg1">
                    <a:lumMod val="85000"/>
                  </a:schemeClr>
                </a:solidFill>
              </a:rPr>
              <a:t>vs</a:t>
            </a:r>
            <a:r>
              <a:rPr lang="en-IE" sz="2800" b="1" dirty="0" smtClean="0">
                <a:solidFill>
                  <a:schemeClr val="bg1">
                    <a:lumMod val="85000"/>
                  </a:schemeClr>
                </a:solidFill>
              </a:rPr>
              <a:t> Enhanced Practice</a:t>
            </a:r>
          </a:p>
          <a:p>
            <a:pPr>
              <a:buFont typeface="Arial" pitchFamily="34" charset="0"/>
              <a:buChar char="•"/>
            </a:pPr>
            <a:endParaRPr lang="en-IE" sz="2800" b="1" dirty="0" smtClean="0">
              <a:solidFill>
                <a:schemeClr val="bg1">
                  <a:lumMod val="8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IE" sz="2800" b="1" dirty="0" smtClean="0">
                <a:solidFill>
                  <a:schemeClr val="bg1">
                    <a:lumMod val="85000"/>
                  </a:schemeClr>
                </a:solidFill>
              </a:rPr>
              <a:t>The Primary Care Surgical Association</a:t>
            </a:r>
          </a:p>
          <a:p>
            <a:pPr>
              <a:buFont typeface="Arial" pitchFamily="34" charset="0"/>
              <a:buChar char="•"/>
            </a:pPr>
            <a:endParaRPr lang="en-IE" sz="2800" b="1" dirty="0" smtClean="0">
              <a:solidFill>
                <a:schemeClr val="bg1">
                  <a:lumMod val="8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IE" sz="2800" b="1" dirty="0" smtClean="0">
                <a:solidFill>
                  <a:schemeClr val="bg1">
                    <a:lumMod val="85000"/>
                  </a:schemeClr>
                </a:solidFill>
              </a:rPr>
              <a:t>Barriers to Enhanced Practice</a:t>
            </a:r>
          </a:p>
          <a:p>
            <a:endParaRPr lang="en-IE" sz="3600" b="1" dirty="0" smtClean="0"/>
          </a:p>
          <a:p>
            <a:endParaRPr lang="en-IE" sz="3600" b="1" dirty="0" smtClean="0"/>
          </a:p>
          <a:p>
            <a:endParaRPr lang="en-IE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iall\Pictures\Practice  Visits  Munster 2009\IMG_06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39552" y="620688"/>
            <a:ext cx="7992888" cy="504056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39552" y="6021288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The Health Park, Waterford City</a:t>
            </a:r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uro_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412776"/>
            <a:ext cx="7344816" cy="482453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83568" y="260648"/>
            <a:ext cx="7272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dirty="0" smtClean="0"/>
              <a:t> </a:t>
            </a:r>
            <a:r>
              <a:rPr lang="en-IE" b="1" dirty="0" smtClean="0"/>
              <a:t>European level population density- Stable Night Lights</a:t>
            </a:r>
          </a:p>
          <a:p>
            <a:r>
              <a:rPr lang="en-IE" dirty="0" smtClean="0"/>
              <a:t> International Institute for Applied Systems Analysis (IIASA)</a:t>
            </a:r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b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548680"/>
            <a:ext cx="5538202" cy="56216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692696"/>
            <a:ext cx="5731510" cy="3054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619672" y="692696"/>
            <a:ext cx="57606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b="1" dirty="0" smtClean="0"/>
              <a:t>Census 2011 Population density  </a:t>
            </a:r>
            <a:r>
              <a:rPr lang="en-IE" dirty="0" smtClean="0"/>
              <a:t>AIRO  NUI </a:t>
            </a:r>
            <a:r>
              <a:rPr lang="en-IE" dirty="0" err="1" smtClean="0"/>
              <a:t>Maynooth</a:t>
            </a:r>
            <a:endParaRPr lang="en-IE" dirty="0"/>
          </a:p>
        </p:txBody>
      </p:sp>
      <p:sp>
        <p:nvSpPr>
          <p:cNvPr id="5" name="Line Callout 1 4"/>
          <p:cNvSpPr/>
          <p:nvPr/>
        </p:nvSpPr>
        <p:spPr>
          <a:xfrm>
            <a:off x="1187624" y="5661248"/>
            <a:ext cx="5832648" cy="360040"/>
          </a:xfrm>
          <a:prstGeom prst="borderCallout1">
            <a:avLst>
              <a:gd name="adj1" fmla="val 34379"/>
              <a:gd name="adj2" fmla="val -1469"/>
              <a:gd name="adj3" fmla="val -1169082"/>
              <a:gd name="adj4" fmla="val 6271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" name="Line Callout 1 5"/>
          <p:cNvSpPr/>
          <p:nvPr/>
        </p:nvSpPr>
        <p:spPr>
          <a:xfrm>
            <a:off x="2915816" y="5085184"/>
            <a:ext cx="5328592" cy="360040"/>
          </a:xfrm>
          <a:prstGeom prst="borderCallout1">
            <a:avLst>
              <a:gd name="adj1" fmla="val 34379"/>
              <a:gd name="adj2" fmla="val -1469"/>
              <a:gd name="adj3" fmla="val -891666"/>
              <a:gd name="adj4" fmla="val 3356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TextBox 6"/>
          <p:cNvSpPr txBox="1"/>
          <p:nvPr/>
        </p:nvSpPr>
        <p:spPr>
          <a:xfrm>
            <a:off x="4644008" y="4437112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err="1" smtClean="0"/>
              <a:t>Navan</a:t>
            </a:r>
            <a:r>
              <a:rPr lang="en-IE" dirty="0" smtClean="0"/>
              <a:t> Urban (3,168)(1789/km2)</a:t>
            </a:r>
            <a:endParaRPr lang="en-IE" dirty="0"/>
          </a:p>
        </p:txBody>
      </p:sp>
      <p:sp>
        <p:nvSpPr>
          <p:cNvPr id="8" name="Line Callout 1 7"/>
          <p:cNvSpPr/>
          <p:nvPr/>
        </p:nvSpPr>
        <p:spPr>
          <a:xfrm>
            <a:off x="4572000" y="4437112"/>
            <a:ext cx="4392488" cy="360040"/>
          </a:xfrm>
          <a:prstGeom prst="borderCallout1">
            <a:avLst>
              <a:gd name="adj1" fmla="val 34379"/>
              <a:gd name="adj2" fmla="val -1469"/>
              <a:gd name="adj3" fmla="val -715839"/>
              <a:gd name="adj4" fmla="val 795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" name="TextBox 9"/>
          <p:cNvSpPr txBox="1"/>
          <p:nvPr/>
        </p:nvSpPr>
        <p:spPr>
          <a:xfrm>
            <a:off x="2915816" y="5085184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err="1" smtClean="0"/>
              <a:t>Navan</a:t>
            </a:r>
            <a:r>
              <a:rPr lang="en-IE" dirty="0" smtClean="0"/>
              <a:t> Rural (26,657)(453/km2)</a:t>
            </a:r>
            <a:endParaRPr lang="en-IE" dirty="0"/>
          </a:p>
        </p:txBody>
      </p:sp>
      <p:sp>
        <p:nvSpPr>
          <p:cNvPr id="11" name="TextBox 10"/>
          <p:cNvSpPr txBox="1"/>
          <p:nvPr/>
        </p:nvSpPr>
        <p:spPr>
          <a:xfrm>
            <a:off x="1187624" y="5661248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err="1" smtClean="0"/>
              <a:t>Castletown</a:t>
            </a:r>
            <a:r>
              <a:rPr lang="en-IE" dirty="0" smtClean="0"/>
              <a:t> Kilpatrick (1,017)(29.5/km2)</a:t>
            </a:r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764704"/>
            <a:ext cx="4999906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43608" y="332656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/>
              <a:t>Census 2011</a:t>
            </a:r>
            <a:endParaRPr lang="en-IE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660232" y="1196752"/>
            <a:ext cx="2232248" cy="369332"/>
          </a:xfrm>
          <a:prstGeom prst="rect">
            <a:avLst/>
          </a:prstGeom>
          <a:solidFill>
            <a:srgbClr val="FD1F7E"/>
          </a:solidFill>
        </p:spPr>
        <p:txBody>
          <a:bodyPr wrap="square" rtlCol="0">
            <a:spAutoFit/>
          </a:bodyPr>
          <a:lstStyle/>
          <a:p>
            <a:r>
              <a:rPr lang="en-IE" dirty="0" smtClean="0"/>
              <a:t>Cities and suburbs</a:t>
            </a:r>
            <a:endParaRPr lang="en-IE" dirty="0"/>
          </a:p>
        </p:txBody>
      </p:sp>
      <p:sp>
        <p:nvSpPr>
          <p:cNvPr id="10" name="TextBox 9"/>
          <p:cNvSpPr txBox="1"/>
          <p:nvPr/>
        </p:nvSpPr>
        <p:spPr>
          <a:xfrm>
            <a:off x="6660232" y="1844824"/>
            <a:ext cx="2232248" cy="92333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dirty="0" smtClean="0"/>
              <a:t>Towns with population greater than 10000</a:t>
            </a:r>
            <a:endParaRPr lang="en-IE" dirty="0"/>
          </a:p>
        </p:txBody>
      </p:sp>
      <p:sp>
        <p:nvSpPr>
          <p:cNvPr id="11" name="TextBox 10"/>
          <p:cNvSpPr txBox="1"/>
          <p:nvPr/>
        </p:nvSpPr>
        <p:spPr>
          <a:xfrm>
            <a:off x="6660232" y="3068960"/>
            <a:ext cx="2232248" cy="92333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dirty="0" smtClean="0"/>
              <a:t>Towns with population 1500-9999</a:t>
            </a:r>
            <a:endParaRPr lang="en-IE" dirty="0"/>
          </a:p>
        </p:txBody>
      </p:sp>
      <p:sp>
        <p:nvSpPr>
          <p:cNvPr id="12" name="TextBox 11"/>
          <p:cNvSpPr txBox="1"/>
          <p:nvPr/>
        </p:nvSpPr>
        <p:spPr>
          <a:xfrm>
            <a:off x="6660232" y="4437112"/>
            <a:ext cx="2232248" cy="92333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schemeClr val="bg1"/>
                </a:solidFill>
              </a:rPr>
              <a:t>Towns with population less than 1500</a:t>
            </a:r>
            <a:endParaRPr lang="en-IE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1238</TotalTime>
  <Words>449</Words>
  <Application>Microsoft Office PowerPoint</Application>
  <PresentationFormat>On-screen Show (4:3)</PresentationFormat>
  <Paragraphs>214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Niall</dc:creator>
  <cp:lastModifiedBy>Jerry Cowley Main</cp:lastModifiedBy>
  <cp:revision>14</cp:revision>
  <dcterms:created xsi:type="dcterms:W3CDTF">2012-09-14T21:20:20Z</dcterms:created>
  <dcterms:modified xsi:type="dcterms:W3CDTF">2012-10-06T11:03:12Z</dcterms:modified>
</cp:coreProperties>
</file>