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notesSlides/notesSlide57.xml" ContentType="application/vnd.openxmlformats-officedocument.presentationml.notes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notesSlides/notesSlide46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60.xml" ContentType="application/vnd.openxmlformats-officedocument.presentationml.notes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slides/slide138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drawings/drawing1.xml" ContentType="application/vnd.openxmlformats-officedocument.drawingml.chartshapes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slides/slide139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charts/chart2.xml" ContentType="application/vnd.openxmlformats-officedocument.drawingml.chart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slides/slide129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97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slides/slide51.xml" ContentType="application/vnd.openxmlformats-officedocument.presentationml.slide+xml"/>
  <Override PartName="/ppt/theme/themeOverride2.xml" ContentType="application/vnd.openxmlformats-officedocument.themeOverride+xml"/>
  <Override PartName="/ppt/notesSlides/notesSlide53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4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3"/>
  </p:notesMasterIdLst>
  <p:sldIdLst>
    <p:sldId id="256" r:id="rId2"/>
    <p:sldId id="374" r:id="rId3"/>
    <p:sldId id="405" r:id="rId4"/>
    <p:sldId id="406" r:id="rId5"/>
    <p:sldId id="410" r:id="rId6"/>
    <p:sldId id="292" r:id="rId7"/>
    <p:sldId id="357" r:id="rId8"/>
    <p:sldId id="342" r:id="rId9"/>
    <p:sldId id="343" r:id="rId10"/>
    <p:sldId id="344" r:id="rId11"/>
    <p:sldId id="345" r:id="rId12"/>
    <p:sldId id="346" r:id="rId13"/>
    <p:sldId id="293" r:id="rId14"/>
    <p:sldId id="358" r:id="rId15"/>
    <p:sldId id="294" r:id="rId16"/>
    <p:sldId id="356" r:id="rId17"/>
    <p:sldId id="352" r:id="rId18"/>
    <p:sldId id="359" r:id="rId19"/>
    <p:sldId id="353" r:id="rId20"/>
    <p:sldId id="354" r:id="rId21"/>
    <p:sldId id="284" r:id="rId22"/>
    <p:sldId id="360" r:id="rId23"/>
    <p:sldId id="350" r:id="rId24"/>
    <p:sldId id="351" r:id="rId25"/>
    <p:sldId id="286" r:id="rId26"/>
    <p:sldId id="411" r:id="rId27"/>
    <p:sldId id="361" r:id="rId28"/>
    <p:sldId id="355" r:id="rId29"/>
    <p:sldId id="287" r:id="rId30"/>
    <p:sldId id="362" r:id="rId31"/>
    <p:sldId id="363" r:id="rId32"/>
    <p:sldId id="288" r:id="rId33"/>
    <p:sldId id="364" r:id="rId34"/>
    <p:sldId id="295" r:id="rId35"/>
    <p:sldId id="365" r:id="rId36"/>
    <p:sldId id="296" r:id="rId37"/>
    <p:sldId id="314" r:id="rId38"/>
    <p:sldId id="259" r:id="rId39"/>
    <p:sldId id="366" r:id="rId40"/>
    <p:sldId id="258" r:id="rId41"/>
    <p:sldId id="261" r:id="rId42"/>
    <p:sldId id="260" r:id="rId43"/>
    <p:sldId id="262" r:id="rId44"/>
    <p:sldId id="412" r:id="rId45"/>
    <p:sldId id="297" r:id="rId46"/>
    <p:sldId id="257" r:id="rId47"/>
    <p:sldId id="263" r:id="rId48"/>
    <p:sldId id="413" r:id="rId49"/>
    <p:sldId id="414" r:id="rId50"/>
    <p:sldId id="301" r:id="rId51"/>
    <p:sldId id="311" r:id="rId52"/>
    <p:sldId id="302" r:id="rId53"/>
    <p:sldId id="303" r:id="rId54"/>
    <p:sldId id="304" r:id="rId55"/>
    <p:sldId id="305" r:id="rId56"/>
    <p:sldId id="409" r:id="rId57"/>
    <p:sldId id="306" r:id="rId58"/>
    <p:sldId id="307" r:id="rId59"/>
    <p:sldId id="308" r:id="rId60"/>
    <p:sldId id="312" r:id="rId61"/>
    <p:sldId id="369" r:id="rId62"/>
    <p:sldId id="319" r:id="rId63"/>
    <p:sldId id="313" r:id="rId64"/>
    <p:sldId id="318" r:id="rId65"/>
    <p:sldId id="317" r:id="rId66"/>
    <p:sldId id="320" r:id="rId67"/>
    <p:sldId id="316" r:id="rId68"/>
    <p:sldId id="415" r:id="rId69"/>
    <p:sldId id="368" r:id="rId70"/>
    <p:sldId id="416" r:id="rId71"/>
    <p:sldId id="370" r:id="rId72"/>
    <p:sldId id="404" r:id="rId73"/>
    <p:sldId id="321" r:id="rId74"/>
    <p:sldId id="403" r:id="rId75"/>
    <p:sldId id="327" r:id="rId76"/>
    <p:sldId id="402" r:id="rId77"/>
    <p:sldId id="323" r:id="rId78"/>
    <p:sldId id="324" r:id="rId79"/>
    <p:sldId id="266" r:id="rId80"/>
    <p:sldId id="326" r:id="rId81"/>
    <p:sldId id="329" r:id="rId82"/>
    <p:sldId id="398" r:id="rId83"/>
    <p:sldId id="399" r:id="rId84"/>
    <p:sldId id="400" r:id="rId85"/>
    <p:sldId id="401" r:id="rId86"/>
    <p:sldId id="267" r:id="rId87"/>
    <p:sldId id="397" r:id="rId88"/>
    <p:sldId id="394" r:id="rId89"/>
    <p:sldId id="395" r:id="rId90"/>
    <p:sldId id="396" r:id="rId91"/>
    <p:sldId id="269" r:id="rId92"/>
    <p:sldId id="273" r:id="rId93"/>
    <p:sldId id="274" r:id="rId94"/>
    <p:sldId id="275" r:id="rId95"/>
    <p:sldId id="276" r:id="rId96"/>
    <p:sldId id="417" r:id="rId97"/>
    <p:sldId id="418" r:id="rId98"/>
    <p:sldId id="347" r:id="rId99"/>
    <p:sldId id="348" r:id="rId100"/>
    <p:sldId id="277" r:id="rId101"/>
    <p:sldId id="279" r:id="rId102"/>
    <p:sldId id="386" r:id="rId103"/>
    <p:sldId id="387" r:id="rId104"/>
    <p:sldId id="389" r:id="rId105"/>
    <p:sldId id="393" r:id="rId106"/>
    <p:sldId id="390" r:id="rId107"/>
    <p:sldId id="332" r:id="rId108"/>
    <p:sldId id="337" r:id="rId109"/>
    <p:sldId id="382" r:id="rId110"/>
    <p:sldId id="383" r:id="rId111"/>
    <p:sldId id="384" r:id="rId112"/>
    <p:sldId id="385" r:id="rId113"/>
    <p:sldId id="333" r:id="rId114"/>
    <p:sldId id="334" r:id="rId115"/>
    <p:sldId id="331" r:id="rId116"/>
    <p:sldId id="278" r:id="rId117"/>
    <p:sldId id="419" r:id="rId118"/>
    <p:sldId id="338" r:id="rId119"/>
    <p:sldId id="420" r:id="rId120"/>
    <p:sldId id="380" r:id="rId121"/>
    <p:sldId id="379" r:id="rId122"/>
    <p:sldId id="381" r:id="rId123"/>
    <p:sldId id="339" r:id="rId124"/>
    <p:sldId id="282" r:id="rId125"/>
    <p:sldId id="421" r:id="rId126"/>
    <p:sldId id="422" r:id="rId127"/>
    <p:sldId id="423" r:id="rId128"/>
    <p:sldId id="340" r:id="rId129"/>
    <p:sldId id="424" r:id="rId130"/>
    <p:sldId id="425" r:id="rId131"/>
    <p:sldId id="378" r:id="rId132"/>
    <p:sldId id="341" r:id="rId133"/>
    <p:sldId id="377" r:id="rId134"/>
    <p:sldId id="349" r:id="rId135"/>
    <p:sldId id="426" r:id="rId136"/>
    <p:sldId id="375" r:id="rId137"/>
    <p:sldId id="376" r:id="rId138"/>
    <p:sldId id="371" r:id="rId139"/>
    <p:sldId id="372" r:id="rId140"/>
    <p:sldId id="407" r:id="rId141"/>
    <p:sldId id="408" r:id="rId1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72" d="100"/>
          <a:sy n="72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Maitiu\Downloads\Survey%20Residential%20by%20Age%20Q3%2020112012102101460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itiu\Downloads\Survey%20Residential%20by%20Age%20Q3%2020112012102101460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Maitiu\Downloads\Survey%20Residential%20by%20Age%20Q3%2020112012102101460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% Mobile Phone 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'Survey Residential by Age Q3 20'!$B$5</c:f>
              <c:strCache>
                <c:ptCount val="1"/>
                <c:pt idx="0">
                  <c:v>A mobile phone (for personal use, not provided and paid for by your work)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  <c:showLeaderLines val="1"/>
          </c:dLbls>
          <c:cat>
            <c:strRef>
              <c:f>'Survey Residential by Age Q3 20'!$A$6:$A$11</c:f>
              <c:strCache>
                <c:ptCount val="6"/>
                <c:pt idx="0">
                  <c:v>16-17</c:v>
                </c:pt>
                <c:pt idx="1">
                  <c:v>18-24</c:v>
                </c:pt>
                <c:pt idx="2">
                  <c:v>25-34</c:v>
                </c:pt>
                <c:pt idx="3">
                  <c:v>35-49</c:v>
                </c:pt>
                <c:pt idx="4">
                  <c:v>50-64</c:v>
                </c:pt>
                <c:pt idx="5">
                  <c:v>65-74</c:v>
                </c:pt>
              </c:strCache>
            </c:strRef>
          </c:cat>
          <c:val>
            <c:numRef>
              <c:f>'Survey Residential by Age Q3 20'!$B$6:$B$11</c:f>
              <c:numCache>
                <c:formatCode>General</c:formatCode>
                <c:ptCount val="6"/>
                <c:pt idx="0">
                  <c:v>100</c:v>
                </c:pt>
                <c:pt idx="1">
                  <c:v>99</c:v>
                </c:pt>
                <c:pt idx="2">
                  <c:v>99</c:v>
                </c:pt>
                <c:pt idx="3">
                  <c:v>96</c:v>
                </c:pt>
                <c:pt idx="4">
                  <c:v>95</c:v>
                </c:pt>
                <c:pt idx="5">
                  <c:v>90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hart>
    <c:title>
      <c:tx>
        <c:rich>
          <a:bodyPr/>
          <a:lstStyle/>
          <a:p>
            <a:pPr>
              <a:defRPr/>
            </a:pPr>
            <a:r>
              <a:rPr lang="en-US" dirty="0"/>
              <a:t>% Laptop 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'Survey Residential by Age Q3 20'!$B$5</c:f>
              <c:strCache>
                <c:ptCount val="1"/>
                <c:pt idx="0">
                  <c:v>A laptop computer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  <c:showLeaderLines val="1"/>
          </c:dLbls>
          <c:cat>
            <c:strRef>
              <c:f>'Survey Residential by Age Q3 20'!$A$6:$A$11</c:f>
              <c:strCache>
                <c:ptCount val="6"/>
                <c:pt idx="0">
                  <c:v>16-17</c:v>
                </c:pt>
                <c:pt idx="1">
                  <c:v>18-24</c:v>
                </c:pt>
                <c:pt idx="2">
                  <c:v>25-34</c:v>
                </c:pt>
                <c:pt idx="3">
                  <c:v>35-49</c:v>
                </c:pt>
                <c:pt idx="4">
                  <c:v>50-64</c:v>
                </c:pt>
                <c:pt idx="5">
                  <c:v>65-74</c:v>
                </c:pt>
              </c:strCache>
            </c:strRef>
          </c:cat>
          <c:val>
            <c:numRef>
              <c:f>'Survey Residential by Age Q3 20'!$B$6:$B$11</c:f>
              <c:numCache>
                <c:formatCode>General</c:formatCode>
                <c:ptCount val="6"/>
                <c:pt idx="0">
                  <c:v>82</c:v>
                </c:pt>
                <c:pt idx="1">
                  <c:v>91</c:v>
                </c:pt>
                <c:pt idx="2">
                  <c:v>86</c:v>
                </c:pt>
                <c:pt idx="3">
                  <c:v>82</c:v>
                </c:pt>
                <c:pt idx="4">
                  <c:v>70</c:v>
                </c:pt>
                <c:pt idx="5">
                  <c:v>55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% Pop iPad or Tablet 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'Survey Residential by Age Q3 20'!$E$5</c:f>
              <c:strCache>
                <c:ptCount val="1"/>
                <c:pt idx="0">
                  <c:v>An iPad or other tablet device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  <c:showLeaderLines val="1"/>
          </c:dLbls>
          <c:cat>
            <c:strRef>
              <c:f>'Survey Residential by Age Q3 20'!$A$6:$A$11</c:f>
              <c:strCache>
                <c:ptCount val="6"/>
                <c:pt idx="0">
                  <c:v>16-17</c:v>
                </c:pt>
                <c:pt idx="1">
                  <c:v>18-24</c:v>
                </c:pt>
                <c:pt idx="2">
                  <c:v>25-34</c:v>
                </c:pt>
                <c:pt idx="3">
                  <c:v>35-49</c:v>
                </c:pt>
                <c:pt idx="4">
                  <c:v>50-64</c:v>
                </c:pt>
                <c:pt idx="5">
                  <c:v>65-74</c:v>
                </c:pt>
              </c:strCache>
            </c:strRef>
          </c:cat>
          <c:val>
            <c:numRef>
              <c:f>'Survey Residential by Age Q3 20'!$E$6:$E$11</c:f>
              <c:numCache>
                <c:formatCode>General</c:formatCode>
                <c:ptCount val="6"/>
                <c:pt idx="0">
                  <c:v>12</c:v>
                </c:pt>
                <c:pt idx="1">
                  <c:v>10</c:v>
                </c:pt>
                <c:pt idx="2">
                  <c:v>13</c:v>
                </c:pt>
                <c:pt idx="3">
                  <c:v>10</c:v>
                </c:pt>
                <c:pt idx="4">
                  <c:v>11</c:v>
                </c:pt>
                <c:pt idx="5">
                  <c:v>5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0.75229</cdr:x>
      <cdr:y>0.85965</cdr:y>
    </cdr:from>
    <cdr:to>
      <cdr:x>0.9633</cdr:x>
      <cdr:y>0.92982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04656" y="3528392"/>
          <a:ext cx="165618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IE" sz="1600" dirty="0" smtClean="0"/>
            <a:t>Q4 2011 ComReg</a:t>
          </a:r>
          <a:endParaRPr lang="en-IE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0.72897</cdr:x>
      <cdr:y>0.875</cdr:y>
    </cdr:from>
    <cdr:to>
      <cdr:x>0.96262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16624" y="3528392"/>
          <a:ext cx="18002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IE" sz="1800" dirty="0" smtClean="0"/>
            <a:t>Q4 2011 ComReg</a:t>
          </a:r>
          <a:endParaRPr lang="en-IE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6FCF7-C08C-432A-86C9-ABE4C739C955}" type="datetimeFigureOut">
              <a:rPr lang="en-IE" smtClean="0"/>
              <a:pPr/>
              <a:t>05/10/2012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97DF4-C0C7-48F5-851C-368D4A55C816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2</a:t>
            </a:fld>
            <a:endParaRPr lang="en-I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Doctor’s who involve patient’s in their own care plans score high satisfaction rating in these studies, higher than Premises, Opening Hours, etc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11</a:t>
            </a:fld>
            <a:endParaRPr lang="en-IE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12</a:t>
            </a:fld>
            <a:endParaRPr lang="en-IE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13</a:t>
            </a:fld>
            <a:endParaRPr lang="en-IE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14</a:t>
            </a:fld>
            <a:endParaRPr lang="en-IE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15</a:t>
            </a:fld>
            <a:endParaRPr lang="en-IE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16</a:t>
            </a:fld>
            <a:endParaRPr lang="en-IE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Changing Population: 11% increase by 2021</a:t>
            </a:r>
            <a:r>
              <a:rPr lang="en-IE" baseline="0" dirty="0" smtClean="0"/>
              <a:t> (corrected for Zero Net Migration- ESRI 2009)</a:t>
            </a:r>
          </a:p>
          <a:p>
            <a:r>
              <a:rPr lang="en-IE" baseline="0" dirty="0" smtClean="0"/>
              <a:t>Aging Population:  15% of Population will be &gt;65yo by 2021, 2% &gt;85 yo (ESRI study 2009)</a:t>
            </a:r>
          </a:p>
          <a:p>
            <a:r>
              <a:rPr lang="en-IE" baseline="0" dirty="0" smtClean="0"/>
              <a:t>Doctors will be busier: 33% rise in consultations by 2021, from 2005 levels;  11.1m consultations 2005  to 14.8m Consultations 2021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21</a:t>
            </a:fld>
            <a:endParaRPr lang="en-IE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Changing Population: 11% increase by 2021</a:t>
            </a:r>
            <a:r>
              <a:rPr lang="en-IE" baseline="0" dirty="0" smtClean="0"/>
              <a:t> (corrected for Zero Net Migration- ESRI 2009)</a:t>
            </a:r>
          </a:p>
          <a:p>
            <a:r>
              <a:rPr lang="en-IE" baseline="0" dirty="0" smtClean="0"/>
              <a:t>Aging Population:  15% of Population will be &gt;65yo by 2021, 2% &gt;85 yo (ESRI study 2009)</a:t>
            </a:r>
          </a:p>
          <a:p>
            <a:r>
              <a:rPr lang="en-IE" baseline="0" dirty="0" smtClean="0"/>
              <a:t>Doctors will be busier: 33% rise in consultations by 2021, from 2005 levels;  11.1m consultations 2005  to 14.8m Consultations 2021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22</a:t>
            </a:fld>
            <a:endParaRPr lang="en-IE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Changing Population: 11% increase by 2021</a:t>
            </a:r>
            <a:r>
              <a:rPr lang="en-IE" baseline="0" dirty="0" smtClean="0"/>
              <a:t> (corrected for Zero Net Migration- ESRI 2009)</a:t>
            </a:r>
          </a:p>
          <a:p>
            <a:r>
              <a:rPr lang="en-IE" baseline="0" dirty="0" smtClean="0"/>
              <a:t>Aging Population:  15% of Population will be &gt;65yo by 2021, 2% &gt;85 yo (ESRI study 2009)</a:t>
            </a:r>
          </a:p>
          <a:p>
            <a:r>
              <a:rPr lang="en-IE" baseline="0" dirty="0" smtClean="0"/>
              <a:t>Doctors will be busier: 33% rise in consultations by 2021, from 2005 levels;  11.1m consultations 2005  to 14.8m Consultations 2021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23</a:t>
            </a:fld>
            <a:endParaRPr lang="en-IE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Changing Population: 11% increase by 2021</a:t>
            </a:r>
            <a:r>
              <a:rPr lang="en-IE" baseline="0" dirty="0" smtClean="0"/>
              <a:t> (corrected for Zero Net Migration- ESRI 2009)</a:t>
            </a:r>
          </a:p>
          <a:p>
            <a:r>
              <a:rPr lang="en-IE" baseline="0" dirty="0" smtClean="0"/>
              <a:t>Aging Population:  15% of Population will be &gt;65yo by 2021, 2% &gt;85 yo (ESRI study 2009)</a:t>
            </a:r>
          </a:p>
          <a:p>
            <a:r>
              <a:rPr lang="en-IE" baseline="0" dirty="0" smtClean="0"/>
              <a:t>Doctors will be busier: 33% rise in consultations by 2021, from 2005 levels;  11.1m consultations 2005  to 14.8m Consultations 2021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24</a:t>
            </a:fld>
            <a:endParaRPr lang="en-I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3</a:t>
            </a:fld>
            <a:endParaRPr lang="en-IE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</a:t>
            </a:r>
            <a:r>
              <a:rPr lang="en-IE" baseline="0" dirty="0" smtClean="0"/>
              <a:t> more things change the greater the need for different solutions to old problems.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25</a:t>
            </a:fld>
            <a:endParaRPr lang="en-IE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</a:t>
            </a:r>
            <a:r>
              <a:rPr lang="en-IE" baseline="0" dirty="0" smtClean="0"/>
              <a:t> more things change the greater the need for different solutions to old problems.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26</a:t>
            </a:fld>
            <a:endParaRPr lang="en-IE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</a:t>
            </a:r>
            <a:r>
              <a:rPr lang="en-IE" baseline="0" dirty="0" smtClean="0"/>
              <a:t> more things change the greater the need for different solutions to old problems.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27</a:t>
            </a:fld>
            <a:endParaRPr lang="en-IE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Growing Population: Growth</a:t>
            </a:r>
            <a:r>
              <a:rPr lang="en-IE" baseline="0" dirty="0" smtClean="0"/>
              <a:t> </a:t>
            </a:r>
            <a:r>
              <a:rPr lang="en-IE" dirty="0" smtClean="0"/>
              <a:t>is, by definition, driven by adding more young people than</a:t>
            </a:r>
            <a:r>
              <a:rPr lang="en-IE" baseline="0" dirty="0" smtClean="0"/>
              <a:t> Elderly who die.</a:t>
            </a:r>
          </a:p>
          <a:p>
            <a:r>
              <a:rPr lang="en-IE" baseline="0" dirty="0" smtClean="0"/>
              <a:t>Ageing Population:  The rise in &gt;65 yo by 2021 will come from the current cohort of those who were 45 in 2000 A.D.</a:t>
            </a:r>
          </a:p>
          <a:p>
            <a:r>
              <a:rPr lang="en-IE" baseline="0" dirty="0" smtClean="0"/>
              <a:t>Chronic Disease Programme: Those being moved into Primary care are those at the earlier stages of disease, thus younger + earlier cohort of the Diseased.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29</a:t>
            </a:fld>
            <a:endParaRPr lang="en-IE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Growing Population: Growth</a:t>
            </a:r>
            <a:r>
              <a:rPr lang="en-IE" baseline="0" dirty="0" smtClean="0"/>
              <a:t> </a:t>
            </a:r>
            <a:r>
              <a:rPr lang="en-IE" dirty="0" smtClean="0"/>
              <a:t>is, by definition, driven by adding more young people than</a:t>
            </a:r>
            <a:r>
              <a:rPr lang="en-IE" baseline="0" dirty="0" smtClean="0"/>
              <a:t> Elderly who die.</a:t>
            </a:r>
          </a:p>
          <a:p>
            <a:r>
              <a:rPr lang="en-IE" baseline="0" dirty="0" smtClean="0"/>
              <a:t>Ageing Population:  The rise in &gt;65 yo by 2021 will come from the current cohort of those who were 45 in 2000 A.D.</a:t>
            </a:r>
          </a:p>
          <a:p>
            <a:r>
              <a:rPr lang="en-IE" baseline="0" dirty="0" smtClean="0"/>
              <a:t>Chronic Disease Programme: Those being moved into Primary care are those at the earlier stages of disease, thus younger + earlier cohort of the Diseased.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30</a:t>
            </a:fld>
            <a:endParaRPr lang="en-IE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Growing Population: Growth</a:t>
            </a:r>
            <a:r>
              <a:rPr lang="en-IE" baseline="0" dirty="0" smtClean="0"/>
              <a:t> </a:t>
            </a:r>
            <a:r>
              <a:rPr lang="en-IE" dirty="0" smtClean="0"/>
              <a:t>is, by definition, driven by adding more young people than</a:t>
            </a:r>
            <a:r>
              <a:rPr lang="en-IE" baseline="0" dirty="0" smtClean="0"/>
              <a:t> Elderly who die.</a:t>
            </a:r>
          </a:p>
          <a:p>
            <a:r>
              <a:rPr lang="en-IE" baseline="0" dirty="0" smtClean="0"/>
              <a:t>Ageing Population:  The rise in &gt;65 yo by 2021 will come from the current cohort of those who were 45 in 2000 A.D.</a:t>
            </a:r>
          </a:p>
          <a:p>
            <a:r>
              <a:rPr lang="en-IE" baseline="0" dirty="0" smtClean="0"/>
              <a:t>Chronic Disease Programme: Those being moved into Primary care are those at the earlier stages of disease, thus younger + earlier cohort of the Diseased.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31</a:t>
            </a:fld>
            <a:endParaRPr lang="en-IE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Not only must we do more with less (James Reilly) but we must do more differently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32</a:t>
            </a:fld>
            <a:endParaRPr lang="en-IE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Not only must we do more with less (James Reilly) but we must do more </a:t>
            </a:r>
            <a:r>
              <a:rPr lang="en-IE" u="sng" dirty="0" smtClean="0"/>
              <a:t>differently</a:t>
            </a:r>
            <a:endParaRPr lang="en-IE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33</a:t>
            </a:fld>
            <a:endParaRPr lang="en-IE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</a:t>
            </a:r>
            <a:r>
              <a:rPr lang="en-IE" baseline="0" dirty="0" smtClean="0"/>
              <a:t> is the answer?  I don’t have it, or even most of it, but I believe that an important part of it rests in Technology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34</a:t>
            </a:fld>
            <a:endParaRPr lang="en-IE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Technologies such as Internet, Smartphones and in particular, Apps.....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35</a:t>
            </a:fld>
            <a:endParaRPr lang="en-I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4</a:t>
            </a:fld>
            <a:endParaRPr lang="en-IE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Irish People consume a huge amount of  modern technology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38</a:t>
            </a:fld>
            <a:endParaRPr lang="en-IE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Irish People consume a huge amount of  modern technology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39</a:t>
            </a:fld>
            <a:endParaRPr lang="en-IE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Mobile phone use is widespread right</a:t>
            </a:r>
            <a:r>
              <a:rPr lang="en-IE" baseline="0" dirty="0" smtClean="0"/>
              <a:t> across all the age groups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40</a:t>
            </a:fld>
            <a:endParaRPr lang="en-IE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Internet Use and Availability has</a:t>
            </a:r>
            <a:r>
              <a:rPr lang="en-IE" baseline="0" dirty="0" smtClean="0"/>
              <a:t> </a:t>
            </a:r>
            <a:r>
              <a:rPr lang="en-IE" baseline="0" dirty="0" smtClean="0"/>
              <a:t>grown x4 over </a:t>
            </a:r>
            <a:r>
              <a:rPr lang="en-IE" baseline="0" dirty="0" smtClean="0"/>
              <a:t>the last decade.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41</a:t>
            </a:fld>
            <a:endParaRPr lang="en-IE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Laptop/Desk top is</a:t>
            </a:r>
            <a:r>
              <a:rPr lang="en-IE" baseline="0" dirty="0" smtClean="0"/>
              <a:t> the main method of internet access across all age groups, including the elderly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42</a:t>
            </a:fld>
            <a:endParaRPr lang="en-IE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55% of Homes has internet Access.    80%</a:t>
            </a:r>
            <a:r>
              <a:rPr lang="en-IE" baseline="0" dirty="0" smtClean="0"/>
              <a:t> of Mobile Phones can access 3G Internet. 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43</a:t>
            </a:fld>
            <a:endParaRPr lang="en-IE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55% of Homes has internet Access.    80%</a:t>
            </a:r>
            <a:r>
              <a:rPr lang="en-IE" baseline="0" dirty="0" smtClean="0"/>
              <a:t> of Mobile Phones can access 3G Internet. 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44</a:t>
            </a:fld>
            <a:endParaRPr lang="en-IE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Tablet</a:t>
            </a:r>
            <a:r>
              <a:rPr lang="en-IE" baseline="0" dirty="0" smtClean="0"/>
              <a:t> / iPad used by about 10% of all age groups 16-64, only 5% of over 65s.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46</a:t>
            </a:fld>
            <a:endParaRPr lang="en-IE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Smartphone</a:t>
            </a:r>
            <a:r>
              <a:rPr lang="en-IE" baseline="0" dirty="0" smtClean="0"/>
              <a:t> usage is common. Its growth is exploding. People are making everyday decisions based on Information accessed on their Smartphone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47</a:t>
            </a:fld>
            <a:endParaRPr lang="en-IE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Smartphone</a:t>
            </a:r>
            <a:r>
              <a:rPr lang="en-IE" baseline="0" dirty="0" smtClean="0"/>
              <a:t> usage is common. Its growth is exploding. People are making everyday decisions based on Information accessed on their Smartphone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48</a:t>
            </a:fld>
            <a:endParaRPr lang="en-I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5</a:t>
            </a:fld>
            <a:endParaRPr lang="en-IE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Smartphone</a:t>
            </a:r>
            <a:r>
              <a:rPr lang="en-IE" baseline="0" dirty="0" smtClean="0"/>
              <a:t> usage is common. Its growth is exploding. People are making everyday decisions based on Information accessed on their Smartphone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49</a:t>
            </a:fld>
            <a:endParaRPr lang="en-IE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is it about Chronic Care that</a:t>
            </a:r>
            <a:r>
              <a:rPr lang="en-IE" baseline="0" dirty="0" smtClean="0"/>
              <a:t> makes me believe Technology holds such solutions?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50</a:t>
            </a:fld>
            <a:endParaRPr lang="en-IE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are awake for 5000 hours per year.</a:t>
            </a:r>
          </a:p>
          <a:p>
            <a:r>
              <a:rPr lang="en-IE" dirty="0" smtClean="0"/>
              <a:t>Chronic Disease patients spend less than 0.002% of their waking time with Health</a:t>
            </a:r>
            <a:r>
              <a:rPr lang="en-IE" baseline="0" dirty="0" smtClean="0"/>
              <a:t> Care Professionals looking after their Disease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51</a:t>
            </a:fld>
            <a:endParaRPr lang="en-IE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are awake for 5000 hours per year.</a:t>
            </a:r>
          </a:p>
          <a:p>
            <a:r>
              <a:rPr lang="en-IE" dirty="0" smtClean="0"/>
              <a:t>Chronic Disease patients spend less than 0.002% of their waking time with Health</a:t>
            </a:r>
            <a:r>
              <a:rPr lang="en-IE" baseline="0" dirty="0" smtClean="0"/>
              <a:t> Care Professionals looking after their Disease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52</a:t>
            </a:fld>
            <a:endParaRPr lang="en-IE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are awake for 5000 hours per year.</a:t>
            </a:r>
          </a:p>
          <a:p>
            <a:r>
              <a:rPr lang="en-IE" dirty="0" smtClean="0"/>
              <a:t>Chronic Disease patients spend less than 0.002% of their waking time with Health</a:t>
            </a:r>
            <a:r>
              <a:rPr lang="en-IE" baseline="0" dirty="0" smtClean="0"/>
              <a:t> Care Professionals looking after their Disease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53</a:t>
            </a:fld>
            <a:endParaRPr lang="en-IE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are awake for 5000 hours per year.</a:t>
            </a:r>
          </a:p>
          <a:p>
            <a:r>
              <a:rPr lang="en-IE" dirty="0" smtClean="0"/>
              <a:t>Chronic Disease patients spend less than 0.002% of their waking time with Health</a:t>
            </a:r>
            <a:r>
              <a:rPr lang="en-IE" baseline="0" dirty="0" smtClean="0"/>
              <a:t> Care Professionals looking after their Disease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54</a:t>
            </a:fld>
            <a:endParaRPr lang="en-IE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baseline="0" dirty="0" smtClean="0"/>
              <a:t>It would be nice to think that our patients act as rational self interested characters (as Economics Theory predicts) , spending lots of their 4985 waking hours looking after their health they don’t</a:t>
            </a:r>
          </a:p>
          <a:p>
            <a:r>
              <a:rPr lang="en-IE" baseline="0" dirty="0" smtClean="0"/>
              <a:t>Behavioural Economics ( born in Chicago University of which President Obama is its most famous Alumni) tells us otherwise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55</a:t>
            </a:fld>
            <a:endParaRPr lang="en-IE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baseline="0" dirty="0" smtClean="0"/>
              <a:t>It would be nice to think that our patients act as rational self interested characters (as Economics Theory predicts) , spending lots of their 4985 waking hours looking after their health they don’t</a:t>
            </a:r>
          </a:p>
          <a:p>
            <a:r>
              <a:rPr lang="en-IE" baseline="0" dirty="0" smtClean="0"/>
              <a:t>Behavioural Economics ( born in Chicago University of which President Obama is its most famous Alumni) tells us otherwise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56</a:t>
            </a:fld>
            <a:endParaRPr lang="en-IE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57</a:t>
            </a:fld>
            <a:endParaRPr lang="en-IE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58</a:t>
            </a:fld>
            <a:endParaRPr lang="en-I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Changing</a:t>
            </a:r>
            <a:r>
              <a:rPr lang="en-IE" baseline="0" dirty="0" smtClean="0"/>
              <a:t> times call for changed strategies but before we re-invent the wheel it is good to assess what we do well.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6</a:t>
            </a:fld>
            <a:endParaRPr lang="en-IE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Nudges are</a:t>
            </a:r>
            <a:r>
              <a:rPr lang="en-IE" baseline="0" dirty="0" smtClean="0"/>
              <a:t> a Behavioural Economics Concept/Tool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59</a:t>
            </a:fld>
            <a:endParaRPr lang="en-IE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are awake for 5000 hours per year.</a:t>
            </a:r>
          </a:p>
          <a:p>
            <a:r>
              <a:rPr lang="en-IE" dirty="0" smtClean="0"/>
              <a:t>Chronic Disease patients spend less than 0.002% of their waking time with Health</a:t>
            </a:r>
            <a:r>
              <a:rPr lang="en-IE" baseline="0" dirty="0" smtClean="0"/>
              <a:t> Care Professionals looking after their Disease</a:t>
            </a:r>
          </a:p>
          <a:p>
            <a:r>
              <a:rPr lang="en-IE" dirty="0" smtClean="0"/>
              <a:t>Economics</a:t>
            </a:r>
            <a:r>
              <a:rPr lang="en-IE" baseline="0" dirty="0" smtClean="0"/>
              <a:t> would suggest that, as humans are rational self interested actors, they would spend a lot of that time self-managing and complying with management of their conditions.</a:t>
            </a:r>
          </a:p>
          <a:p>
            <a:r>
              <a:rPr lang="en-IE" baseline="0" dirty="0" smtClean="0"/>
              <a:t>Behavioural Economics tells us that ‘Life Gets In The Way’ and distracts our patients from being good.</a:t>
            </a:r>
          </a:p>
          <a:p>
            <a:r>
              <a:rPr lang="en-IE" baseline="0" dirty="0" smtClean="0"/>
              <a:t>A  Nudge is a small non-intrusive action that prompts us to follow our own </a:t>
            </a:r>
            <a:r>
              <a:rPr lang="en-IE" baseline="0" dirty="0" smtClean="0"/>
              <a:t>self interest.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60</a:t>
            </a:fld>
            <a:endParaRPr lang="en-IE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Smartphone peripherals:</a:t>
            </a:r>
            <a:r>
              <a:rPr lang="en-IE" baseline="0" dirty="0" smtClean="0"/>
              <a:t> iGlucometer which reads, records and stores BSL.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62</a:t>
            </a:fld>
            <a:endParaRPr lang="en-IE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Smartphone peripherals: iECG Recorder-</a:t>
            </a:r>
            <a:r>
              <a:rPr lang="en-IE" baseline="0" dirty="0" smtClean="0"/>
              <a:t> electrodes built into an iPhone/iPad case which records and stores single lead ECG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63</a:t>
            </a:fld>
            <a:endParaRPr lang="en-IE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Smartphone peripherals:</a:t>
            </a:r>
            <a:r>
              <a:rPr lang="en-IE" baseline="0" dirty="0" smtClean="0"/>
              <a:t> iCuff for BP- inflates cuff and records, stores, transmits BP readings.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64</a:t>
            </a:fld>
            <a:endParaRPr lang="en-IE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Smartphone Peripherals: iPhone</a:t>
            </a:r>
            <a:r>
              <a:rPr lang="en-IE" baseline="0" dirty="0" smtClean="0"/>
              <a:t> Pulse Oximeter- complicating a simpler device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65</a:t>
            </a:fld>
            <a:endParaRPr lang="en-IE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Smartphone Peripherals: iPhone Obstetric UltraSound Probe and Software – Costs $8,000.....more expensive than laptop US Machines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66</a:t>
            </a:fld>
            <a:endParaRPr lang="en-IE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Smartphone Technology is</a:t>
            </a:r>
            <a:r>
              <a:rPr lang="en-IE" baseline="0" dirty="0" smtClean="0"/>
              <a:t> not the answer......it is more of a distraction.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67</a:t>
            </a:fld>
            <a:endParaRPr lang="en-IE" dirty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Smartphone Technology is</a:t>
            </a:r>
            <a:r>
              <a:rPr lang="en-IE" baseline="0" dirty="0" smtClean="0"/>
              <a:t> not the answer......it is more of a distraction.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68</a:t>
            </a:fld>
            <a:endParaRPr lang="en-IE" dirty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79F9CE-1733-45FF-B40D-E1C8C3AA2861}" type="slidenum">
              <a:rPr lang="en-IE" smtClean="0"/>
              <a:pPr>
                <a:defRPr/>
              </a:pPr>
              <a:t>79</a:t>
            </a:fld>
            <a:endParaRPr lang="en-I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Changing</a:t>
            </a:r>
            <a:r>
              <a:rPr lang="en-IE" baseline="0" dirty="0" smtClean="0"/>
              <a:t> times call for changed strategies but before we re-invent the wheel it is good to assess what we do well.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7</a:t>
            </a:fld>
            <a:endParaRPr lang="en-IE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79F9CE-1733-45FF-B40D-E1C8C3AA2861}" type="slidenum">
              <a:rPr lang="en-IE" smtClean="0"/>
              <a:pPr>
                <a:defRPr/>
              </a:pPr>
              <a:t>80</a:t>
            </a:fld>
            <a:endParaRPr lang="en-IE" dirty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79F9CE-1733-45FF-B40D-E1C8C3AA2861}" type="slidenum">
              <a:rPr lang="en-IE" smtClean="0"/>
              <a:pPr>
                <a:defRPr/>
              </a:pPr>
              <a:t>81</a:t>
            </a:fld>
            <a:endParaRPr lang="en-IE" dirty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79F9CE-1733-45FF-B40D-E1C8C3AA2861}" type="slidenum">
              <a:rPr lang="en-IE" smtClean="0"/>
              <a:pPr>
                <a:defRPr/>
              </a:pPr>
              <a:t>82</a:t>
            </a:fld>
            <a:endParaRPr lang="en-IE" dirty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79F9CE-1733-45FF-B40D-E1C8C3AA2861}" type="slidenum">
              <a:rPr lang="en-IE" smtClean="0"/>
              <a:pPr>
                <a:defRPr/>
              </a:pPr>
              <a:t>83</a:t>
            </a:fld>
            <a:endParaRPr lang="en-IE" dirty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79F9CE-1733-45FF-B40D-E1C8C3AA2861}" type="slidenum">
              <a:rPr lang="en-IE" smtClean="0"/>
              <a:pPr>
                <a:defRPr/>
              </a:pPr>
              <a:t>84</a:t>
            </a:fld>
            <a:endParaRPr lang="en-IE" dirty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79F9CE-1733-45FF-B40D-E1C8C3AA2861}" type="slidenum">
              <a:rPr lang="en-IE" smtClean="0"/>
              <a:pPr>
                <a:defRPr/>
              </a:pPr>
              <a:t>85</a:t>
            </a:fld>
            <a:endParaRPr lang="en-IE" dirty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97D88-3B8C-4044-BD99-0070B68BDA08}" type="slidenum">
              <a:rPr lang="en-IE" smtClean="0"/>
              <a:pPr>
                <a:defRPr/>
              </a:pPr>
              <a:t>86</a:t>
            </a:fld>
            <a:endParaRPr lang="en-IE" dirty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97D88-3B8C-4044-BD99-0070B68BDA08}" type="slidenum">
              <a:rPr lang="en-IE" smtClean="0"/>
              <a:pPr>
                <a:defRPr/>
              </a:pPr>
              <a:t>87</a:t>
            </a:fld>
            <a:endParaRPr lang="en-IE" dirty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97D88-3B8C-4044-BD99-0070B68BDA08}" type="slidenum">
              <a:rPr lang="en-IE" smtClean="0"/>
              <a:pPr>
                <a:defRPr/>
              </a:pPr>
              <a:t>88</a:t>
            </a:fld>
            <a:endParaRPr lang="en-IE" dirty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97D88-3B8C-4044-BD99-0070B68BDA08}" type="slidenum">
              <a:rPr lang="en-IE" smtClean="0"/>
              <a:pPr>
                <a:defRPr/>
              </a:pPr>
              <a:t>89</a:t>
            </a:fld>
            <a:endParaRPr lang="en-I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There is a rich literature, both</a:t>
            </a:r>
            <a:r>
              <a:rPr lang="en-IE" baseline="0" dirty="0" smtClean="0"/>
              <a:t> in the realms of Medicine and of Business Services, looking at what patients/customers value about Primary Care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8</a:t>
            </a:fld>
            <a:endParaRPr lang="en-IE" dirty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97D88-3B8C-4044-BD99-0070B68BDA08}" type="slidenum">
              <a:rPr lang="en-IE" smtClean="0"/>
              <a:pPr>
                <a:defRPr/>
              </a:pPr>
              <a:t>90</a:t>
            </a:fld>
            <a:endParaRPr lang="en-IE" dirty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0EB899-A5ED-439F-9916-EC82D3629043}" type="slidenum">
              <a:rPr lang="en-IE" smtClean="0"/>
              <a:pPr>
                <a:defRPr/>
              </a:pPr>
              <a:t>91</a:t>
            </a:fld>
            <a:endParaRPr lang="en-IE" dirty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DF80AB-2B5F-4D7B-B70C-A16AFA73104F}" type="slidenum">
              <a:rPr lang="en-IE" smtClean="0"/>
              <a:pPr>
                <a:defRPr/>
              </a:pPr>
              <a:t>92</a:t>
            </a:fld>
            <a:endParaRPr lang="en-IE" dirty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92D7E6-5400-4210-B4D2-3595F68597ED}" type="slidenum">
              <a:rPr lang="en-IE" smtClean="0"/>
              <a:pPr>
                <a:defRPr/>
              </a:pPr>
              <a:t>93</a:t>
            </a:fld>
            <a:endParaRPr lang="en-IE" dirty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538DAA-9576-4A53-8A01-B863700CE4B9}" type="slidenum">
              <a:rPr lang="en-IE" smtClean="0"/>
              <a:pPr>
                <a:defRPr/>
              </a:pPr>
              <a:t>94</a:t>
            </a:fld>
            <a:endParaRPr lang="en-IE" dirty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657873-EB72-4C37-8501-158D01450381}" type="slidenum">
              <a:rPr lang="en-IE" smtClean="0"/>
              <a:pPr>
                <a:defRPr/>
              </a:pPr>
              <a:t>95</a:t>
            </a:fld>
            <a:endParaRPr lang="en-IE" dirty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657873-EB72-4C37-8501-158D01450381}" type="slidenum">
              <a:rPr lang="en-IE" smtClean="0"/>
              <a:pPr>
                <a:defRPr/>
              </a:pPr>
              <a:t>96</a:t>
            </a:fld>
            <a:endParaRPr lang="en-IE" dirty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657873-EB72-4C37-8501-158D01450381}" type="slidenum">
              <a:rPr lang="en-IE" smtClean="0"/>
              <a:pPr>
                <a:defRPr/>
              </a:pPr>
              <a:t>97</a:t>
            </a:fld>
            <a:endParaRPr lang="en-IE" dirty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657873-EB72-4C37-8501-158D01450381}" type="slidenum">
              <a:rPr lang="en-IE" smtClean="0"/>
              <a:pPr>
                <a:defRPr/>
              </a:pPr>
              <a:t>98</a:t>
            </a:fld>
            <a:endParaRPr lang="en-IE" dirty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0EB899-A5ED-439F-9916-EC82D3629043}" type="slidenum">
              <a:rPr lang="en-IE" smtClean="0"/>
              <a:pPr>
                <a:defRPr/>
              </a:pPr>
              <a:t>99</a:t>
            </a:fld>
            <a:endParaRPr lang="en-I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Communication</a:t>
            </a:r>
            <a:r>
              <a:rPr lang="en-IE" baseline="0" dirty="0" smtClean="0"/>
              <a:t> skill frequently rank 1</a:t>
            </a:r>
            <a:r>
              <a:rPr lang="en-IE" baseline="30000" dirty="0" smtClean="0"/>
              <a:t>st</a:t>
            </a:r>
            <a:r>
              <a:rPr lang="en-IE" baseline="0" dirty="0" smtClean="0"/>
              <a:t> in individual studies, and in Meta-analysis.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9</a:t>
            </a:fld>
            <a:endParaRPr lang="en-IE" dirty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2B7EC4-172D-4EF5-BFA1-EA2791A0CB4B}" type="slidenum">
              <a:rPr lang="en-I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100</a:t>
            </a:fld>
            <a:endParaRPr lang="en-IE" dirty="0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319C96-E320-4574-A6F5-E061F2AF6079}" type="slidenum">
              <a:rPr lang="en-IE" smtClean="0"/>
              <a:pPr>
                <a:defRPr/>
              </a:pPr>
              <a:t>101</a:t>
            </a:fld>
            <a:endParaRPr lang="en-IE" dirty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319C96-E320-4574-A6F5-E061F2AF6079}" type="slidenum">
              <a:rPr lang="en-IE" smtClean="0"/>
              <a:pPr>
                <a:defRPr/>
              </a:pPr>
              <a:t>102</a:t>
            </a:fld>
            <a:endParaRPr lang="en-IE" dirty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319C96-E320-4574-A6F5-E061F2AF6079}" type="slidenum">
              <a:rPr lang="en-IE" smtClean="0"/>
              <a:pPr>
                <a:defRPr/>
              </a:pPr>
              <a:t>103</a:t>
            </a:fld>
            <a:endParaRPr lang="en-IE" dirty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319C96-E320-4574-A6F5-E061F2AF6079}" type="slidenum">
              <a:rPr lang="en-IE" smtClean="0"/>
              <a:pPr>
                <a:defRPr/>
              </a:pPr>
              <a:t>104</a:t>
            </a:fld>
            <a:endParaRPr lang="en-IE" dirty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319C96-E320-4574-A6F5-E061F2AF6079}" type="slidenum">
              <a:rPr lang="en-IE" smtClean="0"/>
              <a:pPr>
                <a:defRPr/>
              </a:pPr>
              <a:t>105</a:t>
            </a:fld>
            <a:endParaRPr lang="en-IE" dirty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319C96-E320-4574-A6F5-E061F2AF6079}" type="slidenum">
              <a:rPr lang="en-IE" smtClean="0"/>
              <a:pPr>
                <a:defRPr/>
              </a:pPr>
              <a:t>106</a:t>
            </a:fld>
            <a:endParaRPr lang="en-IE" dirty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2B7EC4-172D-4EF5-BFA1-EA2791A0CB4B}" type="slidenum">
              <a:rPr lang="en-I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107</a:t>
            </a:fld>
            <a:endParaRPr lang="en-IE" dirty="0" smtClean="0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2B7EC4-172D-4EF5-BFA1-EA2791A0CB4B}" type="slidenum">
              <a:rPr lang="en-I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113</a:t>
            </a:fld>
            <a:endParaRPr lang="en-IE" dirty="0" smtClean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2B7EC4-172D-4EF5-BFA1-EA2791A0CB4B}" type="slidenum">
              <a:rPr lang="en-I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114</a:t>
            </a:fld>
            <a:endParaRPr lang="en-IE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Seeing</a:t>
            </a:r>
            <a:r>
              <a:rPr lang="en-IE" baseline="0" dirty="0" smtClean="0"/>
              <a:t> the Same Doctor/Continuity of Care ranks top places too.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10</a:t>
            </a:fld>
            <a:endParaRPr lang="en-IE" dirty="0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D49F67-5509-4A5D-A21E-C6F97D16D0E1}" type="slidenum">
              <a:rPr lang="en-US" smtClean="0"/>
              <a:pPr>
                <a:defRPr/>
              </a:pPr>
              <a:t>116</a:t>
            </a:fld>
            <a:endParaRPr lang="en-US" dirty="0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0EB899-A5ED-439F-9916-EC82D3629043}" type="slidenum">
              <a:rPr lang="en-IE" smtClean="0"/>
              <a:pPr>
                <a:defRPr/>
              </a:pPr>
              <a:t>123</a:t>
            </a:fld>
            <a:endParaRPr lang="en-IE" dirty="0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66F5E4-C29B-46A0-AE68-120CFA5B21F7}" type="slidenum">
              <a:rPr lang="en-IE" smtClean="0"/>
              <a:pPr>
                <a:defRPr/>
              </a:pPr>
              <a:t>124</a:t>
            </a:fld>
            <a:endParaRPr lang="en-IE" dirty="0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66F5E4-C29B-46A0-AE68-120CFA5B21F7}" type="slidenum">
              <a:rPr lang="en-IE" smtClean="0"/>
              <a:pPr>
                <a:defRPr/>
              </a:pPr>
              <a:t>125</a:t>
            </a:fld>
            <a:endParaRPr lang="en-IE" dirty="0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66F5E4-C29B-46A0-AE68-120CFA5B21F7}" type="slidenum">
              <a:rPr lang="en-IE" smtClean="0"/>
              <a:pPr>
                <a:defRPr/>
              </a:pPr>
              <a:t>126</a:t>
            </a:fld>
            <a:endParaRPr lang="en-IE" dirty="0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66F5E4-C29B-46A0-AE68-120CFA5B21F7}" type="slidenum">
              <a:rPr lang="en-IE" smtClean="0"/>
              <a:pPr>
                <a:defRPr/>
              </a:pPr>
              <a:t>127</a:t>
            </a:fld>
            <a:endParaRPr lang="en-IE" dirty="0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140</a:t>
            </a:fld>
            <a:endParaRPr lang="en-IE" dirty="0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7DF4-C0C7-48F5-851C-368D4A55C816}" type="slidenum">
              <a:rPr lang="en-IE" smtClean="0"/>
              <a:pPr/>
              <a:t>141</a:t>
            </a:fld>
            <a:endParaRPr lang="en-I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06CB61-CC12-42B9-85FE-A3403620B716}" type="datetimeFigureOut">
              <a:rPr lang="en-IE" smtClean="0"/>
              <a:pPr>
                <a:defRPr/>
              </a:pPr>
              <a:t>05/10/2012</a:t>
            </a:fld>
            <a:endParaRPr lang="en-IE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CC21A-E653-4AA8-B0F4-A874E5687648}" type="slidenum">
              <a:rPr lang="en-IE" smtClean="0"/>
              <a:pPr>
                <a:defRPr/>
              </a:pPr>
              <a:t>‹#›</a:t>
            </a:fld>
            <a:endParaRPr lang="en-IE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6AB1E-7C8C-4673-B9B2-B14B52B93EA9}" type="datetimeFigureOut">
              <a:rPr lang="en-IE" smtClean="0"/>
              <a:pPr>
                <a:defRPr/>
              </a:pPr>
              <a:t>05/10/2012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5BB84-F956-4555-9B28-1F8DE8F1E577}" type="slidenum">
              <a:rPr lang="en-IE" smtClean="0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8B69E5-7194-4DC9-91E3-5B420F31F522}" type="datetimeFigureOut">
              <a:rPr lang="en-IE" smtClean="0"/>
              <a:pPr>
                <a:defRPr/>
              </a:pPr>
              <a:t>05/10/2012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94E02D-8008-4AFF-B865-4C5D40ED96BB}" type="slidenum">
              <a:rPr lang="en-IE" smtClean="0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81855F-A2F5-49FB-953C-9D3BFF136650}" type="datetimeFigureOut">
              <a:rPr lang="en-IE" smtClean="0"/>
              <a:pPr>
                <a:defRPr/>
              </a:pPr>
              <a:t>05/10/2012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41F51-42D9-4C5F-9E83-5C7EBCC0EE7D}" type="slidenum">
              <a:rPr lang="en-IE" smtClean="0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B890CC-F0DD-4A79-ACEB-AE0A8A9591B6}" type="datetimeFigureOut">
              <a:rPr lang="en-IE" smtClean="0"/>
              <a:pPr>
                <a:defRPr/>
              </a:pPr>
              <a:t>05/10/2012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EAE1EF4B-A0F5-40A3-B0DA-1FB32F037BBC}" type="slidenum">
              <a:rPr lang="en-IE" smtClean="0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694992-DBCC-4F28-9102-0BB8AA976E84}" type="datetimeFigureOut">
              <a:rPr lang="en-IE" smtClean="0"/>
              <a:pPr>
                <a:defRPr/>
              </a:pPr>
              <a:t>05/10/2012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BFACA-22DE-48C6-815C-46939F0C24D3}" type="slidenum">
              <a:rPr lang="en-IE" smtClean="0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A36FE-4E08-4A50-B507-FFE405FA3032}" type="datetimeFigureOut">
              <a:rPr lang="en-IE" smtClean="0"/>
              <a:pPr>
                <a:defRPr/>
              </a:pPr>
              <a:t>05/10/2012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ECF2C-4417-49FB-9617-A2F0EFBBBA3D}" type="slidenum">
              <a:rPr lang="en-IE" smtClean="0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9544BF-413B-4CB5-8788-F8F12EF6C499}" type="datetimeFigureOut">
              <a:rPr lang="en-IE" smtClean="0"/>
              <a:pPr>
                <a:defRPr/>
              </a:pPr>
              <a:t>05/10/2012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003D5-3F5D-4D7D-85F4-EE14CF4BD753}" type="slidenum">
              <a:rPr lang="en-IE" smtClean="0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D4B279-CD15-4C54-927D-ACA20AEB0AF5}" type="datetimeFigureOut">
              <a:rPr lang="en-IE" smtClean="0"/>
              <a:pPr>
                <a:defRPr/>
              </a:pPr>
              <a:t>05/10/2012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F9933-04BD-4876-8B58-25677DC43740}" type="slidenum">
              <a:rPr lang="en-IE" smtClean="0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6499D7-8085-4481-AD50-AF3E1151D999}" type="datetimeFigureOut">
              <a:rPr lang="en-IE" smtClean="0"/>
              <a:pPr>
                <a:defRPr/>
              </a:pPr>
              <a:t>05/10/2012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C74E7-DCB2-4DEF-8EE1-6947848E8670}" type="slidenum">
              <a:rPr lang="en-IE" smtClean="0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E7EE7E-3AAE-4D6A-A069-2F90C9239776}" type="datetimeFigureOut">
              <a:rPr lang="en-IE" smtClean="0"/>
              <a:pPr>
                <a:defRPr/>
              </a:pPr>
              <a:t>05/10/2012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5D2C4-C7E6-4426-8694-B4BC0DB35673}" type="slidenum">
              <a:rPr lang="en-IE" smtClean="0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3347F0CC-FA2C-4CFB-94E5-4F46508FCE9F}" type="datetimeFigureOut">
              <a:rPr lang="en-IE" smtClean="0"/>
              <a:pPr>
                <a:defRPr/>
              </a:pPr>
              <a:t>05/10/2012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A896D5F-4CDB-4420-95C4-34FA363BC2A2}" type="slidenum">
              <a:rPr lang="en-IE" smtClean="0"/>
              <a:pPr>
                <a:defRPr/>
              </a:pPr>
              <a:t>‹#›</a:t>
            </a:fld>
            <a:endParaRPr lang="en-I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8.xm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itu.int/en/pages/default.aspx" TargetMode="External"/><Relationship Id="rId5" Type="http://schemas.openxmlformats.org/officeDocument/2006/relationships/hyperlink" Target="http://www.c-i-a.com/" TargetMode="External"/><Relationship Id="rId4" Type="http://schemas.openxmlformats.org/officeDocument/2006/relationships/hyperlink" Target="http://www.nielsen-netratings.com/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Chronic Care in the Time of Technology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E" dirty="0" smtClean="0"/>
              <a:t>Take Two Tablets and an App for that.......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E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E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95536" y="5517232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Dr. Mait O Faolain</a:t>
            </a:r>
          </a:p>
          <a:p>
            <a:r>
              <a:rPr lang="en-IE" dirty="0" smtClean="0"/>
              <a:t>MB BCh BAO MRCPI MICGP DRCOG </a:t>
            </a:r>
          </a:p>
          <a:p>
            <a:r>
              <a:rPr lang="en-IE" dirty="0" smtClean="0"/>
              <a:t>Masters in Business Management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General Practice: What we do Best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General Practice = Communication Specialty</a:t>
            </a:r>
          </a:p>
          <a:p>
            <a:endParaRPr lang="en-IE" dirty="0" smtClean="0"/>
          </a:p>
          <a:p>
            <a:r>
              <a:rPr lang="en-IE" dirty="0" smtClean="0"/>
              <a:t>Patient Satisfaction Literature for 1° Care</a:t>
            </a:r>
          </a:p>
          <a:p>
            <a:pPr lvl="1"/>
            <a:r>
              <a:rPr lang="en-IE" dirty="0" smtClean="0"/>
              <a:t>Communication</a:t>
            </a:r>
          </a:p>
          <a:p>
            <a:pPr lvl="1"/>
            <a:r>
              <a:rPr lang="en-IE" dirty="0" smtClean="0"/>
              <a:t>Consistency of Doctor</a:t>
            </a:r>
          </a:p>
          <a:p>
            <a:pPr>
              <a:buNone/>
            </a:pPr>
            <a:endParaRPr lang="en-IE" sz="1200" dirty="0" smtClean="0"/>
          </a:p>
          <a:p>
            <a:pPr>
              <a:buNone/>
            </a:pPr>
            <a:endParaRPr lang="en-IE" sz="1200" dirty="0" smtClean="0"/>
          </a:p>
          <a:p>
            <a:pPr>
              <a:buNone/>
            </a:pPr>
            <a:endParaRPr lang="en-IE" sz="1200" dirty="0" smtClean="0"/>
          </a:p>
          <a:p>
            <a:pPr>
              <a:buNone/>
            </a:pPr>
            <a:endParaRPr lang="en-IE" sz="1200" dirty="0" smtClean="0"/>
          </a:p>
          <a:p>
            <a:pPr>
              <a:buNone/>
            </a:pPr>
            <a:endParaRPr lang="en-IE" sz="1200" dirty="0" smtClean="0"/>
          </a:p>
          <a:p>
            <a:pPr>
              <a:buNone/>
            </a:pPr>
            <a:endParaRPr lang="en-IE" sz="1200" dirty="0" smtClean="0"/>
          </a:p>
          <a:p>
            <a:pPr>
              <a:buNone/>
            </a:pPr>
            <a:r>
              <a:rPr lang="en-IE" sz="1200" dirty="0" smtClean="0"/>
              <a:t>Smith</a:t>
            </a:r>
            <a:r>
              <a:rPr lang="en-IE" sz="1200" dirty="0" smtClean="0"/>
              <a:t>, C.H., Armstrong, D. (1989) „Comparison of criteria derived by government and patients for evaluating general practitioner services‟. British Medical Journal, Vol. 299 pp. 494-496 </a:t>
            </a:r>
          </a:p>
          <a:p>
            <a:pPr>
              <a:buNone/>
            </a:pPr>
            <a:r>
              <a:rPr lang="en-IE" sz="1200" dirty="0" smtClean="0"/>
              <a:t>Hall, J.A., Dornan, M.C., (1990) „Patient sociodemographic characteristics as predictors of satisfaction with medical care: a meta-analysis. Social Science and Medicine Vol. 30, pp. 811-818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2: Guided Self Management</a:t>
            </a:r>
          </a:p>
        </p:txBody>
      </p:sp>
      <p:sp>
        <p:nvSpPr>
          <p:cNvPr id="1105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Educate</a:t>
            </a:r>
          </a:p>
          <a:p>
            <a:endParaRPr lang="en-IE" dirty="0" smtClean="0"/>
          </a:p>
          <a:p>
            <a:r>
              <a:rPr lang="en-IE" dirty="0" smtClean="0"/>
              <a:t> </a:t>
            </a:r>
            <a:r>
              <a:rPr lang="en-IE" dirty="0" smtClean="0"/>
              <a:t>Motivate</a:t>
            </a:r>
          </a:p>
          <a:p>
            <a:endParaRPr lang="en-IE" dirty="0" smtClean="0"/>
          </a:p>
          <a:p>
            <a:r>
              <a:rPr lang="en-IE" dirty="0" smtClean="0"/>
              <a:t>Set </a:t>
            </a:r>
            <a:r>
              <a:rPr lang="en-IE" dirty="0" smtClean="0"/>
              <a:t>Goals </a:t>
            </a:r>
          </a:p>
          <a:p>
            <a:endParaRPr lang="en-IE" dirty="0" smtClean="0"/>
          </a:p>
          <a:p>
            <a:r>
              <a:rPr lang="en-IE" dirty="0" smtClean="0"/>
              <a:t>Teach </a:t>
            </a:r>
            <a:r>
              <a:rPr lang="en-IE" dirty="0" smtClean="0"/>
              <a:t>Self-Monitor</a:t>
            </a:r>
          </a:p>
          <a:p>
            <a:pPr lvl="1" eaLnBrk="1" hangingPunct="1"/>
            <a:endParaRPr lang="en-IE" dirty="0" smtClean="0"/>
          </a:p>
          <a:p>
            <a:pPr lvl="1" eaLnBrk="1" hangingPunct="1">
              <a:buFont typeface="Wingdings 2" pitchFamily="18" charset="2"/>
              <a:buNone/>
            </a:pPr>
            <a:endParaRPr lang="en-IE" sz="3600" dirty="0" smtClean="0"/>
          </a:p>
          <a:p>
            <a:pPr lvl="1" eaLnBrk="1" hangingPunct="1">
              <a:buFont typeface="Wingdings 2" pitchFamily="18" charset="2"/>
              <a:buNone/>
            </a:pP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Education</a:t>
            </a:r>
            <a:endParaRPr lang="en-IE" dirty="0"/>
          </a:p>
        </p:txBody>
      </p:sp>
      <p:sp>
        <p:nvSpPr>
          <p:cNvPr id="1126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Currently Nurse </a:t>
            </a:r>
            <a:r>
              <a:rPr lang="en-IE" dirty="0" smtClean="0"/>
              <a:t>Based</a:t>
            </a: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Education</a:t>
            </a:r>
            <a:endParaRPr lang="en-IE" dirty="0"/>
          </a:p>
        </p:txBody>
      </p:sp>
      <p:sp>
        <p:nvSpPr>
          <p:cNvPr id="1126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Currently Nurse Based</a:t>
            </a:r>
          </a:p>
          <a:p>
            <a:pPr eaLnBrk="1" hangingPunct="1"/>
            <a:endParaRPr lang="en-IE" dirty="0" smtClean="0"/>
          </a:p>
          <a:p>
            <a:pPr eaLnBrk="1" hangingPunct="1"/>
            <a:r>
              <a:rPr lang="en-IE" dirty="0" smtClean="0"/>
              <a:t>Expensive </a:t>
            </a:r>
            <a:endParaRPr lang="en-IE" dirty="0" smtClean="0"/>
          </a:p>
          <a:p>
            <a:pPr eaLnBrk="1" hangingPunct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Education</a:t>
            </a:r>
            <a:endParaRPr lang="en-IE" dirty="0"/>
          </a:p>
        </p:txBody>
      </p:sp>
      <p:sp>
        <p:nvSpPr>
          <p:cNvPr id="1126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Currently Nurse </a:t>
            </a:r>
            <a:r>
              <a:rPr lang="en-IE" dirty="0" smtClean="0"/>
              <a:t>Based = Expensive</a:t>
            </a:r>
            <a:endParaRPr lang="en-IE" dirty="0" smtClean="0"/>
          </a:p>
          <a:p>
            <a:pPr eaLnBrk="1" hangingPunct="1"/>
            <a:endParaRPr lang="en-IE" dirty="0" smtClean="0"/>
          </a:p>
          <a:p>
            <a:pPr eaLnBrk="1" hangingPunct="1"/>
            <a:r>
              <a:rPr lang="en-IE" dirty="0" smtClean="0"/>
              <a:t>App- based  Audio -Text </a:t>
            </a:r>
            <a:r>
              <a:rPr lang="en-IE" dirty="0" smtClean="0"/>
              <a:t>tutorials</a:t>
            </a:r>
          </a:p>
          <a:p>
            <a:pPr eaLnBrk="1" hangingPunct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Education</a:t>
            </a:r>
            <a:endParaRPr lang="en-IE" dirty="0"/>
          </a:p>
        </p:txBody>
      </p:sp>
      <p:sp>
        <p:nvSpPr>
          <p:cNvPr id="1126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Currently Nurse </a:t>
            </a:r>
            <a:r>
              <a:rPr lang="en-IE" dirty="0" smtClean="0"/>
              <a:t>Based = Expensive</a:t>
            </a:r>
            <a:endParaRPr lang="en-IE" dirty="0" smtClean="0"/>
          </a:p>
          <a:p>
            <a:pPr eaLnBrk="1" hangingPunct="1"/>
            <a:r>
              <a:rPr lang="en-IE" dirty="0" smtClean="0"/>
              <a:t>App- based  Audio -Text </a:t>
            </a:r>
            <a:r>
              <a:rPr lang="en-IE" dirty="0" smtClean="0"/>
              <a:t>tutorials</a:t>
            </a:r>
          </a:p>
          <a:p>
            <a:pPr eaLnBrk="1" hangingPunct="1"/>
            <a:endParaRPr lang="en-IE" dirty="0" smtClean="0"/>
          </a:p>
          <a:p>
            <a:pPr eaLnBrk="1" hangingPunct="1"/>
            <a:r>
              <a:rPr lang="en-IE" dirty="0" smtClean="0"/>
              <a:t>App-linked YouTube based Video </a:t>
            </a:r>
            <a:r>
              <a:rPr lang="en-IE" dirty="0" smtClean="0"/>
              <a:t>Tutorials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Education</a:t>
            </a:r>
            <a:endParaRPr lang="en-IE" dirty="0"/>
          </a:p>
        </p:txBody>
      </p:sp>
      <p:sp>
        <p:nvSpPr>
          <p:cNvPr id="1126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Currently Nurse </a:t>
            </a:r>
            <a:r>
              <a:rPr lang="en-IE" dirty="0" smtClean="0"/>
              <a:t>Based = Expensive</a:t>
            </a:r>
            <a:endParaRPr lang="en-IE" dirty="0" smtClean="0"/>
          </a:p>
          <a:p>
            <a:pPr eaLnBrk="1" hangingPunct="1"/>
            <a:r>
              <a:rPr lang="en-IE" dirty="0" smtClean="0"/>
              <a:t>App- based  Audio -Text </a:t>
            </a:r>
            <a:r>
              <a:rPr lang="en-IE" dirty="0" smtClean="0"/>
              <a:t>tutorials</a:t>
            </a:r>
          </a:p>
          <a:p>
            <a:pPr eaLnBrk="1" hangingPunct="1"/>
            <a:endParaRPr lang="en-IE" dirty="0" smtClean="0"/>
          </a:p>
          <a:p>
            <a:pPr eaLnBrk="1" hangingPunct="1"/>
            <a:r>
              <a:rPr lang="en-IE" dirty="0" smtClean="0"/>
              <a:t>App-linked YouTube based Video </a:t>
            </a:r>
            <a:r>
              <a:rPr lang="en-IE" dirty="0" smtClean="0"/>
              <a:t>Tutorials</a:t>
            </a:r>
          </a:p>
          <a:p>
            <a:pPr lvl="1"/>
            <a:r>
              <a:rPr lang="en-IE" dirty="0" smtClean="0"/>
              <a:t>Once viewed 5 times and Simple Question Test Answered then....</a:t>
            </a:r>
            <a:endParaRPr lang="en-IE" dirty="0" smtClean="0"/>
          </a:p>
          <a:p>
            <a:pPr eaLnBrk="1" hangingPunct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Education</a:t>
            </a:r>
            <a:endParaRPr lang="en-IE" dirty="0"/>
          </a:p>
        </p:txBody>
      </p:sp>
      <p:sp>
        <p:nvSpPr>
          <p:cNvPr id="1126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Currently Nurse </a:t>
            </a:r>
            <a:r>
              <a:rPr lang="en-IE" dirty="0" smtClean="0"/>
              <a:t>Based = Expensive</a:t>
            </a:r>
            <a:endParaRPr lang="en-IE" dirty="0" smtClean="0"/>
          </a:p>
          <a:p>
            <a:pPr eaLnBrk="1" hangingPunct="1"/>
            <a:r>
              <a:rPr lang="en-IE" dirty="0" smtClean="0"/>
              <a:t>App- </a:t>
            </a:r>
            <a:r>
              <a:rPr lang="en-IE" dirty="0" smtClean="0"/>
              <a:t>based  </a:t>
            </a:r>
            <a:r>
              <a:rPr lang="en-IE" dirty="0" smtClean="0"/>
              <a:t>Audio -Text </a:t>
            </a:r>
            <a:r>
              <a:rPr lang="en-IE" dirty="0" smtClean="0"/>
              <a:t>tutorials</a:t>
            </a:r>
            <a:endParaRPr lang="en-IE" dirty="0" smtClean="0"/>
          </a:p>
          <a:p>
            <a:pPr eaLnBrk="1" hangingPunct="1"/>
            <a:r>
              <a:rPr lang="en-IE" dirty="0" smtClean="0"/>
              <a:t>App-linked YouTube based Video </a:t>
            </a:r>
            <a:r>
              <a:rPr lang="en-IE" dirty="0" smtClean="0"/>
              <a:t>Tutorials</a:t>
            </a:r>
          </a:p>
          <a:p>
            <a:pPr eaLnBrk="1" hangingPunct="1"/>
            <a:endParaRPr lang="en-IE" dirty="0" smtClean="0"/>
          </a:p>
          <a:p>
            <a:pPr eaLnBrk="1" hangingPunct="1"/>
            <a:r>
              <a:rPr lang="en-IE" dirty="0" smtClean="0"/>
              <a:t>Short –Ax by Nurse to test understanding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2: Guided Self Management</a:t>
            </a:r>
          </a:p>
        </p:txBody>
      </p:sp>
      <p:sp>
        <p:nvSpPr>
          <p:cNvPr id="1105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Educate </a:t>
            </a:r>
          </a:p>
          <a:p>
            <a:pPr lvl="1"/>
            <a:r>
              <a:rPr lang="en-IE" dirty="0" smtClean="0"/>
              <a:t> Interactive Audio-Visual- Text Lessons  </a:t>
            </a:r>
          </a:p>
          <a:p>
            <a:pPr lvl="1">
              <a:buNone/>
            </a:pPr>
            <a:endParaRPr lang="en-IE" dirty="0" smtClean="0"/>
          </a:p>
          <a:p>
            <a:r>
              <a:rPr lang="en-IE" dirty="0" smtClean="0"/>
              <a:t> </a:t>
            </a:r>
            <a:r>
              <a:rPr lang="en-IE" sz="3600" dirty="0" smtClean="0"/>
              <a:t>Motivate</a:t>
            </a:r>
          </a:p>
          <a:p>
            <a:pPr lvl="1" eaLnBrk="1" hangingPunct="1"/>
            <a:endParaRPr lang="en-IE" dirty="0" smtClean="0"/>
          </a:p>
          <a:p>
            <a:pPr lvl="1" eaLnBrk="1" hangingPunct="1">
              <a:buFont typeface="Wingdings 2" pitchFamily="18" charset="2"/>
              <a:buNone/>
            </a:pPr>
            <a:r>
              <a:rPr lang="en-IE" sz="3600" dirty="0" smtClean="0"/>
              <a:t>  </a:t>
            </a: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Motivate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Currently ad Hoc Doctor/Nurse visit based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Motivate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Currently ad Hoc Doctor/Nurse visit based</a:t>
            </a:r>
          </a:p>
          <a:p>
            <a:endParaRPr lang="en-IE" dirty="0" smtClean="0"/>
          </a:p>
          <a:p>
            <a:r>
              <a:rPr lang="en-IE" dirty="0" smtClean="0"/>
              <a:t>Time </a:t>
            </a:r>
            <a:r>
              <a:rPr lang="en-IE" dirty="0" smtClean="0"/>
              <a:t>consuming and requires frequency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General Practice: What we do Best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General Practice = Communication Specialty</a:t>
            </a:r>
          </a:p>
          <a:p>
            <a:r>
              <a:rPr lang="en-IE" dirty="0" smtClean="0"/>
              <a:t>Patient Satisfaction Literature for 1° Care</a:t>
            </a:r>
          </a:p>
          <a:p>
            <a:pPr lvl="1"/>
            <a:r>
              <a:rPr lang="en-IE" dirty="0" smtClean="0"/>
              <a:t>Communication</a:t>
            </a:r>
          </a:p>
          <a:p>
            <a:pPr lvl="1"/>
            <a:r>
              <a:rPr lang="en-IE" dirty="0" smtClean="0"/>
              <a:t>Consistency of Doctor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Patient involvement in decision making</a:t>
            </a:r>
          </a:p>
          <a:p>
            <a:pPr>
              <a:buNone/>
            </a:pPr>
            <a:endParaRPr lang="en-IE" sz="1200" dirty="0" smtClean="0"/>
          </a:p>
          <a:p>
            <a:pPr>
              <a:buNone/>
            </a:pPr>
            <a:endParaRPr lang="en-IE" sz="1200" dirty="0" smtClean="0"/>
          </a:p>
          <a:p>
            <a:pPr>
              <a:buNone/>
            </a:pPr>
            <a:r>
              <a:rPr lang="en-IE" sz="1200" dirty="0" smtClean="0"/>
              <a:t>Smith</a:t>
            </a:r>
            <a:r>
              <a:rPr lang="en-IE" sz="1200" dirty="0" smtClean="0"/>
              <a:t>, C.H., Armstrong, D. (1989) „Comparison of criteria derived by government and patients for evaluating general practitioner services‟. British Medical Journal, Vol. 299 pp. 494-496 </a:t>
            </a:r>
          </a:p>
          <a:p>
            <a:pPr>
              <a:buNone/>
            </a:pPr>
            <a:r>
              <a:rPr lang="en-IE" sz="1200" dirty="0" smtClean="0"/>
              <a:t>Hall, J.A., Dornan, M.C., (1990) „Patient sociodemographic characteristics as predictors of satisfaction with medical care: a meta-analysis. Social Science and Medicine Vol. 30, pp. 811-818 </a:t>
            </a:r>
          </a:p>
          <a:p>
            <a:pPr>
              <a:buNone/>
            </a:pPr>
            <a:r>
              <a:rPr lang="en-IE" sz="1200" dirty="0" smtClean="0"/>
              <a:t>Sixma, H.J., Kerssens, J.J., (1998) „Quality of care from the patients‟ perspective: from theoretical concept to a new measuring instrument‟. Health Expectations Vol. 1 pp. 82 -95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Motivate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Currently ad </a:t>
            </a:r>
            <a:r>
              <a:rPr lang="en-IE" dirty="0" smtClean="0"/>
              <a:t>Hoc + Time Consuming</a:t>
            </a:r>
          </a:p>
          <a:p>
            <a:endParaRPr lang="en-IE" dirty="0" smtClean="0"/>
          </a:p>
          <a:p>
            <a:r>
              <a:rPr lang="en-IE" dirty="0" smtClean="0"/>
              <a:t>Apps can automate process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Motivate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Currently ad </a:t>
            </a:r>
            <a:r>
              <a:rPr lang="en-IE" dirty="0" smtClean="0"/>
              <a:t>Hoc + Time Consuming </a:t>
            </a:r>
            <a:endParaRPr lang="en-IE" dirty="0" smtClean="0"/>
          </a:p>
          <a:p>
            <a:r>
              <a:rPr lang="en-IE" dirty="0" smtClean="0"/>
              <a:t>Apps can automate process</a:t>
            </a:r>
          </a:p>
          <a:p>
            <a:endParaRPr lang="en-IE" dirty="0" smtClean="0"/>
          </a:p>
          <a:p>
            <a:r>
              <a:rPr lang="en-IE" dirty="0" smtClean="0"/>
              <a:t>Traffic-Light </a:t>
            </a:r>
            <a:r>
              <a:rPr lang="en-IE" dirty="0" smtClean="0"/>
              <a:t>Visual Feedback to emphasis progress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Motivate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Currently ad </a:t>
            </a:r>
            <a:r>
              <a:rPr lang="en-IE" dirty="0" smtClean="0"/>
              <a:t>Hoc + Time Consuming</a:t>
            </a:r>
            <a:endParaRPr lang="en-IE" dirty="0" smtClean="0"/>
          </a:p>
          <a:p>
            <a:r>
              <a:rPr lang="en-IE" dirty="0" smtClean="0"/>
              <a:t>Apps can automate process</a:t>
            </a:r>
          </a:p>
          <a:p>
            <a:r>
              <a:rPr lang="en-IE" dirty="0" smtClean="0"/>
              <a:t>Traffic-Light </a:t>
            </a:r>
            <a:r>
              <a:rPr lang="en-IE" dirty="0" smtClean="0"/>
              <a:t>Visual Feedback to emphasis </a:t>
            </a:r>
            <a:r>
              <a:rPr lang="en-IE" dirty="0" smtClean="0"/>
              <a:t>progress</a:t>
            </a:r>
          </a:p>
          <a:p>
            <a:endParaRPr lang="en-IE" dirty="0" smtClean="0"/>
          </a:p>
          <a:p>
            <a:r>
              <a:rPr lang="en-IE" dirty="0" smtClean="0"/>
              <a:t>Vary Frequency according to Control Status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2: Guided Self Management</a:t>
            </a:r>
          </a:p>
        </p:txBody>
      </p:sp>
      <p:sp>
        <p:nvSpPr>
          <p:cNvPr id="1105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Educate </a:t>
            </a:r>
            <a:r>
              <a:rPr lang="en-IE" dirty="0" smtClean="0"/>
              <a:t>  </a:t>
            </a:r>
            <a:endParaRPr lang="en-IE" dirty="0" smtClean="0"/>
          </a:p>
          <a:p>
            <a:r>
              <a:rPr lang="en-IE" dirty="0" smtClean="0"/>
              <a:t> Motivate</a:t>
            </a:r>
          </a:p>
          <a:p>
            <a:pPr lvl="1"/>
            <a:r>
              <a:rPr lang="en-IE" dirty="0" smtClean="0"/>
              <a:t>Red/Yellow/Green Visual Display </a:t>
            </a:r>
            <a:r>
              <a:rPr lang="en-IE" dirty="0" smtClean="0"/>
              <a:t>Feedback</a:t>
            </a:r>
          </a:p>
          <a:p>
            <a:pPr lvl="1"/>
            <a:endParaRPr lang="en-IE" dirty="0" smtClean="0"/>
          </a:p>
          <a:p>
            <a:r>
              <a:rPr lang="en-IE" dirty="0" smtClean="0"/>
              <a:t>Set Goals </a:t>
            </a:r>
            <a:endParaRPr lang="en-IE" dirty="0" smtClean="0"/>
          </a:p>
          <a:p>
            <a:pPr lvl="1"/>
            <a:r>
              <a:rPr lang="en-IE" dirty="0" smtClean="0"/>
              <a:t>Personal </a:t>
            </a:r>
            <a:r>
              <a:rPr lang="en-IE" dirty="0" smtClean="0"/>
              <a:t>Best Metric (</a:t>
            </a:r>
            <a:r>
              <a:rPr lang="en-IE" dirty="0" smtClean="0"/>
              <a:t>Frequent/Best </a:t>
            </a:r>
            <a:r>
              <a:rPr lang="en-IE" dirty="0" smtClean="0"/>
              <a:t>PF etc)</a:t>
            </a:r>
          </a:p>
          <a:p>
            <a:pPr lvl="1" eaLnBrk="1" hangingPunct="1"/>
            <a:endParaRPr lang="en-IE" dirty="0" smtClean="0"/>
          </a:p>
          <a:p>
            <a:pPr lvl="1" eaLnBrk="1" hangingPunct="1">
              <a:buFont typeface="Wingdings 2" pitchFamily="18" charset="2"/>
              <a:buNone/>
            </a:pPr>
            <a:r>
              <a:rPr lang="en-IE" sz="3600" dirty="0" smtClean="0"/>
              <a:t>  </a:t>
            </a: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2: Guided Self Management</a:t>
            </a:r>
          </a:p>
        </p:txBody>
      </p:sp>
      <p:sp>
        <p:nvSpPr>
          <p:cNvPr id="11059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Educate </a:t>
            </a:r>
            <a:r>
              <a:rPr lang="en-IE" dirty="0" smtClean="0"/>
              <a:t>  </a:t>
            </a:r>
          </a:p>
          <a:p>
            <a:r>
              <a:rPr lang="en-IE" dirty="0" smtClean="0"/>
              <a:t> Motivate</a:t>
            </a:r>
          </a:p>
          <a:p>
            <a:r>
              <a:rPr lang="en-IE" dirty="0" smtClean="0"/>
              <a:t>Set </a:t>
            </a:r>
            <a:r>
              <a:rPr lang="en-IE" dirty="0" smtClean="0"/>
              <a:t>Goals 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Teach </a:t>
            </a:r>
            <a:r>
              <a:rPr lang="en-IE" dirty="0" smtClean="0"/>
              <a:t>Self-Monitor</a:t>
            </a:r>
          </a:p>
          <a:p>
            <a:pPr lvl="1"/>
            <a:r>
              <a:rPr lang="en-IE" dirty="0" smtClean="0"/>
              <a:t>Reminders to Fill out  Symptoms Score Sheets</a:t>
            </a:r>
          </a:p>
          <a:p>
            <a:pPr lvl="1" eaLnBrk="1" hangingPunct="1"/>
            <a:endParaRPr lang="en-IE" dirty="0" smtClean="0"/>
          </a:p>
          <a:p>
            <a:pPr lvl="1" eaLnBrk="1" hangingPunct="1">
              <a:buFont typeface="Wingdings 2" pitchFamily="18" charset="2"/>
              <a:buNone/>
            </a:pPr>
            <a:r>
              <a:rPr lang="en-IE" sz="3600" dirty="0" smtClean="0"/>
              <a:t>  </a:t>
            </a: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2. Guided Self Management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Written Action Plan</a:t>
            </a:r>
          </a:p>
          <a:p>
            <a:pPr lvl="1"/>
            <a:r>
              <a:rPr lang="en-IE" dirty="0" smtClean="0"/>
              <a:t>Currently Paper </a:t>
            </a:r>
            <a:r>
              <a:rPr lang="en-IE" dirty="0" smtClean="0"/>
              <a:t>Based</a:t>
            </a: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9" name="Text Box 3"/>
          <p:cNvSpPr txBox="1">
            <a:spLocks noChangeArrowheads="1"/>
          </p:cNvSpPr>
          <p:nvPr/>
        </p:nvSpPr>
        <p:spPr bwMode="auto">
          <a:xfrm>
            <a:off x="1219200" y="1143000"/>
            <a:ext cx="6477000" cy="611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352287" name="Group 31"/>
          <p:cNvGraphicFramePr>
            <a:graphicFrameLocks noGrp="1"/>
          </p:cNvGraphicFramePr>
          <p:nvPr/>
        </p:nvGraphicFramePr>
        <p:xfrm>
          <a:off x="1447800" y="228600"/>
          <a:ext cx="6324600" cy="6324600"/>
        </p:xfrm>
        <a:graphic>
          <a:graphicData uri="http://schemas.openxmlformats.org/drawingml/2006/table">
            <a:tbl>
              <a:tblPr/>
              <a:tblGrid>
                <a:gridCol w="6324600"/>
              </a:tblGrid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Example Of Contents Of An Action Plan To Maintain Asthma Control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487" marR="90487" marT="44450" marB="444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3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Your Regular Treatment: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    1.  Each day take ___________________________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    2.  Before exercise, take _____________________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WHEN TO INCREASE TREATMENT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Assess your level of Asthma Control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In the past week have you had: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    Daytime asthma symptoms more than 2 times ?                               No	Yes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    Activity or exercise limited by asthma? 	                                      No	Yes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    Waking at night because of asthma?	                                      No	Yes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    The need to use your [rescue medication] more than 2 times?        No 	Yes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    If you are monitoring peak flow, peak flow less than________?     No	Yes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If you answered YES to three or more of these questions, your asthma is uncontrolled and you may need to step up your treatment.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HOW TO INCREASE TREATMENT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STEP-UP your treatment as follows and assess improvement every day: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____________________________________________  [Write in next treatment step here]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Maintain this treatment for _____________ days  [specify number]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WHEN TO CALL THE DOCTOR/CLINIC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.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Call your doctor/clinic: _______________  [provide phone numbers]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If you don’t respond in _________ days [specify number]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______________________________  [optional lines for additional instruction]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EMERGENCY/SEVERE LOSS OF CONTROL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  <a:sym typeface="Wingdings" pitchFamily="2" charset="2"/>
                        </a:rPr>
                        <a:t>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" charset="0"/>
                          <a:cs typeface="Times New Roman" pitchFamily="18" charset="0"/>
                        </a:rPr>
                        <a:t>If you have severe shortness of breath, and can only speak in short sentences,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  <a:sym typeface="Wingdings" pitchFamily="2" charset="2"/>
                        </a:rPr>
                        <a:t>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" charset="0"/>
                          <a:cs typeface="Times New Roman" pitchFamily="18" charset="0"/>
                        </a:rPr>
                        <a:t>If you are having a severe attack of asthma and are frightened,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  <a:sym typeface="Wingdings" pitchFamily="2" charset="2"/>
                        </a:rPr>
                        <a:t>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" charset="0"/>
                          <a:cs typeface="Times New Roman" pitchFamily="18" charset="0"/>
                        </a:rPr>
                        <a:t>If you need your </a:t>
                      </a:r>
                      <a:r>
                        <a:rPr kumimoji="0" 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  <a:sym typeface="Wingdings" pitchFamily="2" charset="2"/>
                        </a:rPr>
                        <a:t>reliever medication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  <a:sym typeface="Wingdings" pitchFamily="2" charset="2"/>
                        </a:rPr>
                        <a:t> more than every 4 hours and are not improving.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  <a:sym typeface="Wingdings" pitchFamily="2" charset="2"/>
                        </a:rPr>
                        <a:t>1.  Take 2 to 4 puffs ___________  [reliever medication</a:t>
                      </a:r>
                      <a:r>
                        <a:rPr kumimoji="0" 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  <a:sym typeface="Wingdings" pitchFamily="2" charset="2"/>
                        </a:rPr>
                        <a:t>]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  <a:sym typeface="Wingdings" pitchFamily="2" charset="2"/>
                        </a:rPr>
                        <a:t>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  <a:sym typeface="Wingdings" pitchFamily="2" charset="2"/>
                        </a:rPr>
                        <a:t>2.  Take ____mg of ____________ [oral glucocorticosteroid]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  <a:sym typeface="Wingdings" pitchFamily="2" charset="2"/>
                        </a:rPr>
                        <a:t>3.  Seek medical help:  Go to _____________________; Address___________________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  <a:sym typeface="Wingdings" pitchFamily="2" charset="2"/>
                        </a:rPr>
                        <a:t>     Phone: _______________________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  <a:sym typeface="Wingdings" pitchFamily="2" charset="2"/>
                        </a:rPr>
                        <a:t>4.  Continue to use your _________[</a:t>
                      </a:r>
                      <a:r>
                        <a:rPr kumimoji="0" lang="en-US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  <a:sym typeface="Wingdings" pitchFamily="2" charset="2"/>
                        </a:rPr>
                        <a:t>reliever medication]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  <a:sym typeface="Wingdings" pitchFamily="2" charset="2"/>
                        </a:rPr>
                        <a:t> until you are able to get medical help.  </a:t>
                      </a:r>
                    </a:p>
                  </a:txBody>
                  <a:tcPr marL="90487" marR="90487" marT="44450" marB="444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162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IE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2. Guided Self Management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Written Action Plan</a:t>
            </a:r>
          </a:p>
          <a:p>
            <a:pPr lvl="1"/>
            <a:r>
              <a:rPr lang="en-IE" dirty="0" smtClean="0"/>
              <a:t>Currently Paper Based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Frequently </a:t>
            </a:r>
            <a:r>
              <a:rPr lang="en-IE" dirty="0" smtClean="0"/>
              <a:t>ends up under the Fridge.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2. Guided Self Management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Written Action </a:t>
            </a:r>
            <a:r>
              <a:rPr lang="en-IE" dirty="0" smtClean="0"/>
              <a:t>Plan = Lost to Fridge</a:t>
            </a:r>
          </a:p>
          <a:p>
            <a:endParaRPr lang="en-IE" dirty="0" smtClean="0"/>
          </a:p>
          <a:p>
            <a:r>
              <a:rPr lang="en-IE" dirty="0" smtClean="0"/>
              <a:t>App based Written action Plan</a:t>
            </a:r>
          </a:p>
          <a:p>
            <a:pPr lvl="1">
              <a:buNone/>
            </a:pPr>
            <a:endParaRPr lang="en-IE" dirty="0" smtClean="0"/>
          </a:p>
          <a:p>
            <a:pPr lvl="1"/>
            <a:endParaRPr lang="en-IE" dirty="0" smtClean="0"/>
          </a:p>
          <a:p>
            <a:pPr lvl="1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2. Guided Self Management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Written Action </a:t>
            </a:r>
            <a:r>
              <a:rPr lang="en-IE" dirty="0" smtClean="0"/>
              <a:t>Plan = Lost to Fridge</a:t>
            </a:r>
          </a:p>
          <a:p>
            <a:endParaRPr lang="en-IE" dirty="0" smtClean="0"/>
          </a:p>
          <a:p>
            <a:r>
              <a:rPr lang="en-IE" dirty="0" smtClean="0"/>
              <a:t>App based Written action Plan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Personalised</a:t>
            </a:r>
            <a:endParaRPr lang="en-IE" dirty="0" smtClean="0"/>
          </a:p>
          <a:p>
            <a:pPr lvl="1">
              <a:buNone/>
            </a:pPr>
            <a:endParaRPr lang="en-IE" dirty="0" smtClean="0"/>
          </a:p>
          <a:p>
            <a:pPr lvl="1"/>
            <a:endParaRPr lang="en-IE" dirty="0" smtClean="0"/>
          </a:p>
          <a:p>
            <a:pPr lvl="1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General Practice: What we do Best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Patient Satisfaction Literature for 1° Care</a:t>
            </a:r>
          </a:p>
          <a:p>
            <a:pPr lvl="1"/>
            <a:r>
              <a:rPr lang="en-IE" dirty="0" smtClean="0"/>
              <a:t>Communication</a:t>
            </a:r>
          </a:p>
          <a:p>
            <a:pPr lvl="1"/>
            <a:r>
              <a:rPr lang="en-IE" dirty="0" smtClean="0"/>
              <a:t>Consistency of Doctor</a:t>
            </a:r>
          </a:p>
          <a:p>
            <a:pPr lvl="1"/>
            <a:r>
              <a:rPr lang="en-IE" dirty="0" smtClean="0"/>
              <a:t>Patient involvement in decision making</a:t>
            </a:r>
          </a:p>
          <a:p>
            <a:pPr lvl="1"/>
            <a:r>
              <a:rPr lang="en-IE" dirty="0" smtClean="0"/>
              <a:t>Accuracy + Accessibility</a:t>
            </a:r>
          </a:p>
          <a:p>
            <a:pPr>
              <a:buNone/>
            </a:pPr>
            <a:endParaRPr lang="en-IE" sz="1200" dirty="0" smtClean="0"/>
          </a:p>
          <a:p>
            <a:pPr>
              <a:buNone/>
            </a:pPr>
            <a:endParaRPr lang="en-IE" sz="1200" dirty="0" smtClean="0"/>
          </a:p>
          <a:p>
            <a:pPr>
              <a:buNone/>
            </a:pPr>
            <a:endParaRPr lang="en-IE" sz="1200" dirty="0" smtClean="0"/>
          </a:p>
          <a:p>
            <a:pPr>
              <a:buNone/>
            </a:pPr>
            <a:r>
              <a:rPr lang="en-IE" sz="1200" dirty="0" smtClean="0"/>
              <a:t>Smith</a:t>
            </a:r>
            <a:r>
              <a:rPr lang="en-IE" sz="1200" dirty="0" smtClean="0"/>
              <a:t>, C.H., Armstrong, D. (1989) „Comparison of criteria derived by government and patients for evaluating general practitioner services‟. British Medical Journal, Vol. 299 pp. 494-496 </a:t>
            </a:r>
          </a:p>
          <a:p>
            <a:pPr>
              <a:buNone/>
            </a:pPr>
            <a:r>
              <a:rPr lang="en-IE" sz="1200" dirty="0" smtClean="0"/>
              <a:t>Hall, J.A., Dornan, M.C., (1990) „Patient sociodemographic characteristics as predictors of satisfaction with medical care: a meta-analysis. Social Science and Medicine Vol. 30, pp. 811-818 </a:t>
            </a:r>
          </a:p>
          <a:p>
            <a:pPr>
              <a:buNone/>
            </a:pPr>
            <a:r>
              <a:rPr lang="en-IE" sz="1200" dirty="0" smtClean="0"/>
              <a:t>Sixma, H.J., Kerssens, J.J., (1998) „Quality of care from the patients‟ perspective: from theoretical concept to a new measuring instrument‟. Health Expectations Vol. 1 pp. 82 -95 </a:t>
            </a:r>
          </a:p>
          <a:p>
            <a:pPr>
              <a:buNone/>
            </a:pPr>
            <a:r>
              <a:rPr lang="en-IE" sz="1200" dirty="0" smtClean="0"/>
              <a:t>Wensing, M., Jung, H.P., Mainz, J., and Grol, R., (1998) „A systematic review of the literature on patient priorities for general practice care. Part 1: Description of the research domain‟. Soc. Sci. Med. Vol. 47. No. 10, pp.1573-1588 </a:t>
            </a: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2. Guided Self Management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Written Action </a:t>
            </a:r>
            <a:r>
              <a:rPr lang="en-IE" dirty="0" smtClean="0"/>
              <a:t>Plan = Lost to Fridge</a:t>
            </a:r>
            <a:endParaRPr lang="en-IE" dirty="0" smtClean="0"/>
          </a:p>
          <a:p>
            <a:r>
              <a:rPr lang="en-IE" dirty="0" smtClean="0"/>
              <a:t>App based Written action Plan</a:t>
            </a:r>
          </a:p>
          <a:p>
            <a:pPr lvl="1"/>
            <a:r>
              <a:rPr lang="en-IE" dirty="0" smtClean="0"/>
              <a:t>Personalised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Individualised</a:t>
            </a:r>
          </a:p>
          <a:p>
            <a:pPr lvl="1"/>
            <a:endParaRPr lang="en-IE" dirty="0" smtClean="0"/>
          </a:p>
          <a:p>
            <a:pPr lvl="1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2. Guided Self Management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Written Action </a:t>
            </a:r>
            <a:r>
              <a:rPr lang="en-IE" dirty="0" smtClean="0"/>
              <a:t>Plan = Lost to Fridge</a:t>
            </a:r>
            <a:endParaRPr lang="en-IE" dirty="0" smtClean="0"/>
          </a:p>
          <a:p>
            <a:r>
              <a:rPr lang="en-IE" dirty="0" smtClean="0"/>
              <a:t>App based Written action Plan</a:t>
            </a:r>
          </a:p>
          <a:p>
            <a:pPr lvl="1"/>
            <a:r>
              <a:rPr lang="en-IE" dirty="0" smtClean="0"/>
              <a:t>Personalised</a:t>
            </a:r>
          </a:p>
          <a:p>
            <a:pPr lvl="1"/>
            <a:r>
              <a:rPr lang="en-IE" dirty="0" smtClean="0"/>
              <a:t>Individualised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Prompt </a:t>
            </a:r>
            <a:r>
              <a:rPr lang="en-IE" dirty="0" smtClean="0"/>
              <a:t>use and indicate adequacy of adherence/control</a:t>
            </a:r>
          </a:p>
          <a:p>
            <a:pPr lvl="1"/>
            <a:endParaRPr lang="en-IE" dirty="0" smtClean="0"/>
          </a:p>
          <a:p>
            <a:pPr lvl="1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2. Guided Self Management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App </a:t>
            </a:r>
            <a:r>
              <a:rPr lang="en-IE" dirty="0" smtClean="0"/>
              <a:t>based Written action Plan</a:t>
            </a:r>
          </a:p>
          <a:p>
            <a:pPr lvl="1"/>
            <a:r>
              <a:rPr lang="en-IE" dirty="0" smtClean="0"/>
              <a:t>Personalised</a:t>
            </a:r>
          </a:p>
          <a:p>
            <a:pPr lvl="1"/>
            <a:r>
              <a:rPr lang="en-IE" dirty="0" smtClean="0"/>
              <a:t>Individualised</a:t>
            </a:r>
          </a:p>
          <a:p>
            <a:pPr lvl="1"/>
            <a:r>
              <a:rPr lang="en-IE" dirty="0" smtClean="0"/>
              <a:t>Prompt use and indicate adequacy of </a:t>
            </a:r>
            <a:r>
              <a:rPr lang="en-IE" dirty="0" smtClean="0"/>
              <a:t>adherence/control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Warn re: early Loss of Control and Advise Action</a:t>
            </a:r>
          </a:p>
          <a:p>
            <a:pPr lvl="1"/>
            <a:endParaRPr lang="en-IE" dirty="0" smtClean="0"/>
          </a:p>
          <a:p>
            <a:pPr lvl="1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GINA / ICGP Guidelines 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sz="2800" dirty="0" smtClean="0"/>
              <a:t>Part 1:	Risk Factor </a:t>
            </a:r>
            <a:r>
              <a:rPr lang="en-IE" sz="2800" dirty="0" smtClean="0"/>
              <a:t>Reduction</a:t>
            </a:r>
            <a:endParaRPr lang="en-IE" sz="2800" dirty="0" smtClean="0"/>
          </a:p>
          <a:p>
            <a:pPr eaLnBrk="1" hangingPunct="1"/>
            <a:r>
              <a:rPr lang="en-IE" sz="2800" dirty="0" smtClean="0"/>
              <a:t>Part 2: 	Guided Self Management</a:t>
            </a:r>
          </a:p>
          <a:p>
            <a:pPr eaLnBrk="1" hangingPunct="1"/>
            <a:endParaRPr lang="en-IE" sz="2800" dirty="0" smtClean="0"/>
          </a:p>
          <a:p>
            <a:pPr eaLnBrk="1" hangingPunct="1"/>
            <a:r>
              <a:rPr lang="en-IE" sz="2800" dirty="0" smtClean="0"/>
              <a:t>Part 3: 	</a:t>
            </a:r>
            <a:r>
              <a:rPr lang="en-IE" sz="2800" dirty="0" smtClean="0">
                <a:solidFill>
                  <a:srgbClr val="FF0000"/>
                </a:solidFill>
              </a:rPr>
              <a:t>A</a:t>
            </a:r>
            <a:r>
              <a:rPr lang="en-IE" sz="2800" dirty="0" smtClean="0"/>
              <a:t>ssess – </a:t>
            </a:r>
            <a:r>
              <a:rPr lang="en-IE" sz="2800" dirty="0" smtClean="0">
                <a:solidFill>
                  <a:srgbClr val="FF0000"/>
                </a:solidFill>
              </a:rPr>
              <a:t>T</a:t>
            </a:r>
            <a:r>
              <a:rPr lang="en-IE" sz="2800" dirty="0" smtClean="0"/>
              <a:t>reat- </a:t>
            </a:r>
            <a:r>
              <a:rPr lang="en-IE" sz="2800" dirty="0" smtClean="0">
                <a:solidFill>
                  <a:srgbClr val="FF0000"/>
                </a:solidFill>
              </a:rPr>
              <a:t>M</a:t>
            </a:r>
            <a:r>
              <a:rPr lang="en-IE" sz="2800" dirty="0" smtClean="0"/>
              <a:t>onitor</a:t>
            </a:r>
          </a:p>
          <a:p>
            <a:pPr eaLnBrk="1" hangingPunct="1"/>
            <a:endParaRPr lang="en-IE" sz="2800" dirty="0" smtClean="0"/>
          </a:p>
          <a:p>
            <a:pPr eaLnBrk="1" hangingPunct="1"/>
            <a:endParaRPr lang="en-IE" sz="2800" dirty="0" smtClean="0"/>
          </a:p>
          <a:p>
            <a:pPr eaLnBrk="1" hangingPunct="1"/>
            <a:endParaRPr lang="en-IE" dirty="0" smtClean="0"/>
          </a:p>
          <a:p>
            <a:pPr eaLnBrk="1" hangingPunct="1"/>
            <a:endParaRPr lang="en-IE" dirty="0" smtClean="0"/>
          </a:p>
          <a:p>
            <a:pPr eaLnBrk="1" hangingPunct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3. Assessing Control</a:t>
            </a:r>
            <a:endParaRPr lang="en-IE" dirty="0"/>
          </a:p>
        </p:txBody>
      </p:sp>
      <p:sp>
        <p:nvSpPr>
          <p:cNvPr id="1157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Control Based on </a:t>
            </a:r>
          </a:p>
          <a:p>
            <a:pPr lvl="1"/>
            <a:r>
              <a:rPr lang="en-IE" dirty="0" smtClean="0"/>
              <a:t>Peak Flow data</a:t>
            </a:r>
          </a:p>
          <a:p>
            <a:pPr lvl="1"/>
            <a:r>
              <a:rPr lang="en-IE" dirty="0" smtClean="0"/>
              <a:t>Medication use</a:t>
            </a:r>
          </a:p>
          <a:p>
            <a:pPr lvl="1"/>
            <a:r>
              <a:rPr lang="en-IE" dirty="0" smtClean="0"/>
              <a:t>Symptom Score</a:t>
            </a:r>
          </a:p>
          <a:p>
            <a:pPr lvl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3. Assessing Control</a:t>
            </a:r>
            <a:endParaRPr lang="en-IE" dirty="0"/>
          </a:p>
        </p:txBody>
      </p:sp>
      <p:sp>
        <p:nvSpPr>
          <p:cNvPr id="1157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App </a:t>
            </a:r>
            <a:r>
              <a:rPr lang="en-IE" dirty="0" smtClean="0"/>
              <a:t>= Power tool </a:t>
            </a:r>
            <a:r>
              <a:rPr lang="en-IE" dirty="0" smtClean="0"/>
              <a:t>to</a:t>
            </a:r>
            <a:r>
              <a:rPr lang="en-IE" dirty="0" smtClean="0"/>
              <a:t> </a:t>
            </a:r>
            <a:r>
              <a:rPr lang="en-IE" dirty="0" smtClean="0"/>
              <a:t>Assess and Score </a:t>
            </a:r>
            <a:r>
              <a:rPr lang="en-IE" dirty="0" smtClean="0"/>
              <a:t>Control</a:t>
            </a:r>
            <a:endParaRPr lang="en-IE" dirty="0" smtClean="0"/>
          </a:p>
          <a:p>
            <a:pPr eaLnBrk="1" hangingPunct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3. Assessing Control</a:t>
            </a:r>
            <a:endParaRPr lang="en-IE" dirty="0"/>
          </a:p>
        </p:txBody>
      </p:sp>
      <p:sp>
        <p:nvSpPr>
          <p:cNvPr id="1157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App </a:t>
            </a:r>
            <a:r>
              <a:rPr lang="en-IE" dirty="0" smtClean="0"/>
              <a:t>= Power tool </a:t>
            </a:r>
            <a:r>
              <a:rPr lang="en-IE" dirty="0" smtClean="0"/>
              <a:t>to</a:t>
            </a:r>
            <a:r>
              <a:rPr lang="en-IE" dirty="0" smtClean="0"/>
              <a:t> </a:t>
            </a:r>
            <a:r>
              <a:rPr lang="en-IE" dirty="0" smtClean="0"/>
              <a:t>Assess and Score </a:t>
            </a:r>
            <a:r>
              <a:rPr lang="en-IE" dirty="0" smtClean="0"/>
              <a:t>Control</a:t>
            </a:r>
            <a:endParaRPr lang="en-IE" dirty="0" smtClean="0"/>
          </a:p>
          <a:p>
            <a:pPr eaLnBrk="1" hangingPunct="1"/>
            <a:endParaRPr lang="en-IE" dirty="0" smtClean="0"/>
          </a:p>
          <a:p>
            <a:pPr eaLnBrk="1" hangingPunct="1"/>
            <a:r>
              <a:rPr lang="en-IE" dirty="0" smtClean="0"/>
              <a:t>App </a:t>
            </a:r>
            <a:r>
              <a:rPr lang="en-IE" dirty="0" smtClean="0"/>
              <a:t>= Prompt  Algorithm based Action  </a:t>
            </a:r>
          </a:p>
          <a:p>
            <a:pPr eaLnBrk="1" hangingPunct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3. Assessing Control</a:t>
            </a:r>
            <a:endParaRPr lang="en-IE" dirty="0"/>
          </a:p>
        </p:txBody>
      </p:sp>
      <p:sp>
        <p:nvSpPr>
          <p:cNvPr id="1157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App </a:t>
            </a:r>
            <a:r>
              <a:rPr lang="en-IE" dirty="0" smtClean="0"/>
              <a:t>= Power tool </a:t>
            </a:r>
            <a:r>
              <a:rPr lang="en-IE" dirty="0" smtClean="0"/>
              <a:t>to</a:t>
            </a:r>
            <a:r>
              <a:rPr lang="en-IE" dirty="0" smtClean="0"/>
              <a:t> </a:t>
            </a:r>
            <a:r>
              <a:rPr lang="en-IE" dirty="0" smtClean="0"/>
              <a:t>Assess and Score </a:t>
            </a:r>
            <a:r>
              <a:rPr lang="en-IE" dirty="0" smtClean="0"/>
              <a:t>Control</a:t>
            </a:r>
            <a:endParaRPr lang="en-IE" dirty="0" smtClean="0"/>
          </a:p>
          <a:p>
            <a:pPr eaLnBrk="1" hangingPunct="1"/>
            <a:r>
              <a:rPr lang="en-IE" dirty="0" smtClean="0"/>
              <a:t>App </a:t>
            </a:r>
            <a:r>
              <a:rPr lang="en-IE" dirty="0" smtClean="0"/>
              <a:t>= Prompt  Algorithm based Action  </a:t>
            </a:r>
          </a:p>
          <a:p>
            <a:pPr eaLnBrk="1" hangingPunct="1"/>
            <a:endParaRPr lang="en-IE" dirty="0" smtClean="0"/>
          </a:p>
          <a:p>
            <a:pPr eaLnBrk="1" hangingPunct="1"/>
            <a:r>
              <a:rPr lang="en-IE" dirty="0" smtClean="0"/>
              <a:t>App </a:t>
            </a:r>
            <a:r>
              <a:rPr lang="en-IE" dirty="0" smtClean="0"/>
              <a:t>= Reviewable Electronic ‘Asthma Diary’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Apps in Other Chronic Diseases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Apps in Other Chronic Diseases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Heart Failure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Educate </a:t>
            </a:r>
            <a:r>
              <a:rPr lang="en-IE" dirty="0" smtClean="0"/>
              <a:t>re Decompensation</a:t>
            </a:r>
          </a:p>
          <a:p>
            <a:pPr lvl="1"/>
            <a:r>
              <a:rPr lang="en-IE" dirty="0" smtClean="0"/>
              <a:t>Prompt  Recording of Early Symptoms  </a:t>
            </a:r>
          </a:p>
          <a:p>
            <a:endParaRPr lang="en-IE" dirty="0" smtClean="0"/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Fundamental Question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Apps in Other Chronic Diseases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Heart Failure</a:t>
            </a:r>
          </a:p>
          <a:p>
            <a:pPr lvl="1"/>
            <a:r>
              <a:rPr lang="en-IE" dirty="0" smtClean="0"/>
              <a:t>Educate re Decompensation</a:t>
            </a:r>
          </a:p>
          <a:p>
            <a:pPr lvl="1"/>
            <a:r>
              <a:rPr lang="en-IE" dirty="0" smtClean="0"/>
              <a:t>Prompt  Recording of Early Symptoms  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Track </a:t>
            </a:r>
            <a:r>
              <a:rPr lang="en-IE" dirty="0" smtClean="0"/>
              <a:t>Daily Weights, Medication Compliance</a:t>
            </a:r>
          </a:p>
          <a:p>
            <a:pPr lvl="1"/>
            <a:r>
              <a:rPr lang="en-IE" dirty="0" smtClean="0"/>
              <a:t>Alert Doctor to deviation or deterioration</a:t>
            </a:r>
          </a:p>
          <a:p>
            <a:endParaRPr lang="en-IE" dirty="0" smtClean="0"/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Apps in Other Chronic Diseases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Heart Failure</a:t>
            </a:r>
          </a:p>
          <a:p>
            <a:endParaRPr lang="en-IE" dirty="0" smtClean="0"/>
          </a:p>
          <a:p>
            <a:r>
              <a:rPr lang="en-IE" dirty="0" smtClean="0"/>
              <a:t> </a:t>
            </a:r>
            <a:r>
              <a:rPr lang="en-IE" dirty="0" smtClean="0"/>
              <a:t>COPD</a:t>
            </a:r>
          </a:p>
          <a:p>
            <a:pPr lvl="1"/>
            <a:r>
              <a:rPr lang="en-IE" dirty="0" smtClean="0"/>
              <a:t>Similar to Asthma </a:t>
            </a:r>
          </a:p>
          <a:p>
            <a:pPr>
              <a:buNone/>
            </a:pPr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Apps in Other Chronic Diseases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Diabetes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Education  </a:t>
            </a:r>
          </a:p>
          <a:p>
            <a:pPr lvl="1"/>
            <a:r>
              <a:rPr lang="en-IE" dirty="0" smtClean="0"/>
              <a:t>Prompt </a:t>
            </a:r>
            <a:r>
              <a:rPr lang="en-IE" dirty="0" smtClean="0"/>
              <a:t>BSL Recording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Apps in Other Chronic Diseases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Diabetes</a:t>
            </a:r>
          </a:p>
          <a:p>
            <a:pPr lvl="1"/>
            <a:r>
              <a:rPr lang="en-IE" dirty="0" smtClean="0"/>
              <a:t>Education  </a:t>
            </a:r>
          </a:p>
          <a:p>
            <a:pPr lvl="1"/>
            <a:r>
              <a:rPr lang="en-IE" dirty="0" smtClean="0"/>
              <a:t>Prompt BSL Recording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Calorie Counting</a:t>
            </a:r>
          </a:p>
          <a:p>
            <a:pPr lvl="1"/>
            <a:r>
              <a:rPr lang="en-IE" dirty="0" smtClean="0"/>
              <a:t> </a:t>
            </a:r>
            <a:r>
              <a:rPr lang="en-IE" dirty="0" smtClean="0"/>
              <a:t>Key Metric control</a:t>
            </a:r>
          </a:p>
          <a:p>
            <a:pPr lvl="2"/>
            <a:r>
              <a:rPr lang="en-IE" dirty="0" smtClean="0"/>
              <a:t>BP Recording</a:t>
            </a:r>
          </a:p>
          <a:p>
            <a:pPr lvl="2"/>
            <a:r>
              <a:rPr lang="en-IE" dirty="0" smtClean="0"/>
              <a:t>Urine Dipstick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Penultimately</a:t>
            </a:r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Penultimately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Selection of My Favourite Health Apps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Selection of Current Medical App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Asthma Coach-   Asthma Society Ireland</a:t>
            </a:r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Selection of Current Medical App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Asthma Coach-   Asthma Society Ireland</a:t>
            </a:r>
          </a:p>
          <a:p>
            <a:endParaRPr lang="en-IE" dirty="0" smtClean="0"/>
          </a:p>
          <a:p>
            <a:r>
              <a:rPr lang="en-IE" dirty="0" smtClean="0"/>
              <a:t>Spinal Pro III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Selection of Current Medical App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Asthma Coach-   Asthma Society Ireland</a:t>
            </a:r>
          </a:p>
          <a:p>
            <a:r>
              <a:rPr lang="en-IE" dirty="0" smtClean="0"/>
              <a:t>Spinal Pro III</a:t>
            </a:r>
          </a:p>
          <a:p>
            <a:endParaRPr lang="en-IE" dirty="0"/>
          </a:p>
        </p:txBody>
      </p:sp>
      <p:pic>
        <p:nvPicPr>
          <p:cNvPr id="4" name="Picture 3" descr="spinal pro 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355"/>
            <a:ext cx="9144000" cy="68438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Selection of Current Medical App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Asthma Coach  	Asthma Society Ireland</a:t>
            </a:r>
            <a:endParaRPr lang="en-IE" dirty="0" smtClean="0"/>
          </a:p>
          <a:p>
            <a:r>
              <a:rPr lang="en-IE" dirty="0" smtClean="0"/>
              <a:t>Spinal Pro III     	3D4Medical.com</a:t>
            </a:r>
          </a:p>
          <a:p>
            <a:endParaRPr lang="en-IE" dirty="0" smtClean="0"/>
          </a:p>
          <a:p>
            <a:r>
              <a:rPr lang="en-IE" dirty="0" smtClean="0"/>
              <a:t>COPD Tracker	Everyday Health</a:t>
            </a:r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Fundamental Question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As Patients are happy with what we do why do we need to change?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139136" cy="1162050"/>
          </a:xfrm>
        </p:spPr>
        <p:txBody>
          <a:bodyPr>
            <a:noAutofit/>
          </a:bodyPr>
          <a:lstStyle/>
          <a:p>
            <a:endParaRPr lang="en-IE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51520" y="1524000"/>
            <a:ext cx="4608512" cy="4602163"/>
          </a:xfrm>
        </p:spPr>
        <p:txBody>
          <a:bodyPr>
            <a:normAutofit/>
          </a:bodyPr>
          <a:lstStyle/>
          <a:p>
            <a:endParaRPr lang="en-IE" sz="1700" dirty="0" smtClean="0"/>
          </a:p>
          <a:p>
            <a:endParaRPr lang="en-IE" sz="1700" dirty="0" smtClean="0"/>
          </a:p>
          <a:p>
            <a:endParaRPr lang="en-IE" sz="1700" dirty="0" smtClean="0"/>
          </a:p>
          <a:p>
            <a:endParaRPr lang="en-IE" sz="2000" dirty="0" smtClean="0"/>
          </a:p>
          <a:p>
            <a:endParaRPr lang="en-IE" sz="2000" dirty="0" smtClean="0"/>
          </a:p>
        </p:txBody>
      </p:sp>
      <p:pic>
        <p:nvPicPr>
          <p:cNvPr id="5" name="Content Placeholder 4" descr="Bob-Dylan-9283052-1-40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004048" y="1844824"/>
            <a:ext cx="3829050" cy="3829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01208"/>
            <a:ext cx="8532440" cy="613370"/>
          </a:xfrm>
        </p:spPr>
        <p:txBody>
          <a:bodyPr>
            <a:noAutofit/>
          </a:bodyPr>
          <a:lstStyle/>
          <a:p>
            <a:r>
              <a:rPr lang="en-IE" sz="3600" dirty="0" smtClean="0"/>
              <a:t>For The Times They Are A-Changin’</a:t>
            </a:r>
            <a:endParaRPr lang="en-IE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51520" y="1524000"/>
            <a:ext cx="4608512" cy="4602163"/>
          </a:xfrm>
        </p:spPr>
        <p:txBody>
          <a:bodyPr>
            <a:normAutofit/>
          </a:bodyPr>
          <a:lstStyle/>
          <a:p>
            <a:r>
              <a:rPr lang="en-IE" sz="1700" dirty="0" smtClean="0"/>
              <a:t>Come gather ‘round people</a:t>
            </a:r>
          </a:p>
          <a:p>
            <a:r>
              <a:rPr lang="en-IE" sz="1700" dirty="0" smtClean="0"/>
              <a:t>Wherever you roam</a:t>
            </a:r>
          </a:p>
          <a:p>
            <a:r>
              <a:rPr lang="en-IE" sz="1700" dirty="0" smtClean="0"/>
              <a:t>And admit that the waters</a:t>
            </a:r>
          </a:p>
          <a:p>
            <a:r>
              <a:rPr lang="en-IE" sz="1700" dirty="0" smtClean="0"/>
              <a:t>Around you have gro</a:t>
            </a:r>
            <a:r>
              <a:rPr lang="en-IE" sz="1800" dirty="0" smtClean="0"/>
              <a:t>wn......</a:t>
            </a:r>
          </a:p>
          <a:p>
            <a:r>
              <a:rPr lang="en-IE" sz="1800" dirty="0" smtClean="0"/>
              <a:t>......If your time to you</a:t>
            </a:r>
          </a:p>
          <a:p>
            <a:r>
              <a:rPr lang="en-IE" sz="1800" dirty="0" smtClean="0"/>
              <a:t>Is worth savin’</a:t>
            </a:r>
          </a:p>
          <a:p>
            <a:endParaRPr lang="en-IE" sz="2400" dirty="0" smtClean="0"/>
          </a:p>
          <a:p>
            <a:r>
              <a:rPr lang="en-IE" sz="2400" dirty="0" smtClean="0"/>
              <a:t>Then you better start swimmin’</a:t>
            </a:r>
          </a:p>
          <a:p>
            <a:r>
              <a:rPr lang="en-IE" sz="2400" dirty="0" smtClean="0"/>
              <a:t>Or you’ll sink like a stone</a:t>
            </a:r>
          </a:p>
          <a:p>
            <a:endParaRPr lang="en-IE" sz="2000" dirty="0" smtClean="0"/>
          </a:p>
        </p:txBody>
      </p:sp>
      <p:pic>
        <p:nvPicPr>
          <p:cNvPr id="5" name="Content Placeholder 4" descr="Bob-Dylan-9283052-1-40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004048" y="764704"/>
            <a:ext cx="3829050" cy="3829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Fundamental Answer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As Patients are happy with what we do why do we need to change?</a:t>
            </a:r>
          </a:p>
          <a:p>
            <a:endParaRPr lang="en-IE" dirty="0" smtClean="0"/>
          </a:p>
          <a:p>
            <a:pPr>
              <a:buNone/>
            </a:pPr>
            <a:r>
              <a:rPr lang="en-IE" dirty="0" smtClean="0"/>
              <a:t>		Our Patients are changing.....</a:t>
            </a:r>
          </a:p>
          <a:p>
            <a:pPr>
              <a:buNone/>
            </a:pP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Fundamental Answer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As Patients are happy with what we do why do we need to change?</a:t>
            </a:r>
          </a:p>
          <a:p>
            <a:endParaRPr lang="en-IE" dirty="0" smtClean="0"/>
          </a:p>
          <a:p>
            <a:pPr>
              <a:buNone/>
            </a:pPr>
            <a:r>
              <a:rPr lang="en-IE" dirty="0" smtClean="0"/>
              <a:t>		Our Patients are changing.....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.......Our Days are getting Busier.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Plus ça change...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Plus ça change...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ESRI predicts a rise in GP consultations of 33%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Plus ça change...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ESRI predicts a rise in GP consultations of 33%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2005</a:t>
            </a:r>
            <a:r>
              <a:rPr lang="en-IE" dirty="0" smtClean="0"/>
              <a:t>:  11.1m </a:t>
            </a:r>
            <a:endParaRPr lang="en-IE" dirty="0" smtClean="0"/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2021: 14.8m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139136" cy="1162050"/>
          </a:xfrm>
        </p:spPr>
        <p:txBody>
          <a:bodyPr>
            <a:noAutofit/>
          </a:bodyPr>
          <a:lstStyle/>
          <a:p>
            <a:endParaRPr lang="en-IE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51520" y="1524000"/>
            <a:ext cx="4608512" cy="4602163"/>
          </a:xfrm>
        </p:spPr>
        <p:txBody>
          <a:bodyPr>
            <a:normAutofit/>
          </a:bodyPr>
          <a:lstStyle/>
          <a:p>
            <a:endParaRPr lang="en-IE" sz="2000" dirty="0" smtClean="0"/>
          </a:p>
        </p:txBody>
      </p:sp>
      <p:pic>
        <p:nvPicPr>
          <p:cNvPr id="5" name="Content Placeholder 4" descr="Bob-Dylan-9283052-1-40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004048" y="1844824"/>
            <a:ext cx="3829050" cy="3829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Plus ça change...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ESRI predicts a rise in GP consultations of 33%</a:t>
            </a:r>
          </a:p>
          <a:p>
            <a:pPr lvl="1"/>
            <a:r>
              <a:rPr lang="en-IE" dirty="0" smtClean="0"/>
              <a:t>2005:  11.1m </a:t>
            </a:r>
          </a:p>
          <a:p>
            <a:pPr lvl="1"/>
            <a:r>
              <a:rPr lang="en-IE" dirty="0" smtClean="0"/>
              <a:t>2021: 14.8m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Doesn’t account for Chronic Disease Programme!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Plus ça change... Busier Days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Plus ça change... Busier Days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Growing Population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11</a:t>
            </a:r>
            <a:r>
              <a:rPr lang="en-IE" dirty="0" smtClean="0"/>
              <a:t>% increase by 2021   </a:t>
            </a:r>
          </a:p>
          <a:p>
            <a:pPr lvl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Plus ça change... Busier Days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Growing Population</a:t>
            </a:r>
          </a:p>
          <a:p>
            <a:endParaRPr lang="en-IE" dirty="0" smtClean="0"/>
          </a:p>
          <a:p>
            <a:r>
              <a:rPr lang="en-IE" dirty="0" smtClean="0"/>
              <a:t>Aging Population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Average </a:t>
            </a:r>
            <a:r>
              <a:rPr lang="en-IE" dirty="0" smtClean="0"/>
              <a:t>number of visit increase with 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Plus ça change... Busier Days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Growing Population</a:t>
            </a:r>
          </a:p>
          <a:p>
            <a:r>
              <a:rPr lang="en-IE" dirty="0" smtClean="0"/>
              <a:t>Aging Population</a:t>
            </a:r>
          </a:p>
          <a:p>
            <a:endParaRPr lang="en-IE" dirty="0" smtClean="0"/>
          </a:p>
          <a:p>
            <a:r>
              <a:rPr lang="en-IE" dirty="0" smtClean="0"/>
              <a:t>Changing  Health Care System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Chronic </a:t>
            </a:r>
            <a:r>
              <a:rPr lang="en-IE" dirty="0" smtClean="0"/>
              <a:t>Disease Programme</a:t>
            </a:r>
          </a:p>
          <a:p>
            <a:pPr lvl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Plus ça change...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 algn="ctr">
              <a:buNone/>
            </a:pPr>
            <a:r>
              <a:rPr lang="en-IE" sz="4800" dirty="0" smtClean="0"/>
              <a:t>.</a:t>
            </a:r>
            <a:endParaRPr lang="en-IE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Plus ça change...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 algn="ctr">
              <a:buNone/>
            </a:pPr>
            <a:r>
              <a:rPr lang="en-IE" sz="4800" dirty="0" smtClean="0"/>
              <a:t>...</a:t>
            </a:r>
            <a:r>
              <a:rPr lang="en-IE" sz="4800" dirty="0" smtClean="0"/>
              <a:t>Plus les choses ne peuvent rester les mêmes.</a:t>
            </a:r>
            <a:endParaRPr lang="en-IE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Plus </a:t>
            </a:r>
            <a:r>
              <a:rPr lang="en-IE" dirty="0" smtClean="0"/>
              <a:t>les choses ne peuvent rester les memes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IE" sz="4800" dirty="0" smtClean="0"/>
          </a:p>
          <a:p>
            <a:pPr algn="ctr">
              <a:buNone/>
            </a:pPr>
            <a:r>
              <a:rPr lang="en-IE" sz="4800" dirty="0" smtClean="0"/>
              <a:t>Pour Quoi?</a:t>
            </a:r>
            <a:endParaRPr lang="en-IE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...n’est pas rester la meme...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           Our Patients are changing.....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Ce n’est pas la même chose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Growing Population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Birth </a:t>
            </a:r>
            <a:r>
              <a:rPr lang="en-IE" dirty="0" smtClean="0"/>
              <a:t>= Young people not Old People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139136" cy="1162050"/>
          </a:xfrm>
        </p:spPr>
        <p:txBody>
          <a:bodyPr>
            <a:noAutofit/>
          </a:bodyPr>
          <a:lstStyle/>
          <a:p>
            <a:r>
              <a:rPr lang="en-IE" sz="3600" dirty="0" smtClean="0"/>
              <a:t>The Times They Are A-Changin</a:t>
            </a:r>
            <a:endParaRPr lang="en-IE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51520" y="1524000"/>
            <a:ext cx="4608512" cy="4602163"/>
          </a:xfrm>
        </p:spPr>
        <p:txBody>
          <a:bodyPr>
            <a:normAutofit/>
          </a:bodyPr>
          <a:lstStyle/>
          <a:p>
            <a:endParaRPr lang="en-IE" sz="2000" dirty="0" smtClean="0"/>
          </a:p>
        </p:txBody>
      </p:sp>
      <p:pic>
        <p:nvPicPr>
          <p:cNvPr id="5" name="Content Placeholder 4" descr="Bob-Dylan-9283052-1-40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004048" y="1844824"/>
            <a:ext cx="3829050" cy="3829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Ce n’est pas la même chose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Growing Population</a:t>
            </a:r>
          </a:p>
          <a:p>
            <a:pPr lvl="1"/>
            <a:r>
              <a:rPr lang="en-IE" dirty="0" smtClean="0"/>
              <a:t>Birth = Young people not Old People</a:t>
            </a:r>
          </a:p>
          <a:p>
            <a:endParaRPr lang="en-IE" dirty="0" smtClean="0"/>
          </a:p>
          <a:p>
            <a:r>
              <a:rPr lang="en-IE" dirty="0" smtClean="0"/>
              <a:t>Ageing </a:t>
            </a:r>
            <a:r>
              <a:rPr lang="en-IE" dirty="0" smtClean="0"/>
              <a:t>Population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Next </a:t>
            </a:r>
            <a:r>
              <a:rPr lang="en-IE" dirty="0" smtClean="0"/>
              <a:t>decades Pensioners are Last Decades 45 </a:t>
            </a:r>
            <a:r>
              <a:rPr lang="en-IE" dirty="0" smtClean="0"/>
              <a:t>y.o</a:t>
            </a: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Ce n’est pas la même chose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Growing Population</a:t>
            </a:r>
          </a:p>
          <a:p>
            <a:r>
              <a:rPr lang="en-IE" dirty="0" smtClean="0"/>
              <a:t>Ageing </a:t>
            </a:r>
            <a:r>
              <a:rPr lang="en-IE" dirty="0" smtClean="0"/>
              <a:t>Population</a:t>
            </a:r>
          </a:p>
          <a:p>
            <a:pPr lvl="1"/>
            <a:r>
              <a:rPr lang="en-IE" dirty="0" smtClean="0"/>
              <a:t>Next decades Pensioners are Last Decades 45 y.o</a:t>
            </a:r>
          </a:p>
          <a:p>
            <a:endParaRPr lang="en-IE" dirty="0" smtClean="0"/>
          </a:p>
          <a:p>
            <a:r>
              <a:rPr lang="en-IE" dirty="0" smtClean="0"/>
              <a:t> </a:t>
            </a:r>
            <a:r>
              <a:rPr lang="en-IE" dirty="0" smtClean="0"/>
              <a:t>Chronic Disease Programme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Diseases </a:t>
            </a:r>
            <a:r>
              <a:rPr lang="en-IE" dirty="0" smtClean="0"/>
              <a:t>that benefit from Early Stage Intervention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Ce n’est pas la même chose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We must do more with less – James Reilly</a:t>
            </a:r>
          </a:p>
          <a:p>
            <a:pPr>
              <a:buNone/>
            </a:pP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Ce n’est pas la même chose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We must do more with less – James Reilly</a:t>
            </a:r>
          </a:p>
          <a:p>
            <a:pPr>
              <a:buNone/>
            </a:pPr>
            <a:endParaRPr lang="en-IE" dirty="0" smtClean="0"/>
          </a:p>
          <a:p>
            <a:r>
              <a:rPr lang="en-IE" dirty="0" smtClean="0"/>
              <a:t>We must do more DIFFERENTLY with less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Answer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Answer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Technology</a:t>
            </a:r>
          </a:p>
          <a:p>
            <a:endParaRPr lang="en-IE" dirty="0" smtClean="0"/>
          </a:p>
          <a:p>
            <a:r>
              <a:rPr lang="en-IE" dirty="0" smtClean="0"/>
              <a:t>iPhones and iPads </a:t>
            </a:r>
          </a:p>
          <a:p>
            <a:endParaRPr lang="en-IE" dirty="0" smtClean="0"/>
          </a:p>
          <a:p>
            <a:r>
              <a:rPr lang="en-IE" dirty="0" smtClean="0"/>
              <a:t>Apps</a:t>
            </a:r>
          </a:p>
          <a:p>
            <a:pPr>
              <a:buNone/>
            </a:pP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Technology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Ireland is Wedded to Technology</a:t>
            </a:r>
            <a:endParaRPr lang="en-IE" dirty="0"/>
          </a:p>
        </p:txBody>
      </p:sp>
      <p:pic>
        <p:nvPicPr>
          <p:cNvPr id="3" name="Picture 2" descr="http://www.torontostandard.com/images/uploads/25aa39b4e5f19fe0017fcaedf9d94c74_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902462" cy="51497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Technology Usage Ireland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5.4 Million Mobile Phones </a:t>
            </a:r>
          </a:p>
          <a:p>
            <a:pPr lvl="1"/>
            <a:r>
              <a:rPr lang="en-IE" dirty="0" smtClean="0"/>
              <a:t>119% Population penetration</a:t>
            </a:r>
          </a:p>
          <a:p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Technology Usage Ireland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5.4 Million Mobile Phones </a:t>
            </a:r>
          </a:p>
          <a:p>
            <a:pPr lvl="1"/>
            <a:r>
              <a:rPr lang="en-IE" dirty="0" smtClean="0"/>
              <a:t>119% Population penetration</a:t>
            </a:r>
          </a:p>
          <a:p>
            <a:endParaRPr lang="en-IE" dirty="0" smtClean="0"/>
          </a:p>
          <a:p>
            <a:r>
              <a:rPr lang="en-IE" dirty="0" smtClean="0"/>
              <a:t>3.2 </a:t>
            </a:r>
            <a:r>
              <a:rPr lang="en-IE" dirty="0" smtClean="0"/>
              <a:t>Billion SMS (Text Messages)</a:t>
            </a:r>
          </a:p>
          <a:p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139136" cy="1162050"/>
          </a:xfrm>
        </p:spPr>
        <p:txBody>
          <a:bodyPr>
            <a:noAutofit/>
          </a:bodyPr>
          <a:lstStyle/>
          <a:p>
            <a:r>
              <a:rPr lang="en-IE" sz="3600" dirty="0" smtClean="0"/>
              <a:t>The Times They Are A-Changin</a:t>
            </a:r>
            <a:endParaRPr lang="en-IE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51520" y="1524000"/>
            <a:ext cx="4608512" cy="4602163"/>
          </a:xfrm>
        </p:spPr>
        <p:txBody>
          <a:bodyPr>
            <a:normAutofit/>
          </a:bodyPr>
          <a:lstStyle/>
          <a:p>
            <a:endParaRPr lang="en-IE" sz="1600" dirty="0" smtClean="0"/>
          </a:p>
          <a:p>
            <a:endParaRPr lang="en-IE" sz="2400" dirty="0" smtClean="0"/>
          </a:p>
          <a:p>
            <a:endParaRPr lang="en-IE" sz="2400" dirty="0" smtClean="0"/>
          </a:p>
          <a:p>
            <a:r>
              <a:rPr lang="en-IE" sz="2400" dirty="0" smtClean="0"/>
              <a:t>Come </a:t>
            </a:r>
            <a:r>
              <a:rPr lang="en-IE" sz="2400" dirty="0" smtClean="0"/>
              <a:t>gather ‘round people</a:t>
            </a:r>
          </a:p>
          <a:p>
            <a:r>
              <a:rPr lang="en-IE" sz="2400" dirty="0" smtClean="0"/>
              <a:t>Wherever you roam</a:t>
            </a:r>
          </a:p>
          <a:p>
            <a:r>
              <a:rPr lang="en-IE" sz="2400" dirty="0" smtClean="0"/>
              <a:t>And admit that the waters</a:t>
            </a:r>
          </a:p>
          <a:p>
            <a:r>
              <a:rPr lang="en-IE" sz="2400" dirty="0" smtClean="0"/>
              <a:t>Around you have grown......</a:t>
            </a:r>
          </a:p>
          <a:p>
            <a:endParaRPr lang="en-IE" sz="2400" dirty="0" smtClean="0"/>
          </a:p>
          <a:p>
            <a:endParaRPr lang="en-IE" sz="1600" dirty="0" smtClean="0"/>
          </a:p>
          <a:p>
            <a:endParaRPr lang="en-IE" sz="1600" dirty="0" smtClean="0"/>
          </a:p>
          <a:p>
            <a:endParaRPr lang="en-IE" sz="2000" dirty="0" smtClean="0"/>
          </a:p>
          <a:p>
            <a:endParaRPr lang="en-IE" sz="2000" dirty="0" smtClean="0"/>
          </a:p>
        </p:txBody>
      </p:sp>
      <p:pic>
        <p:nvPicPr>
          <p:cNvPr id="5" name="Content Placeholder 4" descr="Bob-Dylan-9283052-1-40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004048" y="1844824"/>
            <a:ext cx="3829050" cy="3829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Mobile Phones by Age</a:t>
            </a:r>
          </a:p>
        </p:txBody>
      </p:sp>
      <p:graphicFrame>
        <p:nvGraphicFramePr>
          <p:cNvPr id="3" name="Chart 2"/>
          <p:cNvGraphicFramePr/>
          <p:nvPr/>
        </p:nvGraphicFramePr>
        <p:xfrm>
          <a:off x="899592" y="1988840"/>
          <a:ext cx="784887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Internet Usage 2000-10 </a:t>
            </a:r>
            <a:endParaRPr lang="en-I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71600" y="2420890"/>
          <a:ext cx="7632848" cy="3240357"/>
        </p:xfrm>
        <a:graphic>
          <a:graphicData uri="http://schemas.openxmlformats.org/drawingml/2006/table">
            <a:tbl>
              <a:tblPr/>
              <a:tblGrid>
                <a:gridCol w="1296144"/>
                <a:gridCol w="1237925"/>
                <a:gridCol w="1593369"/>
                <a:gridCol w="1489186"/>
                <a:gridCol w="2016224"/>
              </a:tblGrid>
              <a:tr h="738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YEAR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Users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Population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Pop.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Usage Source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</a:tr>
              <a:tr h="625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400" dirty="0">
                          <a:solidFill>
                            <a:srgbClr val="0000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2000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400" dirty="0">
                          <a:solidFill>
                            <a:srgbClr val="0000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784,000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400" dirty="0">
                          <a:solidFill>
                            <a:srgbClr val="0000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3,755,300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400" dirty="0">
                          <a:solidFill>
                            <a:srgbClr val="0000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20.9 %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400" u="sng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  <a:hlinkClick r:id="rId3"/>
                        </a:rPr>
                        <a:t>ITU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25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400" dirty="0">
                          <a:solidFill>
                            <a:srgbClr val="0000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2002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400" dirty="0">
                          <a:solidFill>
                            <a:srgbClr val="0000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1,319,608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400" dirty="0">
                          <a:solidFill>
                            <a:srgbClr val="0000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3,780,600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400" dirty="0">
                          <a:solidFill>
                            <a:srgbClr val="0000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34.9 %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400" u="sng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  <a:hlinkClick r:id="rId4"/>
                        </a:rPr>
                        <a:t>Nielsen NR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25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400" dirty="0">
                          <a:solidFill>
                            <a:srgbClr val="0000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2008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400" dirty="0">
                          <a:solidFill>
                            <a:srgbClr val="0000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2,060,000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400" dirty="0">
                          <a:solidFill>
                            <a:srgbClr val="0000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4,156,119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400" dirty="0">
                          <a:solidFill>
                            <a:srgbClr val="0000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49.6 %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400" u="sng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  <a:hlinkClick r:id="rId5"/>
                        </a:rPr>
                        <a:t>C.I. Almanac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25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400" dirty="0">
                          <a:solidFill>
                            <a:srgbClr val="0000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2010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400" dirty="0">
                          <a:solidFill>
                            <a:srgbClr val="0000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3,042,600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400" dirty="0">
                          <a:solidFill>
                            <a:srgbClr val="0000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4,622,917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400" dirty="0">
                          <a:solidFill>
                            <a:srgbClr val="000066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65.8 %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400" u="sng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  <a:hlinkClick r:id="rId6"/>
                        </a:rPr>
                        <a:t>ITU</a:t>
                      </a:r>
                      <a:endParaRPr lang="en-I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Laptop by Age</a:t>
            </a:r>
            <a:endParaRPr lang="en-IE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827584" y="1772816"/>
          <a:ext cx="727280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88224" y="573325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Q4 2011 ComReg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Technology Usage Ireland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4.2 million 3G Sim </a:t>
            </a:r>
            <a:r>
              <a:rPr lang="en-IE" dirty="0" smtClean="0"/>
              <a:t>Cards (80% Phones)</a:t>
            </a:r>
            <a:endParaRPr lang="en-IE" dirty="0" smtClean="0"/>
          </a:p>
          <a:p>
            <a:pPr>
              <a:buNone/>
            </a:pP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Technology Usage Ireland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4.2 million 3G Sim </a:t>
            </a:r>
            <a:r>
              <a:rPr lang="en-IE" dirty="0" smtClean="0"/>
              <a:t>Cards (80% Phones)</a:t>
            </a:r>
            <a:endParaRPr lang="en-IE" dirty="0" smtClean="0"/>
          </a:p>
          <a:p>
            <a:pPr>
              <a:buNone/>
            </a:pPr>
            <a:endParaRPr lang="en-IE" dirty="0" smtClean="0"/>
          </a:p>
          <a:p>
            <a:r>
              <a:rPr lang="en-IE" dirty="0" smtClean="0"/>
              <a:t>1.65m Broadband Subscriptions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55</a:t>
            </a:r>
            <a:r>
              <a:rPr lang="en-IE" dirty="0" smtClean="0"/>
              <a:t>% of Household Penetration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Tablets and iPhones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Tablets by Age</a:t>
            </a:r>
          </a:p>
        </p:txBody>
      </p:sp>
      <p:graphicFrame>
        <p:nvGraphicFramePr>
          <p:cNvPr id="3" name="Chart 2"/>
          <p:cNvGraphicFramePr/>
          <p:nvPr/>
        </p:nvGraphicFramePr>
        <p:xfrm>
          <a:off x="827584" y="1988840"/>
          <a:ext cx="770485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SmartPhones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49% population </a:t>
            </a:r>
            <a:r>
              <a:rPr lang="en-IE" dirty="0" smtClean="0"/>
              <a:t>2011</a:t>
            </a: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SmartPhones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49% population 2011</a:t>
            </a:r>
          </a:p>
          <a:p>
            <a:endParaRPr lang="en-IE" dirty="0" smtClean="0"/>
          </a:p>
          <a:p>
            <a:r>
              <a:rPr lang="en-IE" dirty="0" smtClean="0"/>
              <a:t>Estimated </a:t>
            </a:r>
            <a:r>
              <a:rPr lang="en-IE" dirty="0" smtClean="0"/>
              <a:t>71% population 2012 (Red C)</a:t>
            </a:r>
          </a:p>
          <a:p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SmartPhones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49% population 2011</a:t>
            </a:r>
          </a:p>
          <a:p>
            <a:r>
              <a:rPr lang="en-IE" dirty="0" smtClean="0"/>
              <a:t>Estimated 71% population 2012 (Red C)</a:t>
            </a:r>
          </a:p>
          <a:p>
            <a:endParaRPr lang="en-IE" dirty="0" smtClean="0"/>
          </a:p>
          <a:p>
            <a:r>
              <a:rPr lang="en-IE" dirty="0" smtClean="0"/>
              <a:t>80% Smartphone users research purchase decisions (Google)*</a:t>
            </a:r>
          </a:p>
          <a:p>
            <a:endParaRPr lang="en-IE" dirty="0" smtClean="0"/>
          </a:p>
          <a:p>
            <a:endParaRPr lang="en-IE" dirty="0" smtClean="0"/>
          </a:p>
          <a:p>
            <a:pPr>
              <a:buNone/>
            </a:pPr>
            <a:endParaRPr lang="en-IE" sz="1600" dirty="0" smtClean="0"/>
          </a:p>
          <a:p>
            <a:pPr>
              <a:buNone/>
            </a:pPr>
            <a:r>
              <a:rPr lang="en-IE" sz="1600" dirty="0" smtClean="0"/>
              <a:t>*</a:t>
            </a:r>
            <a:r>
              <a:rPr lang="en-IE" sz="1600" i="1" dirty="0" smtClean="0"/>
              <a:t>Our Mobile Planet; Ireland, understanding the mobile consumer, May 2012, Google</a:t>
            </a:r>
            <a:endParaRPr lang="en-I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139136" cy="1162050"/>
          </a:xfrm>
        </p:spPr>
        <p:txBody>
          <a:bodyPr>
            <a:noAutofit/>
          </a:bodyPr>
          <a:lstStyle/>
          <a:p>
            <a:r>
              <a:rPr lang="en-IE" sz="3600" dirty="0" smtClean="0"/>
              <a:t>The Times They Are A-Changin</a:t>
            </a:r>
            <a:endParaRPr lang="en-IE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51520" y="1524000"/>
            <a:ext cx="4608512" cy="4602163"/>
          </a:xfrm>
        </p:spPr>
        <p:txBody>
          <a:bodyPr>
            <a:normAutofit/>
          </a:bodyPr>
          <a:lstStyle/>
          <a:p>
            <a:endParaRPr lang="en-IE" sz="1600" dirty="0" smtClean="0"/>
          </a:p>
          <a:p>
            <a:r>
              <a:rPr lang="en-IE" sz="1800" dirty="0" smtClean="0"/>
              <a:t>Come gather ‘round people</a:t>
            </a:r>
          </a:p>
          <a:p>
            <a:r>
              <a:rPr lang="en-IE" sz="1800" dirty="0" smtClean="0"/>
              <a:t>Wherever you roam</a:t>
            </a:r>
          </a:p>
          <a:p>
            <a:r>
              <a:rPr lang="en-IE" sz="1800" dirty="0" smtClean="0"/>
              <a:t>And admit that the waters</a:t>
            </a:r>
          </a:p>
          <a:p>
            <a:r>
              <a:rPr lang="en-IE" sz="1800" dirty="0" smtClean="0"/>
              <a:t>Around you have grown......</a:t>
            </a:r>
          </a:p>
          <a:p>
            <a:endParaRPr lang="en-IE" sz="1600" dirty="0" smtClean="0"/>
          </a:p>
          <a:p>
            <a:endParaRPr lang="en-IE" sz="1600" dirty="0" smtClean="0"/>
          </a:p>
          <a:p>
            <a:endParaRPr lang="en-IE" sz="1600" dirty="0" smtClean="0"/>
          </a:p>
          <a:p>
            <a:r>
              <a:rPr lang="en-IE" sz="2400" dirty="0" smtClean="0"/>
              <a:t>......If your time to you</a:t>
            </a:r>
          </a:p>
          <a:p>
            <a:r>
              <a:rPr lang="en-IE" sz="2400" dirty="0" smtClean="0"/>
              <a:t>Is worth savin’</a:t>
            </a:r>
          </a:p>
          <a:p>
            <a:r>
              <a:rPr lang="en-IE" sz="2400" dirty="0" smtClean="0"/>
              <a:t>Then you better start swimmin’</a:t>
            </a:r>
          </a:p>
          <a:p>
            <a:r>
              <a:rPr lang="en-IE" sz="2400" dirty="0" smtClean="0"/>
              <a:t>Or you’ll sink like a stone</a:t>
            </a:r>
          </a:p>
          <a:p>
            <a:endParaRPr lang="en-IE" sz="1600" dirty="0" smtClean="0"/>
          </a:p>
          <a:p>
            <a:endParaRPr lang="en-IE" sz="2000" dirty="0" smtClean="0"/>
          </a:p>
          <a:p>
            <a:endParaRPr lang="en-IE" sz="2000" dirty="0" smtClean="0"/>
          </a:p>
        </p:txBody>
      </p:sp>
      <p:pic>
        <p:nvPicPr>
          <p:cNvPr id="5" name="Content Placeholder 4" descr="Bob-Dylan-9283052-1-40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004048" y="1844824"/>
            <a:ext cx="3829050" cy="3829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Chronic Care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Chronic Care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5,000 Hours Concept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Chronic Care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5,000 Hours Concept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Average </a:t>
            </a:r>
            <a:r>
              <a:rPr lang="en-IE" dirty="0" smtClean="0"/>
              <a:t>person = 5,000 hours Awake every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Chronic Care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5,000 Hours Concept</a:t>
            </a:r>
          </a:p>
          <a:p>
            <a:pPr lvl="1"/>
            <a:r>
              <a:rPr lang="en-IE" dirty="0" smtClean="0"/>
              <a:t>Average person = 5,000 hours Awake every year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Chronic </a:t>
            </a:r>
            <a:r>
              <a:rPr lang="en-IE" dirty="0" smtClean="0"/>
              <a:t>Disease Pt spends ~10 hr/yr with HCW</a:t>
            </a:r>
          </a:p>
          <a:p>
            <a:pPr lvl="1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Chronic Care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5,000 Hours Concept</a:t>
            </a:r>
          </a:p>
          <a:p>
            <a:pPr lvl="1"/>
            <a:r>
              <a:rPr lang="en-IE" dirty="0" smtClean="0"/>
              <a:t>Average person = 5,000 hours Awake every year</a:t>
            </a:r>
          </a:p>
          <a:p>
            <a:pPr lvl="1"/>
            <a:r>
              <a:rPr lang="en-IE" dirty="0" smtClean="0"/>
              <a:t>Chronic Disease Pt spends ~10 hr/yr with HCW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99.98</a:t>
            </a:r>
            <a:r>
              <a:rPr lang="en-IE" dirty="0" smtClean="0"/>
              <a:t>% of waking hours spent self-caring.</a:t>
            </a:r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Chronic Care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5,000 Hours Concept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r>
              <a:rPr lang="en-IE" dirty="0" smtClean="0"/>
              <a:t> </a:t>
            </a:r>
            <a:r>
              <a:rPr lang="en-IE" dirty="0" smtClean="0"/>
              <a:t>                     </a:t>
            </a:r>
            <a:r>
              <a:rPr lang="en-IE" dirty="0" smtClean="0"/>
              <a:t>Economics</a:t>
            </a: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Chronic Care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5,000 Hours Concept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r>
              <a:rPr lang="en-IE" dirty="0" smtClean="0"/>
              <a:t>Behavioural Economics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Chronic Care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5,000 Hours Concept</a:t>
            </a:r>
          </a:p>
          <a:p>
            <a:endParaRPr lang="en-IE" dirty="0" smtClean="0"/>
          </a:p>
          <a:p>
            <a:r>
              <a:rPr lang="en-IE" dirty="0" smtClean="0"/>
              <a:t>Behavioural Economics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People </a:t>
            </a:r>
            <a:r>
              <a:rPr lang="en-IE" dirty="0" smtClean="0"/>
              <a:t>are rational self-interested actors who </a:t>
            </a:r>
            <a:r>
              <a:rPr lang="en-IE" b="1" u="sng" dirty="0" smtClean="0"/>
              <a:t>DON’T</a:t>
            </a:r>
            <a:r>
              <a:rPr lang="en-IE" dirty="0" smtClean="0"/>
              <a:t> </a:t>
            </a:r>
            <a:r>
              <a:rPr lang="en-IE" dirty="0" smtClean="0"/>
              <a:t>always do what is in their own self-interest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Chronic Care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5,000 Hours Concept</a:t>
            </a:r>
          </a:p>
          <a:p>
            <a:r>
              <a:rPr lang="en-IE" dirty="0" smtClean="0"/>
              <a:t>Behavioural Economics</a:t>
            </a:r>
          </a:p>
          <a:p>
            <a:pPr lvl="1"/>
            <a:r>
              <a:rPr lang="en-IE" dirty="0" smtClean="0"/>
              <a:t>People are rational self-interested actors who don’t always do what is in their own self-interest</a:t>
            </a:r>
          </a:p>
          <a:p>
            <a:pPr lvl="1"/>
            <a:endParaRPr lang="en-IE" dirty="0" smtClean="0"/>
          </a:p>
          <a:p>
            <a:pPr lvl="1"/>
            <a:r>
              <a:rPr lang="en-IE" sz="3200" dirty="0" smtClean="0"/>
              <a:t>Life gets in the way.</a:t>
            </a:r>
            <a:endParaRPr lang="en-I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Chronic Care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5,000 Hours Concept</a:t>
            </a:r>
          </a:p>
          <a:p>
            <a:r>
              <a:rPr lang="en-IE" dirty="0" smtClean="0"/>
              <a:t>Behavioural Economics</a:t>
            </a:r>
          </a:p>
          <a:p>
            <a:endParaRPr lang="en-IE" dirty="0" smtClean="0"/>
          </a:p>
          <a:p>
            <a:r>
              <a:rPr lang="en-IE" dirty="0" smtClean="0"/>
              <a:t>Nudges can get life back out of the way</a:t>
            </a:r>
          </a:p>
          <a:p>
            <a:pPr lvl="1">
              <a:buNone/>
            </a:pP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General Practice: What we do Best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pPr>
              <a:buNone/>
            </a:pPr>
            <a:endParaRPr lang="en-IE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Chronic Care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5,000 Hours Concept</a:t>
            </a:r>
          </a:p>
          <a:p>
            <a:r>
              <a:rPr lang="en-IE" dirty="0" smtClean="0"/>
              <a:t>Behavioural Economics</a:t>
            </a:r>
          </a:p>
          <a:p>
            <a:endParaRPr lang="en-IE" dirty="0" smtClean="0"/>
          </a:p>
          <a:p>
            <a:r>
              <a:rPr lang="en-IE" dirty="0" smtClean="0"/>
              <a:t>Nudges- </a:t>
            </a:r>
            <a:endParaRPr lang="en-IE" dirty="0" smtClean="0"/>
          </a:p>
          <a:p>
            <a:pPr lvl="1"/>
            <a:r>
              <a:rPr lang="en-IE" dirty="0" smtClean="0"/>
              <a:t>Small </a:t>
            </a:r>
            <a:r>
              <a:rPr lang="en-IE" dirty="0" smtClean="0"/>
              <a:t>non-intrusive </a:t>
            </a:r>
            <a:r>
              <a:rPr lang="en-IE" dirty="0" smtClean="0"/>
              <a:t>actions/reminders that prompt people to do what is in their own interest.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Is Smartphone Technology the Answer?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IE" dirty="0" smtClean="0"/>
              <a:t>Smartphone Technology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IE" dirty="0" smtClean="0"/>
          </a:p>
          <a:p>
            <a:pPr lvl="1">
              <a:buNone/>
            </a:pPr>
            <a:endParaRPr lang="en-IE" dirty="0" smtClean="0"/>
          </a:p>
          <a:p>
            <a:endParaRPr lang="en-IE" dirty="0" smtClean="0"/>
          </a:p>
        </p:txBody>
      </p:sp>
      <p:pic>
        <p:nvPicPr>
          <p:cNvPr id="4" name="Picture 3" descr="iGlucome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919849"/>
            <a:ext cx="2323019" cy="59381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IE" dirty="0" smtClean="0"/>
              <a:t>Smartphone Technology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IE" dirty="0" smtClean="0"/>
          </a:p>
          <a:p>
            <a:pPr lvl="1">
              <a:buNone/>
            </a:pPr>
            <a:endParaRPr lang="en-IE" dirty="0" smtClean="0"/>
          </a:p>
          <a:p>
            <a:endParaRPr lang="en-IE" dirty="0" smtClean="0"/>
          </a:p>
        </p:txBody>
      </p:sp>
      <p:pic>
        <p:nvPicPr>
          <p:cNvPr id="4" name="Picture 3" descr="iGlucome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988840"/>
            <a:ext cx="1630066" cy="4349708"/>
          </a:xfrm>
          <a:prstGeom prst="rect">
            <a:avLst/>
          </a:prstGeom>
        </p:spPr>
      </p:pic>
      <p:pic>
        <p:nvPicPr>
          <p:cNvPr id="5" name="Picture 4" descr="iEC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42601" y="1124744"/>
            <a:ext cx="7301399" cy="5040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IE" dirty="0" smtClean="0"/>
              <a:t>Smartphone Technology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IE" dirty="0" smtClean="0"/>
          </a:p>
          <a:p>
            <a:pPr lvl="1">
              <a:buNone/>
            </a:pPr>
            <a:endParaRPr lang="en-IE" dirty="0" smtClean="0"/>
          </a:p>
          <a:p>
            <a:endParaRPr lang="en-IE" dirty="0" smtClean="0"/>
          </a:p>
        </p:txBody>
      </p:sp>
      <p:pic>
        <p:nvPicPr>
          <p:cNvPr id="4" name="Picture 3" descr="iGlucome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20688"/>
            <a:ext cx="1818963" cy="4853764"/>
          </a:xfrm>
          <a:prstGeom prst="rect">
            <a:avLst/>
          </a:prstGeom>
        </p:spPr>
      </p:pic>
      <p:pic>
        <p:nvPicPr>
          <p:cNvPr id="5" name="Picture 4" descr="iEC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836712"/>
            <a:ext cx="4798062" cy="3312368"/>
          </a:xfrm>
          <a:prstGeom prst="rect">
            <a:avLst/>
          </a:prstGeom>
        </p:spPr>
      </p:pic>
      <p:pic>
        <p:nvPicPr>
          <p:cNvPr id="6" name="Picture 5" descr="iBP Cuf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28032" y="3789040"/>
            <a:ext cx="4462691" cy="3068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Smartphone Technology</a:t>
            </a:r>
            <a:endParaRPr lang="en-IE" dirty="0"/>
          </a:p>
        </p:txBody>
      </p:sp>
      <p:pic>
        <p:nvPicPr>
          <p:cNvPr id="4" name="Content Placeholder 3" descr="iPulseoxemeter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43608" y="1453713"/>
            <a:ext cx="5760640" cy="40061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Smartphone Technology</a:t>
            </a:r>
            <a:endParaRPr lang="en-IE" dirty="0"/>
          </a:p>
        </p:txBody>
      </p:sp>
      <p:pic>
        <p:nvPicPr>
          <p:cNvPr id="4" name="Content Placeholder 3" descr="iPulseoxemeter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340768"/>
            <a:ext cx="3520506" cy="2448272"/>
          </a:xfrm>
        </p:spPr>
      </p:pic>
      <p:pic>
        <p:nvPicPr>
          <p:cNvPr id="5" name="Picture 4" descr="iFetal U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1772816"/>
            <a:ext cx="6027121" cy="468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Smartphone Technology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Smartphone Peripherals</a:t>
            </a:r>
          </a:p>
          <a:p>
            <a:pPr lvl="1"/>
            <a:r>
              <a:rPr lang="en-IE" dirty="0" smtClean="0"/>
              <a:t>Fun but a little </a:t>
            </a:r>
            <a:r>
              <a:rPr lang="en-IE" dirty="0" smtClean="0"/>
              <a:t>Frivolous</a:t>
            </a:r>
            <a:endParaRPr lang="en-IE" dirty="0" smtClean="0"/>
          </a:p>
          <a:p>
            <a:endParaRPr lang="en-IE" dirty="0" smtClean="0"/>
          </a:p>
          <a:p>
            <a:pPr lvl="1">
              <a:buNone/>
            </a:pPr>
            <a:endParaRPr lang="en-IE" dirty="0" smtClean="0"/>
          </a:p>
          <a:p>
            <a:pPr lvl="1">
              <a:buNone/>
            </a:pPr>
            <a:endParaRPr lang="en-IE" dirty="0" smtClean="0"/>
          </a:p>
          <a:p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Smartphone Technology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Smartphone </a:t>
            </a:r>
            <a:r>
              <a:rPr lang="en-IE" dirty="0" smtClean="0"/>
              <a:t>Peripherals  = Frivolous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The true strength of iPhone technology lies elsewhere</a:t>
            </a:r>
          </a:p>
          <a:p>
            <a:pPr lvl="1">
              <a:buNone/>
            </a:pPr>
            <a:endParaRPr lang="en-IE" dirty="0" smtClean="0"/>
          </a:p>
          <a:p>
            <a:pPr lvl="1">
              <a:buNone/>
            </a:pPr>
            <a:endParaRPr lang="en-IE" dirty="0" smtClean="0"/>
          </a:p>
          <a:p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Apps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pPr lvl="1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General Practice: What we do Best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General Practice = Communication Specialty</a:t>
            </a:r>
          </a:p>
          <a:p>
            <a:pPr>
              <a:buNone/>
            </a:pPr>
            <a:endParaRPr lang="en-IE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Apps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App = Application  (Computer Programme)</a:t>
            </a:r>
          </a:p>
          <a:p>
            <a:endParaRPr lang="en-IE" dirty="0" smtClean="0"/>
          </a:p>
          <a:p>
            <a:r>
              <a:rPr lang="en-IE" dirty="0" smtClean="0"/>
              <a:t>Written for Mobile Technology platform</a:t>
            </a:r>
          </a:p>
          <a:p>
            <a:pPr lvl="1"/>
            <a:r>
              <a:rPr lang="en-IE" dirty="0" smtClean="0"/>
              <a:t>iPhones, iPads, Android Smartphones/Tablets</a:t>
            </a:r>
          </a:p>
          <a:p>
            <a:endParaRPr lang="en-IE" dirty="0" smtClean="0"/>
          </a:p>
          <a:p>
            <a:pPr lvl="1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Apps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App = Application  (Computer Programme</a:t>
            </a:r>
            <a:r>
              <a:rPr lang="en-IE" dirty="0" smtClean="0"/>
              <a:t>)</a:t>
            </a:r>
            <a:endParaRPr lang="en-IE" dirty="0" smtClean="0"/>
          </a:p>
          <a:p>
            <a:r>
              <a:rPr lang="en-IE" dirty="0" smtClean="0"/>
              <a:t>Written for Mobile Technology platform</a:t>
            </a:r>
          </a:p>
          <a:p>
            <a:endParaRPr lang="en-IE" dirty="0" smtClean="0"/>
          </a:p>
          <a:p>
            <a:r>
              <a:rPr lang="en-IE" dirty="0" smtClean="0"/>
              <a:t>Simple to write</a:t>
            </a:r>
          </a:p>
          <a:p>
            <a:pPr lvl="1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Apps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App = Application  (Computer Programme</a:t>
            </a:r>
            <a:r>
              <a:rPr lang="en-IE" dirty="0" smtClean="0"/>
              <a:t>)</a:t>
            </a:r>
            <a:endParaRPr lang="en-IE" dirty="0" smtClean="0"/>
          </a:p>
          <a:p>
            <a:r>
              <a:rPr lang="en-IE" dirty="0" smtClean="0"/>
              <a:t>Written for Mobile Technology </a:t>
            </a:r>
            <a:r>
              <a:rPr lang="en-IE" dirty="0" smtClean="0"/>
              <a:t>platform</a:t>
            </a:r>
            <a:endParaRPr lang="en-IE" dirty="0" smtClean="0"/>
          </a:p>
          <a:p>
            <a:r>
              <a:rPr lang="en-IE" dirty="0" smtClean="0"/>
              <a:t>Simple to </a:t>
            </a:r>
            <a:r>
              <a:rPr lang="en-IE" dirty="0" smtClean="0"/>
              <a:t>write</a:t>
            </a:r>
          </a:p>
          <a:p>
            <a:endParaRPr lang="en-IE" dirty="0" smtClean="0"/>
          </a:p>
          <a:p>
            <a:r>
              <a:rPr lang="en-IE" dirty="0" smtClean="0"/>
              <a:t>Do Simple Things</a:t>
            </a:r>
            <a:endParaRPr lang="en-IE" dirty="0" smtClean="0"/>
          </a:p>
          <a:p>
            <a:pPr lvl="1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Smartphone Apps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Do </a:t>
            </a:r>
            <a:r>
              <a:rPr lang="en-IE" dirty="0" smtClean="0"/>
              <a:t>simple things </a:t>
            </a:r>
            <a:r>
              <a:rPr lang="en-IE" u="sng" dirty="0" smtClean="0"/>
              <a:t>very well</a:t>
            </a:r>
          </a:p>
          <a:p>
            <a:pPr>
              <a:buNone/>
            </a:pPr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Smartphone Apps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Apps do simple things very well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Educate</a:t>
            </a:r>
            <a:endParaRPr lang="en-IE" dirty="0" smtClean="0"/>
          </a:p>
          <a:p>
            <a:pPr>
              <a:buNone/>
            </a:pPr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Smartphone Apps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Apps do simple things very well</a:t>
            </a:r>
          </a:p>
          <a:p>
            <a:pPr lvl="1"/>
            <a:r>
              <a:rPr lang="en-IE" dirty="0" smtClean="0"/>
              <a:t>Educate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Record Metrics</a:t>
            </a:r>
            <a:endParaRPr lang="en-IE" dirty="0" smtClean="0"/>
          </a:p>
          <a:p>
            <a:pPr lvl="1"/>
            <a:endParaRPr lang="en-IE" dirty="0" smtClean="0"/>
          </a:p>
          <a:p>
            <a:pPr>
              <a:buNone/>
            </a:pPr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Smartphone Apps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Apps do simple things very well</a:t>
            </a:r>
          </a:p>
          <a:p>
            <a:pPr lvl="1"/>
            <a:r>
              <a:rPr lang="en-IE" dirty="0" smtClean="0"/>
              <a:t>Educate</a:t>
            </a:r>
          </a:p>
          <a:p>
            <a:pPr lvl="1"/>
            <a:r>
              <a:rPr lang="en-IE" dirty="0" smtClean="0"/>
              <a:t>Record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Automate Algorithms</a:t>
            </a:r>
            <a:endParaRPr lang="en-IE" dirty="0" smtClean="0"/>
          </a:p>
          <a:p>
            <a:pPr lvl="1"/>
            <a:endParaRPr lang="en-IE" dirty="0" smtClean="0"/>
          </a:p>
          <a:p>
            <a:pPr>
              <a:buNone/>
            </a:pPr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Smartphone Apps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Apps do simple things very well</a:t>
            </a:r>
          </a:p>
          <a:p>
            <a:pPr>
              <a:buNone/>
            </a:pPr>
            <a:endParaRPr lang="en-IE" dirty="0" smtClean="0"/>
          </a:p>
          <a:p>
            <a:r>
              <a:rPr lang="en-IE" dirty="0" smtClean="0"/>
              <a:t>Smartphones always in our pockets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Smartphone Apps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Apps do simple things very well</a:t>
            </a:r>
          </a:p>
          <a:p>
            <a:r>
              <a:rPr lang="en-IE" dirty="0" smtClean="0"/>
              <a:t>Smartphones always in our </a:t>
            </a:r>
            <a:r>
              <a:rPr lang="en-IE" dirty="0" smtClean="0"/>
              <a:t>pockets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Ideal </a:t>
            </a:r>
            <a:r>
              <a:rPr lang="en-IE" dirty="0" smtClean="0"/>
              <a:t>Tool for Chronic Disease Nudges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Apps in Chronic Disease Delivery </a:t>
            </a:r>
            <a:endParaRPr lang="en-IE" dirty="0"/>
          </a:p>
        </p:txBody>
      </p:sp>
      <p:sp>
        <p:nvSpPr>
          <p:cNvPr id="983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IE" dirty="0" smtClean="0"/>
              <a:t>	</a:t>
            </a:r>
          </a:p>
          <a:p>
            <a:pPr eaLnBrk="1" hangingPunct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General Practice: What we do Best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General Practice = Communication Specialty</a:t>
            </a:r>
          </a:p>
          <a:p>
            <a:endParaRPr lang="en-IE" dirty="0" smtClean="0"/>
          </a:p>
          <a:p>
            <a:r>
              <a:rPr lang="en-IE" dirty="0" smtClean="0"/>
              <a:t>Patient Satisfaction Literature for 1° Care</a:t>
            </a:r>
          </a:p>
          <a:p>
            <a:pPr>
              <a:buNone/>
            </a:pPr>
            <a:endParaRPr lang="en-IE" sz="1200" dirty="0" smtClean="0"/>
          </a:p>
          <a:p>
            <a:pPr>
              <a:buNone/>
            </a:pPr>
            <a:endParaRPr lang="en-IE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Apps in Chronic Disease Delivery </a:t>
            </a:r>
            <a:endParaRPr lang="en-IE" dirty="0"/>
          </a:p>
        </p:txBody>
      </p:sp>
      <p:sp>
        <p:nvSpPr>
          <p:cNvPr id="983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CHRONIC DISEASE PROGRAM	</a:t>
            </a:r>
            <a:endParaRPr lang="en-IE" dirty="0" smtClean="0"/>
          </a:p>
          <a:p>
            <a:pPr eaLnBrk="1" hangingPunct="1"/>
            <a:endParaRPr lang="en-IE" dirty="0" smtClean="0"/>
          </a:p>
          <a:p>
            <a:pPr lvl="1"/>
            <a:r>
              <a:rPr lang="en-IE" dirty="0" smtClean="0"/>
              <a:t>Asthma		</a:t>
            </a:r>
            <a:r>
              <a:rPr lang="en-IE" dirty="0" smtClean="0"/>
              <a:t>COPD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Stroke			</a:t>
            </a:r>
            <a:r>
              <a:rPr lang="en-IE" dirty="0" smtClean="0"/>
              <a:t>A.C.S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Heart Failure		Diabetes Mellitus</a:t>
            </a:r>
          </a:p>
          <a:p>
            <a:pPr lvl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Apps in Chronic Disease Delivery </a:t>
            </a:r>
            <a:endParaRPr lang="en-IE" dirty="0"/>
          </a:p>
        </p:txBody>
      </p:sp>
      <p:sp>
        <p:nvSpPr>
          <p:cNvPr id="983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CHRONIC DISEASE PROGRAM	</a:t>
            </a:r>
          </a:p>
          <a:p>
            <a:endParaRPr lang="en-IE" dirty="0" smtClean="0"/>
          </a:p>
          <a:p>
            <a:r>
              <a:rPr lang="en-IE" dirty="0" smtClean="0"/>
              <a:t>Shared Features of Disease Programmes</a:t>
            </a:r>
          </a:p>
          <a:p>
            <a:pPr>
              <a:buNone/>
            </a:pPr>
            <a:endParaRPr lang="en-IE" dirty="0" smtClean="0"/>
          </a:p>
          <a:p>
            <a:pPr lvl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Apps in Chronic Disease Delivery </a:t>
            </a:r>
            <a:endParaRPr lang="en-IE" dirty="0"/>
          </a:p>
        </p:txBody>
      </p:sp>
      <p:sp>
        <p:nvSpPr>
          <p:cNvPr id="983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CHRONIC DISEASE PROGRAM	</a:t>
            </a:r>
          </a:p>
          <a:p>
            <a:endParaRPr lang="en-IE" dirty="0" smtClean="0"/>
          </a:p>
          <a:p>
            <a:r>
              <a:rPr lang="en-IE" dirty="0" smtClean="0"/>
              <a:t>Shared Features of Disease Programmes</a:t>
            </a:r>
          </a:p>
          <a:p>
            <a:pPr lvl="1"/>
            <a:r>
              <a:rPr lang="en-IE" dirty="0" smtClean="0"/>
              <a:t>Education Important</a:t>
            </a:r>
          </a:p>
          <a:p>
            <a:pPr>
              <a:buNone/>
            </a:pPr>
            <a:endParaRPr lang="en-IE" dirty="0" smtClean="0"/>
          </a:p>
          <a:p>
            <a:pPr lvl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Apps in Chronic Disease Delivery </a:t>
            </a:r>
            <a:endParaRPr lang="en-IE" dirty="0"/>
          </a:p>
        </p:txBody>
      </p:sp>
      <p:sp>
        <p:nvSpPr>
          <p:cNvPr id="983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CHRONIC DISEASE PROGRAM	</a:t>
            </a:r>
          </a:p>
          <a:p>
            <a:r>
              <a:rPr lang="en-IE" dirty="0" smtClean="0"/>
              <a:t>Shared Features of Disease Programmes</a:t>
            </a:r>
          </a:p>
          <a:p>
            <a:pPr lvl="1"/>
            <a:r>
              <a:rPr lang="en-IE" dirty="0" smtClean="0"/>
              <a:t>Education Important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Simple </a:t>
            </a:r>
            <a:r>
              <a:rPr lang="en-IE" dirty="0" smtClean="0"/>
              <a:t>Metrics signal deterioration</a:t>
            </a:r>
          </a:p>
          <a:p>
            <a:pPr>
              <a:buNone/>
            </a:pPr>
            <a:endParaRPr lang="en-IE" dirty="0" smtClean="0"/>
          </a:p>
          <a:p>
            <a:pPr lvl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Apps in Chronic Disease Delivery </a:t>
            </a:r>
            <a:endParaRPr lang="en-IE" dirty="0"/>
          </a:p>
        </p:txBody>
      </p:sp>
      <p:sp>
        <p:nvSpPr>
          <p:cNvPr id="983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CHRONIC DISEASE PROGRAM	</a:t>
            </a:r>
          </a:p>
          <a:p>
            <a:r>
              <a:rPr lang="en-IE" dirty="0" smtClean="0"/>
              <a:t>Shared Features of Disease Programmes</a:t>
            </a:r>
          </a:p>
          <a:p>
            <a:pPr lvl="1"/>
            <a:r>
              <a:rPr lang="en-IE" dirty="0" smtClean="0"/>
              <a:t>Education Important</a:t>
            </a:r>
          </a:p>
          <a:p>
            <a:pPr lvl="1"/>
            <a:r>
              <a:rPr lang="en-IE" dirty="0" smtClean="0"/>
              <a:t>Simple Metrics signal deterioration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Well </a:t>
            </a:r>
            <a:r>
              <a:rPr lang="en-IE" dirty="0" smtClean="0"/>
              <a:t>Defined Management </a:t>
            </a:r>
            <a:r>
              <a:rPr lang="en-IE" dirty="0" smtClean="0"/>
              <a:t>Algorithms</a:t>
            </a: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 lvl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Apps in Chronic Disease Delivery </a:t>
            </a:r>
            <a:endParaRPr lang="en-IE" dirty="0"/>
          </a:p>
        </p:txBody>
      </p:sp>
      <p:sp>
        <p:nvSpPr>
          <p:cNvPr id="983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Shared </a:t>
            </a:r>
            <a:r>
              <a:rPr lang="en-IE" dirty="0" smtClean="0"/>
              <a:t>Features of Disease Programmes</a:t>
            </a:r>
          </a:p>
          <a:p>
            <a:pPr lvl="1"/>
            <a:r>
              <a:rPr lang="en-IE" dirty="0" smtClean="0"/>
              <a:t>Education Important</a:t>
            </a:r>
          </a:p>
          <a:p>
            <a:pPr lvl="1"/>
            <a:r>
              <a:rPr lang="en-IE" dirty="0" smtClean="0"/>
              <a:t>Simple Metrics signal deterioration</a:t>
            </a:r>
          </a:p>
          <a:p>
            <a:pPr lvl="1"/>
            <a:r>
              <a:rPr lang="en-IE" dirty="0" smtClean="0"/>
              <a:t>Well Defined Management </a:t>
            </a:r>
            <a:r>
              <a:rPr lang="en-IE" dirty="0" smtClean="0"/>
              <a:t>Algorithms</a:t>
            </a:r>
            <a:endParaRPr lang="en-IE" dirty="0" smtClean="0"/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Early </a:t>
            </a:r>
            <a:r>
              <a:rPr lang="en-IE" dirty="0" smtClean="0"/>
              <a:t>Intervention prevents </a:t>
            </a:r>
            <a:r>
              <a:rPr lang="en-IE" dirty="0" smtClean="0"/>
              <a:t>Complications and Hospitalisations</a:t>
            </a: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 lvl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Case Study Example:</a:t>
            </a:r>
            <a:endParaRPr lang="en-IE" dirty="0"/>
          </a:p>
        </p:txBody>
      </p:sp>
      <p:sp>
        <p:nvSpPr>
          <p:cNvPr id="1013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Case Study Example:</a:t>
            </a:r>
            <a:endParaRPr lang="en-IE" dirty="0"/>
          </a:p>
        </p:txBody>
      </p:sp>
      <p:sp>
        <p:nvSpPr>
          <p:cNvPr id="1013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IE" sz="4400" dirty="0" smtClean="0"/>
          </a:p>
          <a:p>
            <a:pPr eaLnBrk="1" hangingPunct="1"/>
            <a:endParaRPr lang="en-IE" sz="4400" dirty="0" smtClean="0"/>
          </a:p>
          <a:p>
            <a:pPr eaLnBrk="1" hangingPunct="1">
              <a:buNone/>
            </a:pPr>
            <a:r>
              <a:rPr lang="en-IE" sz="4400" dirty="0" smtClean="0"/>
              <a:t>			Asthma Program</a:t>
            </a:r>
            <a:endParaRPr lang="en-IE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Asthma Program</a:t>
            </a:r>
            <a:endParaRPr lang="en-IE" dirty="0"/>
          </a:p>
        </p:txBody>
      </p:sp>
      <p:sp>
        <p:nvSpPr>
          <p:cNvPr id="1013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No firm details yet</a:t>
            </a:r>
          </a:p>
          <a:p>
            <a:pPr eaLnBrk="1" hangingPunct="1">
              <a:buNone/>
            </a:pP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Asthma Program</a:t>
            </a:r>
            <a:endParaRPr lang="en-IE" dirty="0"/>
          </a:p>
        </p:txBody>
      </p:sp>
      <p:sp>
        <p:nvSpPr>
          <p:cNvPr id="1013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No firm details yet</a:t>
            </a:r>
          </a:p>
          <a:p>
            <a:pPr eaLnBrk="1" hangingPunct="1">
              <a:buNone/>
            </a:pPr>
            <a:endParaRPr lang="en-IE" dirty="0" smtClean="0"/>
          </a:p>
          <a:p>
            <a:pPr eaLnBrk="1" hangingPunct="1"/>
            <a:r>
              <a:rPr lang="en-IE" dirty="0" smtClean="0"/>
              <a:t>Will be based on GINA / ICGP  Guidelines</a:t>
            </a:r>
          </a:p>
          <a:p>
            <a:pPr eaLnBrk="1" hangingPunct="1">
              <a:buNone/>
            </a:pP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General Practice: What we do Best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General Practice = Communication Specialty</a:t>
            </a:r>
          </a:p>
          <a:p>
            <a:endParaRPr lang="en-IE" dirty="0" smtClean="0"/>
          </a:p>
          <a:p>
            <a:r>
              <a:rPr lang="en-IE" dirty="0" smtClean="0"/>
              <a:t>Patient Satisfaction Literature for 1° Care</a:t>
            </a:r>
          </a:p>
          <a:p>
            <a:pPr lvl="1"/>
            <a:r>
              <a:rPr lang="en-IE" dirty="0" smtClean="0"/>
              <a:t>Communication</a:t>
            </a:r>
          </a:p>
          <a:p>
            <a:pPr>
              <a:buNone/>
            </a:pPr>
            <a:endParaRPr lang="en-IE" sz="1200" dirty="0" smtClean="0"/>
          </a:p>
          <a:p>
            <a:pPr>
              <a:buNone/>
            </a:pPr>
            <a:endParaRPr lang="en-IE" sz="1200" dirty="0" smtClean="0"/>
          </a:p>
          <a:p>
            <a:pPr>
              <a:buNone/>
            </a:pPr>
            <a:endParaRPr lang="en-IE" sz="1200" dirty="0" smtClean="0"/>
          </a:p>
          <a:p>
            <a:pPr>
              <a:buNone/>
            </a:pPr>
            <a:endParaRPr lang="en-IE" sz="1200" dirty="0" smtClean="0"/>
          </a:p>
          <a:p>
            <a:pPr>
              <a:buNone/>
            </a:pPr>
            <a:endParaRPr lang="en-IE" sz="1200" dirty="0" smtClean="0"/>
          </a:p>
          <a:p>
            <a:pPr>
              <a:buNone/>
            </a:pPr>
            <a:endParaRPr lang="en-IE" sz="1200" dirty="0" smtClean="0"/>
          </a:p>
          <a:p>
            <a:pPr>
              <a:buNone/>
            </a:pPr>
            <a:endParaRPr lang="en-IE" sz="1200" dirty="0" smtClean="0"/>
          </a:p>
          <a:p>
            <a:pPr>
              <a:buNone/>
            </a:pPr>
            <a:endParaRPr lang="en-IE" sz="1200" dirty="0" smtClean="0"/>
          </a:p>
          <a:p>
            <a:pPr>
              <a:buNone/>
            </a:pPr>
            <a:r>
              <a:rPr lang="en-IE" sz="1200" dirty="0" smtClean="0"/>
              <a:t>Smith</a:t>
            </a:r>
            <a:r>
              <a:rPr lang="en-IE" sz="1200" dirty="0" smtClean="0"/>
              <a:t>, C.H., Armstrong, D. (1989) „Comparison of criteria derived by government and patients for evaluating general practitioner services‟. British Medical Journal, Vol. 299 pp. 494-496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Asthma Program</a:t>
            </a:r>
            <a:endParaRPr lang="en-IE" dirty="0"/>
          </a:p>
        </p:txBody>
      </p:sp>
      <p:sp>
        <p:nvSpPr>
          <p:cNvPr id="1013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No firm details </a:t>
            </a:r>
            <a:r>
              <a:rPr lang="en-IE" dirty="0" smtClean="0"/>
              <a:t>yet</a:t>
            </a:r>
            <a:endParaRPr lang="en-IE" dirty="0" smtClean="0"/>
          </a:p>
          <a:p>
            <a:pPr eaLnBrk="1" hangingPunct="1"/>
            <a:r>
              <a:rPr lang="en-IE" dirty="0" smtClean="0"/>
              <a:t>Will be based on GINA / ICGP  Guidelines</a:t>
            </a:r>
          </a:p>
          <a:p>
            <a:pPr eaLnBrk="1" hangingPunct="1">
              <a:buNone/>
            </a:pPr>
            <a:endParaRPr lang="en-IE" dirty="0" smtClean="0"/>
          </a:p>
          <a:p>
            <a:pPr eaLnBrk="1" hangingPunct="1"/>
            <a:r>
              <a:rPr lang="en-IE" dirty="0" smtClean="0"/>
              <a:t>? Payment  </a:t>
            </a:r>
            <a:r>
              <a:rPr lang="en-IE" dirty="0" smtClean="0"/>
              <a:t>based on achieving the 4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GINA / ICGP Guidelines 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sz="2800" dirty="0" smtClean="0"/>
              <a:t>Part 1:	Risk Factor Reduction</a:t>
            </a:r>
          </a:p>
          <a:p>
            <a:pPr eaLnBrk="1" hangingPunct="1"/>
            <a:endParaRPr lang="en-IE" sz="2800" dirty="0" smtClean="0"/>
          </a:p>
          <a:p>
            <a:pPr eaLnBrk="1" hangingPunct="1"/>
            <a:r>
              <a:rPr lang="en-IE" sz="2800" dirty="0" smtClean="0"/>
              <a:t>Part 2: 	Guided Self Management</a:t>
            </a:r>
          </a:p>
          <a:p>
            <a:pPr eaLnBrk="1" hangingPunct="1"/>
            <a:endParaRPr lang="en-IE" sz="2800" dirty="0" smtClean="0"/>
          </a:p>
          <a:p>
            <a:pPr eaLnBrk="1" hangingPunct="1"/>
            <a:r>
              <a:rPr lang="en-IE" sz="2800" dirty="0" smtClean="0"/>
              <a:t>Part 3: 	</a:t>
            </a:r>
            <a:r>
              <a:rPr lang="en-IE" sz="2800" dirty="0" smtClean="0">
                <a:solidFill>
                  <a:srgbClr val="FF0000"/>
                </a:solidFill>
              </a:rPr>
              <a:t>A</a:t>
            </a:r>
            <a:r>
              <a:rPr lang="en-IE" sz="2800" dirty="0" smtClean="0"/>
              <a:t>ssess – </a:t>
            </a:r>
            <a:r>
              <a:rPr lang="en-IE" sz="2800" dirty="0" smtClean="0">
                <a:solidFill>
                  <a:srgbClr val="FF0000"/>
                </a:solidFill>
              </a:rPr>
              <a:t>T</a:t>
            </a:r>
            <a:r>
              <a:rPr lang="en-IE" sz="2800" dirty="0" smtClean="0"/>
              <a:t>reat- </a:t>
            </a:r>
            <a:r>
              <a:rPr lang="en-IE" sz="2800" dirty="0" smtClean="0">
                <a:solidFill>
                  <a:srgbClr val="FF0000"/>
                </a:solidFill>
              </a:rPr>
              <a:t>M</a:t>
            </a:r>
            <a:r>
              <a:rPr lang="en-IE" sz="2800" dirty="0" smtClean="0"/>
              <a:t>onitor</a:t>
            </a:r>
          </a:p>
          <a:p>
            <a:pPr eaLnBrk="1" hangingPunct="1"/>
            <a:endParaRPr lang="en-IE" sz="2800" dirty="0" smtClean="0"/>
          </a:p>
          <a:p>
            <a:pPr eaLnBrk="1" hangingPunct="1"/>
            <a:r>
              <a:rPr lang="en-IE" sz="2800" dirty="0" smtClean="0"/>
              <a:t>Part 4: 	Manage Exacerbations</a:t>
            </a:r>
          </a:p>
          <a:p>
            <a:pPr eaLnBrk="1" hangingPunct="1"/>
            <a:endParaRPr lang="en-IE" sz="2800" dirty="0" smtClean="0"/>
          </a:p>
          <a:p>
            <a:pPr eaLnBrk="1" hangingPunct="1"/>
            <a:endParaRPr lang="en-IE" dirty="0" smtClean="0"/>
          </a:p>
          <a:p>
            <a:pPr eaLnBrk="1" hangingPunct="1"/>
            <a:endParaRPr lang="en-IE" dirty="0" smtClean="0"/>
          </a:p>
          <a:p>
            <a:pPr eaLnBrk="1" hangingPunct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1: Risk Factor Reduction</a:t>
            </a:r>
          </a:p>
        </p:txBody>
      </p:sp>
      <p:sp>
        <p:nvSpPr>
          <p:cNvPr id="1064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sz="4000" dirty="0" smtClean="0"/>
              <a:t>Trigger avoidance</a:t>
            </a:r>
          </a:p>
          <a:p>
            <a:pPr eaLnBrk="1" hangingPunct="1">
              <a:buNone/>
            </a:pPr>
            <a:endParaRPr lang="en-IE" dirty="0" smtClean="0"/>
          </a:p>
          <a:p>
            <a:pPr eaLnBrk="1" hangingPunct="1"/>
            <a:endParaRPr lang="en-IE" dirty="0" smtClean="0"/>
          </a:p>
          <a:p>
            <a:pPr eaLnBrk="1" hangingPunct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Trigger Avoidance</a:t>
            </a:r>
            <a:endParaRPr lang="en-IE" dirty="0"/>
          </a:p>
        </p:txBody>
      </p:sp>
      <p:sp>
        <p:nvSpPr>
          <p:cNvPr id="1075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Pollen Count</a:t>
            </a:r>
          </a:p>
          <a:p>
            <a:pPr lvl="1" eaLnBrk="1" hangingPunct="1"/>
            <a:r>
              <a:rPr lang="en-IE" dirty="0" smtClean="0"/>
              <a:t>App  linked to Met Eireann forecasts</a:t>
            </a:r>
          </a:p>
          <a:p>
            <a:pPr lvl="1" eaLnBrk="1" hangingPunct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1: Risk Factor Reduction</a:t>
            </a:r>
          </a:p>
        </p:txBody>
      </p:sp>
      <p:sp>
        <p:nvSpPr>
          <p:cNvPr id="1085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sz="3200" dirty="0" smtClean="0"/>
              <a:t>Trigger avoidance</a:t>
            </a:r>
          </a:p>
          <a:p>
            <a:pPr lvl="1"/>
            <a:r>
              <a:rPr lang="en-IE" sz="2800" dirty="0" smtClean="0"/>
              <a:t>Pollen Count function in an APP</a:t>
            </a:r>
          </a:p>
          <a:p>
            <a:pPr eaLnBrk="1" hangingPunct="1"/>
            <a:endParaRPr lang="en-IE" dirty="0" smtClean="0"/>
          </a:p>
          <a:p>
            <a:pPr eaLnBrk="1" hangingPunct="1"/>
            <a:r>
              <a:rPr lang="en-IE" sz="4000" dirty="0" smtClean="0"/>
              <a:t>Good Medical Control</a:t>
            </a:r>
          </a:p>
          <a:p>
            <a:pPr eaLnBrk="1" hangingPunct="1"/>
            <a:endParaRPr lang="en-IE" dirty="0" smtClean="0"/>
          </a:p>
          <a:p>
            <a:pPr eaLnBrk="1" hangingPunct="1"/>
            <a:endParaRPr lang="en-IE" dirty="0" smtClean="0"/>
          </a:p>
          <a:p>
            <a:pPr eaLnBrk="1" hangingPunct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Good Control</a:t>
            </a:r>
            <a:endParaRPr lang="en-IE" dirty="0"/>
          </a:p>
        </p:txBody>
      </p:sp>
      <p:sp>
        <p:nvSpPr>
          <p:cNvPr id="1095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Record of Peak Flows</a:t>
            </a:r>
          </a:p>
          <a:p>
            <a:pPr lvl="1" eaLnBrk="1" hangingPunct="1"/>
            <a:r>
              <a:rPr lang="en-IE" dirty="0" smtClean="0"/>
              <a:t>App based regular recording of same</a:t>
            </a:r>
          </a:p>
          <a:p>
            <a:pPr lvl="1" eaLnBrk="1" hangingPunct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Good Control</a:t>
            </a:r>
            <a:endParaRPr lang="en-IE" dirty="0"/>
          </a:p>
        </p:txBody>
      </p:sp>
      <p:sp>
        <p:nvSpPr>
          <p:cNvPr id="1095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Record of Peak Flows</a:t>
            </a:r>
          </a:p>
          <a:p>
            <a:pPr lvl="1" eaLnBrk="1" hangingPunct="1"/>
            <a:r>
              <a:rPr lang="en-IE" dirty="0" smtClean="0"/>
              <a:t>App based regular recording of same</a:t>
            </a:r>
          </a:p>
          <a:p>
            <a:pPr lvl="1" eaLnBrk="1" hangingPunct="1"/>
            <a:endParaRPr lang="en-IE" dirty="0" smtClean="0"/>
          </a:p>
          <a:p>
            <a:pPr lvl="1" eaLnBrk="1" hangingPunct="1"/>
            <a:r>
              <a:rPr lang="en-IE" dirty="0" smtClean="0"/>
              <a:t>Automatic alert when period of no in-put</a:t>
            </a:r>
          </a:p>
          <a:p>
            <a:pPr lvl="1" eaLnBrk="1" hangingPunct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Good Control</a:t>
            </a:r>
            <a:endParaRPr lang="en-IE" dirty="0"/>
          </a:p>
        </p:txBody>
      </p:sp>
      <p:sp>
        <p:nvSpPr>
          <p:cNvPr id="1095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Record of Peak Flows</a:t>
            </a:r>
          </a:p>
          <a:p>
            <a:pPr lvl="1" eaLnBrk="1" hangingPunct="1"/>
            <a:r>
              <a:rPr lang="en-IE" dirty="0" smtClean="0"/>
              <a:t>App based regular recording of </a:t>
            </a:r>
            <a:r>
              <a:rPr lang="en-IE" dirty="0" smtClean="0"/>
              <a:t>same</a:t>
            </a:r>
            <a:endParaRPr lang="en-IE" dirty="0" smtClean="0"/>
          </a:p>
          <a:p>
            <a:pPr lvl="1" eaLnBrk="1" hangingPunct="1"/>
            <a:r>
              <a:rPr lang="en-IE" dirty="0" smtClean="0"/>
              <a:t>Automatic alert when period of no in-put</a:t>
            </a:r>
          </a:p>
          <a:p>
            <a:pPr lvl="1" eaLnBrk="1" hangingPunct="1"/>
            <a:endParaRPr lang="en-IE" dirty="0" smtClean="0"/>
          </a:p>
          <a:p>
            <a:pPr lvl="1" eaLnBrk="1" hangingPunct="1"/>
            <a:r>
              <a:rPr lang="en-IE" dirty="0" smtClean="0"/>
              <a:t>Warning Alert + Advice if </a:t>
            </a:r>
            <a:r>
              <a:rPr lang="en-IE" dirty="0" smtClean="0"/>
              <a:t> Peak </a:t>
            </a:r>
            <a:r>
              <a:rPr lang="en-IE" dirty="0" smtClean="0"/>
              <a:t>Flow &lt; Predicted/ Best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Good Control</a:t>
            </a:r>
            <a:endParaRPr lang="en-IE" dirty="0"/>
          </a:p>
        </p:txBody>
      </p:sp>
      <p:sp>
        <p:nvSpPr>
          <p:cNvPr id="1095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dirty="0" smtClean="0"/>
              <a:t>Record of Peak Flows</a:t>
            </a:r>
          </a:p>
          <a:p>
            <a:endParaRPr lang="en-IE" dirty="0" smtClean="0"/>
          </a:p>
          <a:p>
            <a:r>
              <a:rPr lang="en-IE" dirty="0" smtClean="0"/>
              <a:t>Record of Medication Use</a:t>
            </a:r>
          </a:p>
          <a:p>
            <a:pPr lvl="1"/>
            <a:r>
              <a:rPr lang="en-IE" dirty="0" smtClean="0"/>
              <a:t>Overuse of Reliever identified</a:t>
            </a:r>
          </a:p>
          <a:p>
            <a:pPr lvl="1"/>
            <a:r>
              <a:rPr lang="en-IE" dirty="0" smtClean="0"/>
              <a:t>Prompt Doctor review of Controller</a:t>
            </a: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/>
              <a:t>GINA / ICGP Guidelines 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sz="2800" dirty="0" smtClean="0"/>
              <a:t>Part 1:	Risk Factor Reduction</a:t>
            </a:r>
          </a:p>
          <a:p>
            <a:pPr eaLnBrk="1" hangingPunct="1"/>
            <a:endParaRPr lang="en-IE" sz="2800" dirty="0" smtClean="0"/>
          </a:p>
          <a:p>
            <a:pPr eaLnBrk="1" hangingPunct="1"/>
            <a:endParaRPr lang="en-IE" sz="2800" dirty="0" smtClean="0"/>
          </a:p>
          <a:p>
            <a:pPr eaLnBrk="1" hangingPunct="1"/>
            <a:r>
              <a:rPr lang="en-IE" sz="2800" dirty="0" smtClean="0"/>
              <a:t>Part </a:t>
            </a:r>
            <a:r>
              <a:rPr lang="en-IE" sz="2800" dirty="0" smtClean="0"/>
              <a:t>2: 	Guided Self Management</a:t>
            </a:r>
          </a:p>
          <a:p>
            <a:pPr eaLnBrk="1" hangingPunct="1"/>
            <a:endParaRPr lang="en-IE" sz="2800" dirty="0" smtClean="0"/>
          </a:p>
          <a:p>
            <a:pPr eaLnBrk="1" hangingPunct="1"/>
            <a:endParaRPr lang="en-IE" sz="2800" dirty="0" smtClean="0"/>
          </a:p>
          <a:p>
            <a:pPr eaLnBrk="1" hangingPunct="1"/>
            <a:endParaRPr lang="en-IE" dirty="0" smtClean="0"/>
          </a:p>
          <a:p>
            <a:pPr eaLnBrk="1" hangingPunct="1"/>
            <a:endParaRPr lang="en-IE" dirty="0" smtClean="0"/>
          </a:p>
          <a:p>
            <a:pPr eaLnBrk="1" hangingPunct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564</TotalTime>
  <Words>3902</Words>
  <Application>Microsoft Office PowerPoint</Application>
  <PresentationFormat>On-screen Show (4:3)</PresentationFormat>
  <Paragraphs>906</Paragraphs>
  <Slides>141</Slides>
  <Notes>97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141</vt:i4>
      </vt:variant>
    </vt:vector>
  </HeadingPairs>
  <TitlesOfParts>
    <vt:vector size="142" baseType="lpstr">
      <vt:lpstr>Apex</vt:lpstr>
      <vt:lpstr>Chronic Care in the Time of Technology </vt:lpstr>
      <vt:lpstr>Slide 2</vt:lpstr>
      <vt:lpstr>The Times They Are A-Changin</vt:lpstr>
      <vt:lpstr>The Times They Are A-Changin</vt:lpstr>
      <vt:lpstr>The Times They Are A-Changin</vt:lpstr>
      <vt:lpstr>General Practice: What we do Best </vt:lpstr>
      <vt:lpstr>General Practice: What we do Best </vt:lpstr>
      <vt:lpstr>General Practice: What we do Best </vt:lpstr>
      <vt:lpstr>General Practice: What we do Best </vt:lpstr>
      <vt:lpstr>General Practice: What we do Best </vt:lpstr>
      <vt:lpstr>General Practice: What we do Best </vt:lpstr>
      <vt:lpstr>General Practice: What we do Best </vt:lpstr>
      <vt:lpstr>Fundamental Question</vt:lpstr>
      <vt:lpstr>Fundamental Question</vt:lpstr>
      <vt:lpstr>Fundamental Answer</vt:lpstr>
      <vt:lpstr>Fundamental Answer</vt:lpstr>
      <vt:lpstr>Plus ça change...</vt:lpstr>
      <vt:lpstr>Plus ça change...</vt:lpstr>
      <vt:lpstr>Plus ça change...</vt:lpstr>
      <vt:lpstr>Plus ça change...</vt:lpstr>
      <vt:lpstr>Plus ça change... Busier Days</vt:lpstr>
      <vt:lpstr>Plus ça change... Busier Days</vt:lpstr>
      <vt:lpstr>Plus ça change... Busier Days</vt:lpstr>
      <vt:lpstr>Plus ça change... Busier Days</vt:lpstr>
      <vt:lpstr>Plus ça change...</vt:lpstr>
      <vt:lpstr>Plus ça change...</vt:lpstr>
      <vt:lpstr>Plus les choses ne peuvent rester les memes </vt:lpstr>
      <vt:lpstr> ...n’est pas rester la meme...</vt:lpstr>
      <vt:lpstr>Ce n’est pas la même chose</vt:lpstr>
      <vt:lpstr>Ce n’est pas la même chose</vt:lpstr>
      <vt:lpstr>Ce n’est pas la même chose</vt:lpstr>
      <vt:lpstr>Ce n’est pas la même chose</vt:lpstr>
      <vt:lpstr>Ce n’est pas la même chose</vt:lpstr>
      <vt:lpstr>The Answer</vt:lpstr>
      <vt:lpstr>The Answer</vt:lpstr>
      <vt:lpstr>Why Technology</vt:lpstr>
      <vt:lpstr>Ireland is Wedded to Technology</vt:lpstr>
      <vt:lpstr>Technology Usage Ireland</vt:lpstr>
      <vt:lpstr>Technology Usage Ireland</vt:lpstr>
      <vt:lpstr>Mobile Phones by Age</vt:lpstr>
      <vt:lpstr>Internet Usage 2000-10 </vt:lpstr>
      <vt:lpstr>Laptop by Age</vt:lpstr>
      <vt:lpstr>Technology Usage Ireland</vt:lpstr>
      <vt:lpstr>Technology Usage Ireland</vt:lpstr>
      <vt:lpstr>Why Tablets and iPhones</vt:lpstr>
      <vt:lpstr>Tablets by Age</vt:lpstr>
      <vt:lpstr>SmartPhones</vt:lpstr>
      <vt:lpstr>SmartPhones</vt:lpstr>
      <vt:lpstr>SmartPhones</vt:lpstr>
      <vt:lpstr>Why Chronic Care</vt:lpstr>
      <vt:lpstr>Why Chronic Care</vt:lpstr>
      <vt:lpstr>Why Chronic Care</vt:lpstr>
      <vt:lpstr>Why Chronic Care</vt:lpstr>
      <vt:lpstr>Why Chronic Care</vt:lpstr>
      <vt:lpstr>Why Chronic Care</vt:lpstr>
      <vt:lpstr>Why Chronic Care</vt:lpstr>
      <vt:lpstr>Why Chronic Care</vt:lpstr>
      <vt:lpstr>Why Chronic Care</vt:lpstr>
      <vt:lpstr>Why Chronic Care</vt:lpstr>
      <vt:lpstr>Why Chronic Care</vt:lpstr>
      <vt:lpstr>Is Smartphone Technology the Answer?</vt:lpstr>
      <vt:lpstr>Smartphone Technology</vt:lpstr>
      <vt:lpstr>Smartphone Technology</vt:lpstr>
      <vt:lpstr>Smartphone Technology</vt:lpstr>
      <vt:lpstr>Smartphone Technology</vt:lpstr>
      <vt:lpstr>Smartphone Technology</vt:lpstr>
      <vt:lpstr>Smartphone Technology</vt:lpstr>
      <vt:lpstr>Smartphone Technology</vt:lpstr>
      <vt:lpstr>Apps</vt:lpstr>
      <vt:lpstr>Apps</vt:lpstr>
      <vt:lpstr>Apps</vt:lpstr>
      <vt:lpstr>Apps</vt:lpstr>
      <vt:lpstr>Smartphone Apps</vt:lpstr>
      <vt:lpstr>Smartphone Apps</vt:lpstr>
      <vt:lpstr>Smartphone Apps</vt:lpstr>
      <vt:lpstr>Smartphone Apps</vt:lpstr>
      <vt:lpstr>Smartphone Apps</vt:lpstr>
      <vt:lpstr>Smartphone Apps</vt:lpstr>
      <vt:lpstr>Apps in Chronic Disease Delivery </vt:lpstr>
      <vt:lpstr>Apps in Chronic Disease Delivery </vt:lpstr>
      <vt:lpstr>Apps in Chronic Disease Delivery </vt:lpstr>
      <vt:lpstr>Apps in Chronic Disease Delivery </vt:lpstr>
      <vt:lpstr>Apps in Chronic Disease Delivery </vt:lpstr>
      <vt:lpstr>Apps in Chronic Disease Delivery </vt:lpstr>
      <vt:lpstr>Apps in Chronic Disease Delivery </vt:lpstr>
      <vt:lpstr>Case Study Example:</vt:lpstr>
      <vt:lpstr>Case Study Example:</vt:lpstr>
      <vt:lpstr>Asthma Program</vt:lpstr>
      <vt:lpstr>Asthma Program</vt:lpstr>
      <vt:lpstr>Asthma Program</vt:lpstr>
      <vt:lpstr>GINA / ICGP Guidelines </vt:lpstr>
      <vt:lpstr>1: Risk Factor Reduction</vt:lpstr>
      <vt:lpstr>Trigger Avoidance</vt:lpstr>
      <vt:lpstr>1: Risk Factor Reduction</vt:lpstr>
      <vt:lpstr>Good Control</vt:lpstr>
      <vt:lpstr>Good Control</vt:lpstr>
      <vt:lpstr>Good Control</vt:lpstr>
      <vt:lpstr>Good Control</vt:lpstr>
      <vt:lpstr>GINA / ICGP Guidelines </vt:lpstr>
      <vt:lpstr>2: Guided Self Management</vt:lpstr>
      <vt:lpstr>Education</vt:lpstr>
      <vt:lpstr>Education</vt:lpstr>
      <vt:lpstr>Education</vt:lpstr>
      <vt:lpstr>Education</vt:lpstr>
      <vt:lpstr>Education</vt:lpstr>
      <vt:lpstr>Education</vt:lpstr>
      <vt:lpstr>2: Guided Self Management</vt:lpstr>
      <vt:lpstr>Motivate</vt:lpstr>
      <vt:lpstr>Motivate</vt:lpstr>
      <vt:lpstr>Motivate</vt:lpstr>
      <vt:lpstr>Motivate</vt:lpstr>
      <vt:lpstr>Motivate</vt:lpstr>
      <vt:lpstr>2: Guided Self Management</vt:lpstr>
      <vt:lpstr>2: Guided Self Management</vt:lpstr>
      <vt:lpstr>2. Guided Self Management</vt:lpstr>
      <vt:lpstr>Slide 116</vt:lpstr>
      <vt:lpstr>2. Guided Self Management</vt:lpstr>
      <vt:lpstr>2. Guided Self Management</vt:lpstr>
      <vt:lpstr>2. Guided Self Management</vt:lpstr>
      <vt:lpstr>2. Guided Self Management</vt:lpstr>
      <vt:lpstr>2. Guided Self Management</vt:lpstr>
      <vt:lpstr>2. Guided Self Management</vt:lpstr>
      <vt:lpstr>GINA / ICGP Guidelines </vt:lpstr>
      <vt:lpstr>3. Assessing Control</vt:lpstr>
      <vt:lpstr>3. Assessing Control</vt:lpstr>
      <vt:lpstr>3. Assessing Control</vt:lpstr>
      <vt:lpstr>3. Assessing Control</vt:lpstr>
      <vt:lpstr>Apps in Other Chronic Diseases</vt:lpstr>
      <vt:lpstr>Apps in Other Chronic Diseases</vt:lpstr>
      <vt:lpstr>Apps in Other Chronic Diseases</vt:lpstr>
      <vt:lpstr>Apps in Other Chronic Diseases</vt:lpstr>
      <vt:lpstr>Apps in Other Chronic Diseases</vt:lpstr>
      <vt:lpstr>Apps in Other Chronic Diseases</vt:lpstr>
      <vt:lpstr>Penultimately </vt:lpstr>
      <vt:lpstr>Penultimately</vt:lpstr>
      <vt:lpstr>Selection of Current Medical App </vt:lpstr>
      <vt:lpstr>Selection of Current Medical App </vt:lpstr>
      <vt:lpstr>Selection of Current Medical App </vt:lpstr>
      <vt:lpstr>Selection of Current Medical App </vt:lpstr>
      <vt:lpstr>Slide 140</vt:lpstr>
      <vt:lpstr>For The Times They Are A-Changin’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Maitiu</dc:creator>
  <cp:lastModifiedBy>Maitiu</cp:lastModifiedBy>
  <cp:revision>64</cp:revision>
  <dcterms:created xsi:type="dcterms:W3CDTF">2012-10-02T19:03:22Z</dcterms:created>
  <dcterms:modified xsi:type="dcterms:W3CDTF">2012-10-05T20:40:23Z</dcterms:modified>
</cp:coreProperties>
</file>