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0" r:id="rId2"/>
    <p:sldMasterId id="2147483746" r:id="rId3"/>
    <p:sldMasterId id="2147483759" r:id="rId4"/>
    <p:sldMasterId id="2147483765" r:id="rId5"/>
    <p:sldMasterId id="2147483771" r:id="rId6"/>
    <p:sldMasterId id="2147483777" r:id="rId7"/>
  </p:sldMasterIdLst>
  <p:notesMasterIdLst>
    <p:notesMasterId r:id="rId49"/>
  </p:notesMasterIdLst>
  <p:sldIdLst>
    <p:sldId id="256" r:id="rId8"/>
    <p:sldId id="257" r:id="rId9"/>
    <p:sldId id="278" r:id="rId10"/>
    <p:sldId id="279" r:id="rId11"/>
    <p:sldId id="280" r:id="rId12"/>
    <p:sldId id="282" r:id="rId13"/>
    <p:sldId id="287" r:id="rId14"/>
    <p:sldId id="289" r:id="rId15"/>
    <p:sldId id="288" r:id="rId16"/>
    <p:sldId id="305" r:id="rId17"/>
    <p:sldId id="283" r:id="rId18"/>
    <p:sldId id="258" r:id="rId19"/>
    <p:sldId id="277" r:id="rId20"/>
    <p:sldId id="270" r:id="rId21"/>
    <p:sldId id="272" r:id="rId22"/>
    <p:sldId id="259" r:id="rId23"/>
    <p:sldId id="263" r:id="rId24"/>
    <p:sldId id="260" r:id="rId25"/>
    <p:sldId id="261" r:id="rId26"/>
    <p:sldId id="290" r:id="rId27"/>
    <p:sldId id="307" r:id="rId28"/>
    <p:sldId id="284" r:id="rId29"/>
    <p:sldId id="273" r:id="rId30"/>
    <p:sldId id="274" r:id="rId31"/>
    <p:sldId id="275" r:id="rId32"/>
    <p:sldId id="266" r:id="rId33"/>
    <p:sldId id="276" r:id="rId34"/>
    <p:sldId id="267" r:id="rId35"/>
    <p:sldId id="312" r:id="rId36"/>
    <p:sldId id="295" r:id="rId37"/>
    <p:sldId id="294" r:id="rId38"/>
    <p:sldId id="296" r:id="rId39"/>
    <p:sldId id="298" r:id="rId40"/>
    <p:sldId id="300" r:id="rId41"/>
    <p:sldId id="301" r:id="rId42"/>
    <p:sldId id="308" r:id="rId43"/>
    <p:sldId id="309" r:id="rId44"/>
    <p:sldId id="310" r:id="rId45"/>
    <p:sldId id="302" r:id="rId46"/>
    <p:sldId id="311" r:id="rId47"/>
    <p:sldId id="30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3" d="100"/>
          <a:sy n="103" d="100"/>
        </p:scale>
        <p:origin x="-912"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2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D06FC-3E9F-4B9C-8620-2E9717F1496E}" type="datetimeFigureOut">
              <a:rPr lang="en-IE" smtClean="0"/>
              <a:t>05/10/2013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8768C-CD3C-407B-8EAC-2F9915A94369}" type="slidenum">
              <a:rPr lang="en-IE" smtClean="0"/>
              <a:t>‹#›</a:t>
            </a:fld>
            <a:endParaRPr lang="en-IE"/>
          </a:p>
        </p:txBody>
      </p:sp>
    </p:spTree>
    <p:extLst>
      <p:ext uri="{BB962C8B-B14F-4D97-AF65-F5344CB8AC3E}">
        <p14:creationId xmlns:p14="http://schemas.microsoft.com/office/powerpoint/2010/main" val="217287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C4DAD749-4CCD-4226-ACC8-C1088FF673B9}" type="slidenum">
              <a:rPr lang="en-IE"/>
              <a:pPr eaLnBrk="1" hangingPunct="1"/>
              <a:t>3</a:t>
            </a:fld>
            <a:endParaRPr lang="en-IE"/>
          </a:p>
        </p:txBody>
      </p:sp>
      <p:sp>
        <p:nvSpPr>
          <p:cNvPr id="62467"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a:t>Speaker </a:t>
            </a:r>
            <a:r>
              <a:rPr lang="en-US" b="1" baseline="0" dirty="0" smtClean="0"/>
              <a:t>Notes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baseline="0" dirty="0" smtClean="0"/>
          </a:p>
          <a:p>
            <a:r>
              <a:rPr lang="en-GB" sz="1200" kern="1200" dirty="0" smtClean="0">
                <a:solidFill>
                  <a:schemeClr val="tx1"/>
                </a:solidFill>
                <a:latin typeface="Calibri"/>
                <a:ea typeface="+mn-ea"/>
                <a:cs typeface="Arial"/>
                <a:sym typeface="Calibri" pitchFamily="34" charset="0"/>
              </a:rPr>
              <a:t>In order to deliver optimal blood glucose control targets, both fasting and post prandial blood glucose levels need to be addressed</a:t>
            </a:r>
            <a:r>
              <a:rPr lang="en-GB" sz="1200" kern="1200" baseline="30000" dirty="0" smtClean="0">
                <a:solidFill>
                  <a:schemeClr val="tx1"/>
                </a:solidFill>
                <a:latin typeface="Calibri"/>
                <a:ea typeface="+mn-ea"/>
                <a:cs typeface="Arial"/>
                <a:sym typeface="Calibri" pitchFamily="34" charset="0"/>
              </a:rPr>
              <a:t>3</a:t>
            </a:r>
            <a:r>
              <a:rPr lang="en-GB" sz="1200" kern="1200" dirty="0" smtClean="0">
                <a:solidFill>
                  <a:schemeClr val="tx1"/>
                </a:solidFill>
                <a:latin typeface="Calibri"/>
                <a:ea typeface="+mn-ea"/>
                <a:cs typeface="Arial"/>
                <a:sym typeface="Calibri" pitchFamily="34" charset="0"/>
              </a:rPr>
              <a:t>. Basal insulin is an effective means of targeting fasting plasma glucose </a:t>
            </a:r>
            <a:r>
              <a:rPr lang="en-GB" sz="1200" kern="1200" baseline="30000" dirty="0" smtClean="0">
                <a:solidFill>
                  <a:schemeClr val="tx1"/>
                </a:solidFill>
                <a:latin typeface="Calibri"/>
                <a:ea typeface="+mn-ea"/>
                <a:cs typeface="Arial"/>
                <a:sym typeface="Calibri" pitchFamily="34" charset="0"/>
              </a:rPr>
              <a:t>2</a:t>
            </a:r>
            <a:r>
              <a:rPr lang="en-GB" sz="1200" kern="1200" dirty="0" smtClean="0">
                <a:solidFill>
                  <a:schemeClr val="tx1"/>
                </a:solidFill>
                <a:latin typeface="Calibri"/>
                <a:ea typeface="+mn-ea"/>
                <a:cs typeface="Arial"/>
                <a:sym typeface="Calibri" pitchFamily="34" charset="0"/>
              </a:rPr>
              <a:t>, while the addition of a prandial GLP-1 receptor agonist represents an ideal complementary therapy in combination with optimally titrated basal insulin</a:t>
            </a:r>
            <a:r>
              <a:rPr lang="en-GB" sz="1200" kern="1200" baseline="30000" dirty="0" smtClean="0">
                <a:solidFill>
                  <a:schemeClr val="tx1"/>
                </a:solidFill>
                <a:latin typeface="Calibri"/>
                <a:ea typeface="+mn-ea"/>
                <a:cs typeface="Arial"/>
                <a:sym typeface="Calibri" pitchFamily="34" charset="0"/>
              </a:rPr>
              <a:t>1,2</a:t>
            </a:r>
            <a:r>
              <a:rPr lang="en-GB" sz="1200" kern="1200" dirty="0" smtClean="0">
                <a:solidFill>
                  <a:schemeClr val="tx1"/>
                </a:solidFill>
                <a:latin typeface="Calibri"/>
                <a:ea typeface="+mn-ea"/>
                <a:cs typeface="Arial"/>
                <a:sym typeface="Calibri" pitchFamily="34" charset="0"/>
              </a:rPr>
              <a:t>,</a:t>
            </a:r>
            <a:r>
              <a:rPr lang="en-GB" sz="1200" kern="1200" baseline="0" dirty="0" smtClean="0">
                <a:solidFill>
                  <a:schemeClr val="tx1"/>
                </a:solidFill>
                <a:latin typeface="Calibri"/>
                <a:ea typeface="+mn-ea"/>
                <a:cs typeface="Arial"/>
                <a:sym typeface="Calibri" pitchFamily="34" charset="0"/>
              </a:rPr>
              <a:t> </a:t>
            </a:r>
            <a:r>
              <a:rPr lang="en-GB" sz="1200" kern="1200" dirty="0" smtClean="0">
                <a:solidFill>
                  <a:schemeClr val="tx1"/>
                </a:solidFill>
                <a:latin typeface="Calibri"/>
                <a:ea typeface="+mn-ea"/>
                <a:cs typeface="Arial"/>
                <a:sym typeface="Calibri" pitchFamily="34" charset="0"/>
              </a:rPr>
              <a:t>in order to provide additional improvements in Hba1c. Indeed, Targeting FPG with basal insulin in patients insufficiently controlled (HbA1c &lt;7%) on oral agents has been shown to markedly increase the relative contribution of postprandial glucose to overall glycaemia from 20–24% to 59–69%</a:t>
            </a:r>
            <a:r>
              <a:rPr lang="en-GB" sz="1200" kern="1200" baseline="30000" dirty="0" smtClean="0">
                <a:solidFill>
                  <a:schemeClr val="tx1"/>
                </a:solidFill>
                <a:latin typeface="Calibri"/>
                <a:ea typeface="+mn-ea"/>
                <a:cs typeface="Arial"/>
                <a:sym typeface="Calibri" pitchFamily="34" charset="0"/>
              </a:rPr>
              <a:t>4</a:t>
            </a:r>
            <a:r>
              <a:rPr lang="en-GB" sz="1200" kern="1200" dirty="0" smtClean="0">
                <a:solidFill>
                  <a:schemeClr val="tx1"/>
                </a:solidFill>
                <a:latin typeface="Calibri"/>
                <a:ea typeface="+mn-ea"/>
                <a:cs typeface="Arial"/>
                <a:sym typeface="Calibri" pitchFamily="34" charset="0"/>
              </a:rPr>
              <a:t>. Thus, in terms of achieving HbA1c targets, a focus on postprandial glucose may become increasingly relevant at lower (but still suboptimal) HbA1c levels</a:t>
            </a:r>
            <a:r>
              <a:rPr lang="en-GB" sz="1200" kern="1200" baseline="30000" dirty="0" smtClean="0">
                <a:solidFill>
                  <a:schemeClr val="tx1"/>
                </a:solidFill>
                <a:latin typeface="Calibri"/>
                <a:ea typeface="+mn-ea"/>
                <a:cs typeface="Arial"/>
                <a:sym typeface="Calibri" pitchFamily="34" charset="0"/>
              </a:rPr>
              <a:t>5</a:t>
            </a:r>
            <a:r>
              <a:rPr lang="en-GB" sz="1200" kern="1200" dirty="0" smtClean="0">
                <a:solidFill>
                  <a:schemeClr val="tx1"/>
                </a:solidFill>
                <a:latin typeface="Calibri"/>
                <a:ea typeface="+mn-ea"/>
                <a:cs typeface="Arial"/>
                <a:sym typeface="Calibri" pitchFamily="34" charset="0"/>
              </a:rPr>
              <a:t>.</a:t>
            </a:r>
          </a:p>
          <a:p>
            <a:r>
              <a:rPr lang="en-GB" sz="1200" kern="1200" dirty="0" smtClean="0">
                <a:solidFill>
                  <a:schemeClr val="tx1"/>
                </a:solidFill>
                <a:latin typeface="Calibri"/>
                <a:ea typeface="+mn-ea"/>
                <a:cs typeface="Arial"/>
                <a:sym typeface="Calibri" pitchFamily="34" charset="0"/>
              </a:rPr>
              <a:t> </a:t>
            </a:r>
          </a:p>
          <a:p>
            <a:r>
              <a:rPr lang="en-GB" sz="1200" kern="1200" dirty="0" smtClean="0">
                <a:solidFill>
                  <a:schemeClr val="tx1"/>
                </a:solidFill>
                <a:latin typeface="Calibri"/>
                <a:ea typeface="+mn-ea"/>
                <a:cs typeface="Arial"/>
                <a:sym typeface="Calibri" pitchFamily="34" charset="0"/>
              </a:rPr>
              <a:t>Furthermore, postprandial glucose may also be an important determinant of diabetes-related complications both independently and through a contribution to overall glycaemia</a:t>
            </a:r>
            <a:r>
              <a:rPr lang="en-GB" sz="1200" kern="1200" baseline="30000" dirty="0" smtClean="0">
                <a:solidFill>
                  <a:schemeClr val="tx1"/>
                </a:solidFill>
                <a:latin typeface="Calibri"/>
                <a:ea typeface="+mn-ea"/>
                <a:cs typeface="Arial"/>
                <a:sym typeface="Calibri" pitchFamily="34" charset="0"/>
              </a:rPr>
              <a:t>6</a:t>
            </a:r>
            <a:r>
              <a:rPr lang="en-GB" sz="1200" kern="1200" dirty="0" smtClean="0">
                <a:solidFill>
                  <a:schemeClr val="tx1"/>
                </a:solidFill>
                <a:latin typeface="Calibri"/>
                <a:ea typeface="+mn-ea"/>
                <a:cs typeface="Arial"/>
                <a:sym typeface="Calibri" pitchFamily="34" charset="0"/>
              </a:rPr>
              <a:t>.</a:t>
            </a:r>
          </a:p>
          <a:p>
            <a:r>
              <a:rPr lang="en-GB" sz="1200" kern="1200" dirty="0" smtClean="0">
                <a:solidFill>
                  <a:schemeClr val="tx1"/>
                </a:solidFill>
                <a:latin typeface="Calibri"/>
                <a:ea typeface="+mn-ea"/>
                <a:cs typeface="Arial"/>
                <a:sym typeface="Calibri" pitchFamily="34" charset="0"/>
              </a:rPr>
              <a:t> </a:t>
            </a:r>
          </a:p>
          <a:p>
            <a:r>
              <a:rPr lang="en-GB" sz="1200" b="1" kern="1200" dirty="0" smtClean="0">
                <a:solidFill>
                  <a:schemeClr val="tx1"/>
                </a:solidFill>
                <a:latin typeface="Calibri"/>
                <a:ea typeface="+mn-ea"/>
                <a:cs typeface="Arial"/>
                <a:sym typeface="Calibri" pitchFamily="34" charset="0"/>
              </a:rPr>
              <a:t>References</a:t>
            </a:r>
          </a:p>
          <a:p>
            <a:pPr marL="336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Calibri"/>
                <a:ea typeface="+mn-ea"/>
                <a:cs typeface="Arial"/>
                <a:sym typeface="Calibri" pitchFamily="34" charset="0"/>
              </a:rPr>
              <a:t>Fineman MS et al. GLP-1 based therapies: differential effects on fasting and postprandial glucose. </a:t>
            </a:r>
            <a:r>
              <a:rPr lang="en-US" sz="1200" i="1" kern="1200" dirty="0" smtClean="0">
                <a:solidFill>
                  <a:schemeClr val="tx1"/>
                </a:solidFill>
                <a:latin typeface="Calibri"/>
                <a:ea typeface="+mn-ea"/>
                <a:cs typeface="Arial"/>
                <a:sym typeface="Calibri" pitchFamily="34" charset="0"/>
              </a:rPr>
              <a:t>Diabetes ObesMetab. </a:t>
            </a:r>
            <a:r>
              <a:rPr lang="en-US" sz="1200" kern="1200" dirty="0" smtClean="0">
                <a:solidFill>
                  <a:schemeClr val="tx1"/>
                </a:solidFill>
                <a:latin typeface="Calibri"/>
                <a:ea typeface="+mn-ea"/>
                <a:cs typeface="Arial"/>
                <a:sym typeface="Calibri" pitchFamily="34" charset="0"/>
              </a:rPr>
              <a:t>2012;14(8):675-688</a:t>
            </a:r>
            <a:endParaRPr lang="en-GB" sz="1200" kern="1200" dirty="0" smtClean="0">
              <a:solidFill>
                <a:schemeClr val="tx1"/>
              </a:solidFill>
              <a:latin typeface="Calibri"/>
              <a:ea typeface="+mn-ea"/>
              <a:cs typeface="Arial"/>
              <a:sym typeface="Calibri" pitchFamily="34" charset="0"/>
            </a:endParaRPr>
          </a:p>
          <a:p>
            <a:pPr marL="336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latin typeface="Calibri"/>
                <a:ea typeface="+mn-ea"/>
                <a:cs typeface="Arial"/>
                <a:sym typeface="Calibri" pitchFamily="34" charset="0"/>
              </a:rPr>
              <a:t>Buse JB et al. Use of twice-daily exenatide in basal insulin–treated patients with type 2 diabetes. </a:t>
            </a:r>
            <a:r>
              <a:rPr lang="en-US" sz="1200" i="1" kern="1200" dirty="0" smtClean="0">
                <a:solidFill>
                  <a:schemeClr val="tx1"/>
                </a:solidFill>
                <a:latin typeface="Calibri"/>
                <a:ea typeface="+mn-ea"/>
                <a:cs typeface="Arial"/>
                <a:sym typeface="Calibri" pitchFamily="34" charset="0"/>
              </a:rPr>
              <a:t>Ann Intern Med</a:t>
            </a:r>
            <a:r>
              <a:rPr lang="en-US" sz="1200" kern="1200" dirty="0" smtClean="0">
                <a:solidFill>
                  <a:schemeClr val="tx1"/>
                </a:solidFill>
                <a:latin typeface="Calibri"/>
                <a:ea typeface="+mn-ea"/>
                <a:cs typeface="Arial"/>
                <a:sym typeface="Calibri" pitchFamily="34" charset="0"/>
              </a:rPr>
              <a:t>. 2011;154(2):103-112</a:t>
            </a:r>
            <a:endParaRPr lang="en-GB" sz="1200" kern="1200" dirty="0" smtClean="0">
              <a:solidFill>
                <a:schemeClr val="tx1"/>
              </a:solidFill>
              <a:latin typeface="Calibri"/>
              <a:ea typeface="+mn-ea"/>
              <a:cs typeface="Arial"/>
              <a:sym typeface="Calibri" pitchFamily="34" charset="0"/>
            </a:endParaRPr>
          </a:p>
          <a:p>
            <a:pPr marL="336600" lvl="0" indent="-228600">
              <a:buFont typeface="+mj-lt"/>
              <a:buAutoNum type="arabicPeriod"/>
            </a:pPr>
            <a:r>
              <a:rPr lang="en-US" sz="1200" kern="1200" dirty="0" smtClean="0">
                <a:solidFill>
                  <a:schemeClr val="tx1"/>
                </a:solidFill>
                <a:latin typeface="Calibri"/>
                <a:ea typeface="+mn-ea"/>
                <a:cs typeface="Arial"/>
                <a:sym typeface="Calibri" pitchFamily="34" charset="0"/>
              </a:rPr>
              <a:t>Standards of medical care in diabetes—2012. </a:t>
            </a:r>
            <a:r>
              <a:rPr lang="en-US" sz="1200" i="1" kern="1200" dirty="0" smtClean="0">
                <a:solidFill>
                  <a:schemeClr val="tx1"/>
                </a:solidFill>
                <a:latin typeface="Calibri"/>
                <a:ea typeface="+mn-ea"/>
                <a:cs typeface="Arial"/>
                <a:sym typeface="Calibri" pitchFamily="34" charset="0"/>
              </a:rPr>
              <a:t>Diabetes Care</a:t>
            </a:r>
            <a:r>
              <a:rPr lang="en-US" sz="1200" kern="1200" dirty="0" smtClean="0">
                <a:solidFill>
                  <a:schemeClr val="tx1"/>
                </a:solidFill>
                <a:latin typeface="Calibri"/>
                <a:ea typeface="+mn-ea"/>
                <a:cs typeface="Arial"/>
                <a:sym typeface="Calibri" pitchFamily="34" charset="0"/>
              </a:rPr>
              <a:t>. 2012;35(Suppl 1):S11-S63.</a:t>
            </a:r>
            <a:endParaRPr lang="en-GB" sz="1200" kern="1200" dirty="0" smtClean="0">
              <a:solidFill>
                <a:schemeClr val="tx1"/>
              </a:solidFill>
              <a:latin typeface="Calibri"/>
              <a:ea typeface="+mn-ea"/>
              <a:cs typeface="Arial"/>
              <a:sym typeface="Calibri" pitchFamily="34" charset="0"/>
            </a:endParaRPr>
          </a:p>
          <a:p>
            <a:pPr marL="336600" lvl="0" indent="-228600">
              <a:buFont typeface="+mj-lt"/>
              <a:buAutoNum type="arabicPeriod"/>
            </a:pPr>
            <a:r>
              <a:rPr lang="en-US" sz="1200" kern="1200" dirty="0" smtClean="0">
                <a:solidFill>
                  <a:schemeClr val="tx1"/>
                </a:solidFill>
                <a:latin typeface="Calibri"/>
                <a:ea typeface="+mn-ea"/>
                <a:cs typeface="Arial"/>
                <a:sym typeface="Calibri" pitchFamily="34" charset="0"/>
              </a:rPr>
              <a:t>Riddle M et al. Contributions of basal and postprandial hyperglycemia over a wide range of A1C levels before and after treatment intensification in type 2 diabetes. Diabetes Care. 2011;34: 2508-2514</a:t>
            </a:r>
            <a:endParaRPr lang="en-GB" sz="1200" kern="1200" dirty="0" smtClean="0">
              <a:solidFill>
                <a:schemeClr val="tx1"/>
              </a:solidFill>
              <a:latin typeface="Calibri"/>
              <a:ea typeface="+mn-ea"/>
              <a:cs typeface="Arial"/>
              <a:sym typeface="Calibri" pitchFamily="34" charset="0"/>
            </a:endParaRPr>
          </a:p>
          <a:p>
            <a:pPr marL="336600" lvl="0" indent="-228600">
              <a:buFont typeface="+mj-lt"/>
              <a:buAutoNum type="arabicPeriod"/>
            </a:pPr>
            <a:r>
              <a:rPr lang="en-US" sz="1200" kern="1200" dirty="0" smtClean="0">
                <a:solidFill>
                  <a:schemeClr val="tx1"/>
                </a:solidFill>
                <a:latin typeface="Calibri"/>
                <a:ea typeface="+mn-ea"/>
                <a:cs typeface="Arial"/>
                <a:sym typeface="Calibri" pitchFamily="34" charset="0"/>
              </a:rPr>
              <a:t>Monnier L et al. Contributions of fasting and postprandial plasma glucose increments to the overall diurnal hyperglycemia of type 2 diabetic patients: variations with increasing levels of HbA</a:t>
            </a:r>
            <a:r>
              <a:rPr lang="en-US" sz="1200" kern="1200" baseline="-25000" dirty="0" smtClean="0">
                <a:solidFill>
                  <a:schemeClr val="tx1"/>
                </a:solidFill>
                <a:latin typeface="Calibri"/>
                <a:ea typeface="+mn-ea"/>
                <a:cs typeface="Arial"/>
                <a:sym typeface="Calibri" pitchFamily="34" charset="0"/>
              </a:rPr>
              <a:t>1c</a:t>
            </a:r>
            <a:r>
              <a:rPr lang="en-US" sz="1200" kern="1200" dirty="0" smtClean="0">
                <a:solidFill>
                  <a:schemeClr val="tx1"/>
                </a:solidFill>
                <a:latin typeface="Calibri"/>
                <a:ea typeface="+mn-ea"/>
                <a:cs typeface="Arial"/>
                <a:sym typeface="Calibri" pitchFamily="34" charset="0"/>
              </a:rPr>
              <a:t>. </a:t>
            </a:r>
            <a:r>
              <a:rPr lang="en-US" sz="1200" i="1" kern="1200" dirty="0" smtClean="0">
                <a:solidFill>
                  <a:schemeClr val="tx1"/>
                </a:solidFill>
                <a:latin typeface="Calibri"/>
                <a:ea typeface="+mn-ea"/>
                <a:cs typeface="Arial"/>
                <a:sym typeface="Calibri" pitchFamily="34" charset="0"/>
              </a:rPr>
              <a:t>Diabetes Care</a:t>
            </a:r>
            <a:r>
              <a:rPr lang="en-US" sz="1200" kern="1200" dirty="0" smtClean="0">
                <a:solidFill>
                  <a:schemeClr val="tx1"/>
                </a:solidFill>
                <a:latin typeface="Calibri"/>
                <a:ea typeface="+mn-ea"/>
                <a:cs typeface="Arial"/>
                <a:sym typeface="Calibri" pitchFamily="34" charset="0"/>
              </a:rPr>
              <a:t> 2003; 26: 881–885 </a:t>
            </a:r>
            <a:endParaRPr lang="en-GB" sz="1200" kern="1200" dirty="0" smtClean="0">
              <a:solidFill>
                <a:schemeClr val="tx1"/>
              </a:solidFill>
              <a:latin typeface="Calibri"/>
              <a:ea typeface="+mn-ea"/>
              <a:cs typeface="Arial"/>
              <a:sym typeface="Calibri" pitchFamily="34" charset="0"/>
            </a:endParaRPr>
          </a:p>
          <a:p>
            <a:pPr marL="336600" lvl="0" indent="-228600">
              <a:buFont typeface="+mj-lt"/>
              <a:buAutoNum type="arabicPeriod"/>
            </a:pPr>
            <a:r>
              <a:rPr lang="en-US" sz="1200" kern="1200" dirty="0" smtClean="0">
                <a:solidFill>
                  <a:schemeClr val="tx1"/>
                </a:solidFill>
                <a:latin typeface="Calibri"/>
                <a:ea typeface="+mn-ea"/>
                <a:cs typeface="Arial"/>
                <a:sym typeface="Calibri" pitchFamily="34" charset="0"/>
              </a:rPr>
              <a:t>Ceriello A et al. International Diabetes Federation guideline for management of post-meal glucose: a review of recommendations. </a:t>
            </a:r>
            <a:r>
              <a:rPr lang="en-US" sz="1200" i="1" kern="1200" dirty="0" smtClean="0">
                <a:solidFill>
                  <a:schemeClr val="tx1"/>
                </a:solidFill>
                <a:latin typeface="Calibri"/>
                <a:ea typeface="+mn-ea"/>
                <a:cs typeface="Arial"/>
                <a:sym typeface="Calibri" pitchFamily="34" charset="0"/>
              </a:rPr>
              <a:t>Diabet. Med.</a:t>
            </a:r>
            <a:r>
              <a:rPr lang="en-US" sz="1200" kern="1200" dirty="0" smtClean="0">
                <a:solidFill>
                  <a:schemeClr val="tx1"/>
                </a:solidFill>
                <a:latin typeface="Calibri"/>
                <a:ea typeface="+mn-ea"/>
                <a:cs typeface="Arial"/>
                <a:sym typeface="Calibri" pitchFamily="34" charset="0"/>
              </a:rPr>
              <a:t> 2008; 25: 1151–1156. </a:t>
            </a:r>
            <a:endParaRPr lang="en-GB" sz="1200" kern="1200" dirty="0" smtClean="0">
              <a:solidFill>
                <a:schemeClr val="tx1"/>
              </a:solidFill>
              <a:latin typeface="Calibri"/>
              <a:ea typeface="+mn-ea"/>
              <a:cs typeface="Arial"/>
              <a:sym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eaLnBrk="1" hangingPunct="1">
              <a:spcBef>
                <a:spcPct val="0"/>
              </a:spcBef>
            </a:pPr>
            <a:endParaRPr lang="en-US" sz="1200" kern="1200" dirty="0">
              <a:solidFill>
                <a:schemeClr val="tx1"/>
              </a:solidFill>
              <a:latin typeface="Calibri"/>
              <a:ea typeface="MS PGothic" charset="0"/>
              <a:cs typeface="Arial" charset="0"/>
              <a:sym typeface="Calibri" pitchFamily="34" charset="0"/>
            </a:endParaRPr>
          </a:p>
          <a:p>
            <a:pPr eaLnBrk="1" hangingPunct="1"/>
            <a:r>
              <a:rPr lang="en-US" sz="1200" b="1" kern="1200" dirty="0" smtClean="0">
                <a:solidFill>
                  <a:schemeClr val="tx1"/>
                </a:solidFill>
                <a:latin typeface="Calibri"/>
                <a:ea typeface="MS PGothic" charset="0"/>
                <a:cs typeface="Arial" charset="0"/>
                <a:sym typeface="Calibri" pitchFamily="34" charset="0"/>
              </a:rPr>
              <a:t>Annotations</a:t>
            </a:r>
          </a:p>
          <a:p>
            <a:pPr eaLnBrk="1" hangingPunct="1"/>
            <a:r>
              <a:rPr lang="en-US" sz="1200" kern="1200" dirty="0" smtClean="0">
                <a:solidFill>
                  <a:schemeClr val="tx1"/>
                </a:solidFill>
                <a:latin typeface="Calibri"/>
                <a:ea typeface="MS PGothic" charset="0"/>
                <a:cs typeface="Arial" charset="0"/>
                <a:sym typeface="Calibri" pitchFamily="34" charset="0"/>
              </a:rPr>
              <a:t>Buse.Ann Intern Med.December.2011/p103/c2/lines </a:t>
            </a:r>
            <a:r>
              <a:rPr lang="en-US" sz="1200" kern="1200" dirty="0">
                <a:solidFill>
                  <a:schemeClr val="tx1"/>
                </a:solidFill>
                <a:latin typeface="Calibri"/>
                <a:ea typeface="MS PGothic" charset="0"/>
                <a:cs typeface="Arial" charset="0"/>
                <a:sym typeface="Calibri" pitchFamily="34" charset="0"/>
              </a:rPr>
              <a:t>1-6</a:t>
            </a:r>
          </a:p>
          <a:p>
            <a:pPr eaLnBrk="1" hangingPunct="1"/>
            <a:r>
              <a:rPr lang="en-US" sz="1200" kern="1200" dirty="0" smtClean="0">
                <a:solidFill>
                  <a:schemeClr val="tx1"/>
                </a:solidFill>
                <a:latin typeface="Calibri"/>
                <a:ea typeface="MS PGothic" charset="0"/>
                <a:cs typeface="Arial" charset="0"/>
                <a:sym typeface="Calibri" pitchFamily="34" charset="0"/>
              </a:rPr>
              <a:t>Buse.Ann Intern Med.December.2011/p108/c1/lines </a:t>
            </a:r>
            <a:r>
              <a:rPr lang="en-US" sz="1200" kern="1200" dirty="0">
                <a:solidFill>
                  <a:schemeClr val="tx1"/>
                </a:solidFill>
                <a:latin typeface="Calibri"/>
                <a:ea typeface="MS PGothic" charset="0"/>
                <a:cs typeface="Arial" charset="0"/>
                <a:sym typeface="Calibri" pitchFamily="34" charset="0"/>
              </a:rPr>
              <a:t>19-21</a:t>
            </a:r>
          </a:p>
          <a:p>
            <a:pPr eaLnBrk="1" hangingPunct="1"/>
            <a:r>
              <a:rPr lang="en-US" sz="1200" kern="1200" dirty="0" smtClean="0">
                <a:solidFill>
                  <a:schemeClr val="tx1"/>
                </a:solidFill>
                <a:latin typeface="Calibri"/>
                <a:ea typeface="MS PGothic" charset="0"/>
                <a:cs typeface="Arial" charset="0"/>
                <a:sym typeface="Calibri" pitchFamily="34" charset="0"/>
              </a:rPr>
              <a:t>Buse.Ann Intern Med.December.2011/p108/c2/lines 1-10</a:t>
            </a:r>
          </a:p>
          <a:p>
            <a:pPr eaLnBrk="1" hangingPunct="1"/>
            <a:r>
              <a:rPr lang="en-US" sz="1200" kern="1200" dirty="0" smtClean="0">
                <a:solidFill>
                  <a:schemeClr val="tx1"/>
                </a:solidFill>
                <a:latin typeface="Calibri"/>
                <a:ea typeface="MS PGothic" charset="0"/>
                <a:cs typeface="Arial" charset="0"/>
                <a:sym typeface="Calibri" pitchFamily="34" charset="0"/>
              </a:rPr>
              <a:t>Buse.Ann Intern Med.December.2011/p110/c1/lines 3-21</a:t>
            </a:r>
            <a:endParaRPr lang="en-US" sz="1200" kern="1200" dirty="0">
              <a:solidFill>
                <a:schemeClr val="tx1"/>
              </a:solidFill>
              <a:latin typeface="Calibri"/>
              <a:ea typeface="MS PGothic" charset="0"/>
              <a:cs typeface="Arial" charset="0"/>
              <a:sym typeface="Calibri" pitchFamily="34" charset="0"/>
            </a:endParaRPr>
          </a:p>
          <a:p>
            <a:pPr eaLnBrk="1" hangingPunct="1"/>
            <a:endParaRPr lang="en-US" sz="1200" kern="1200" dirty="0">
              <a:solidFill>
                <a:schemeClr val="tx1"/>
              </a:solidFill>
              <a:latin typeface="Calibri"/>
              <a:ea typeface="MS PGothic" charset="0"/>
              <a:cs typeface="Arial" charset="0"/>
              <a:sym typeface="Calibri" pitchFamily="34" charset="0"/>
            </a:endParaRPr>
          </a:p>
          <a:p>
            <a:pPr eaLnBrk="1" hangingPunct="1"/>
            <a:endParaRPr lang="en-US" sz="1200" kern="1200" dirty="0">
              <a:solidFill>
                <a:schemeClr val="tx1"/>
              </a:solidFill>
              <a:latin typeface="Calibri"/>
              <a:ea typeface="MS PGothic" charset="0"/>
              <a:cs typeface="Arial" charset="0"/>
              <a:sym typeface="Calibri" pitchFamily="34" charset="0"/>
            </a:endParaRPr>
          </a:p>
          <a:p>
            <a:pPr eaLnBrk="1" hangingPunct="1"/>
            <a:endParaRPr lang="en-US" sz="1200" kern="1200" dirty="0">
              <a:solidFill>
                <a:schemeClr val="tx1"/>
              </a:solidFill>
              <a:latin typeface="Calibri"/>
              <a:ea typeface="MS PGothic" charset="0"/>
              <a:cs typeface="Arial" charset="0"/>
              <a:sym typeface="Calibri" pitchFamily="34" charset="0"/>
            </a:endParaRPr>
          </a:p>
          <a:p>
            <a:pPr eaLnBrk="1" hangingPunct="1"/>
            <a:r>
              <a:rPr lang="en-US" sz="1200" kern="1200" baseline="0" dirty="0">
                <a:solidFill>
                  <a:schemeClr val="tx1"/>
                </a:solidFill>
                <a:latin typeface="Calibri"/>
                <a:ea typeface="MS PGothic" charset="0"/>
                <a:cs typeface="Arial" charset="0"/>
                <a:sym typeface="Calibri" pitchFamily="34" charset="0"/>
              </a:rPr>
              <a:t>   </a:t>
            </a:r>
            <a:r>
              <a:rPr lang="en-US" sz="1200" kern="1200" baseline="0" dirty="0" smtClean="0">
                <a:solidFill>
                  <a:schemeClr val="tx1"/>
                </a:solidFill>
                <a:latin typeface="Calibri"/>
                <a:ea typeface="MS PGothic" charset="0"/>
                <a:cs typeface="Arial" charset="0"/>
                <a:sym typeface="Calibri" pitchFamily="34" charset="0"/>
              </a:rPr>
              <a:t>		</a:t>
            </a:r>
            <a:r>
              <a:rPr lang="en-US" sz="1200" kern="1200" dirty="0" smtClean="0">
                <a:solidFill>
                  <a:schemeClr val="tx1"/>
                </a:solidFill>
                <a:latin typeface="Calibri"/>
                <a:ea typeface="MS PGothic" charset="0"/>
                <a:cs typeface="Arial" charset="0"/>
                <a:sym typeface="Calibri" pitchFamily="34" charset="0"/>
              </a:rPr>
              <a:t> </a:t>
            </a:r>
            <a:r>
              <a:rPr lang="en-US" sz="1200" kern="1200" baseline="0" dirty="0" smtClean="0">
                <a:solidFill>
                  <a:schemeClr val="tx1"/>
                </a:solidFill>
                <a:latin typeface="Calibri"/>
                <a:ea typeface="MS PGothic" charset="0"/>
                <a:cs typeface="Arial" charset="0"/>
                <a:sym typeface="Calibri" pitchFamily="34" charset="0"/>
              </a:rPr>
              <a:t>		 </a:t>
            </a:r>
            <a:r>
              <a:rPr lang="en-US" sz="1200" kern="1200" dirty="0" smtClean="0">
                <a:solidFill>
                  <a:schemeClr val="tx1"/>
                </a:solidFill>
                <a:latin typeface="Calibri"/>
                <a:ea typeface="MS PGothic" charset="0"/>
                <a:cs typeface="Arial" charset="0"/>
                <a:sym typeface="Calibri" pitchFamily="34" charset="0"/>
              </a:rPr>
              <a:t>               		</a:t>
            </a:r>
            <a:endParaRPr lang="en-US" dirty="0">
              <a:latin typeface="+mn-lt"/>
              <a:ea typeface="MS PGothic" charset="0"/>
            </a:endParaRPr>
          </a:p>
          <a:p>
            <a:pPr eaLnBrk="1" hangingPunct="1">
              <a:spcBef>
                <a:spcPct val="0"/>
              </a:spcBef>
            </a:pPr>
            <a:endParaRPr lang="en-US" dirty="0">
              <a:latin typeface="+mn-lt"/>
              <a:ea typeface="MS PGothic" charset="0"/>
            </a:endParaRPr>
          </a:p>
          <a:p>
            <a:pPr eaLnBrk="1" hangingPunct="1">
              <a:spcBef>
                <a:spcPct val="0"/>
              </a:spcBef>
            </a:pPr>
            <a:endParaRPr lang="en-US" dirty="0">
              <a:latin typeface="+mn-lt"/>
              <a:ea typeface="MS PGothic" charset="0"/>
            </a:endParaRPr>
          </a:p>
          <a:p>
            <a:pPr eaLnBrk="1" hangingPunct="1">
              <a:spcBef>
                <a:spcPct val="0"/>
              </a:spcBef>
            </a:pPr>
            <a:endParaRPr lang="en-US" dirty="0">
              <a:solidFill>
                <a:srgbClr val="7F7F7F"/>
              </a:solidFill>
              <a:latin typeface="+mn-lt"/>
              <a:cs typeface="ＭＳ Ｐゴシック" charset="0"/>
            </a:endParaRPr>
          </a:p>
          <a:p>
            <a:pPr eaLnBrk="1" hangingPunct="1">
              <a:spcBef>
                <a:spcPct val="0"/>
              </a:spcBef>
            </a:pPr>
            <a:endParaRPr lang="en-US" b="1" dirty="0">
              <a:latin typeface="+mn-lt"/>
              <a:ea typeface="MS PGothic" charset="0"/>
            </a:endParaRP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57066" indent="-291179" eaLnBrk="0" hangingPunct="0">
              <a:defRPr sz="4300">
                <a:solidFill>
                  <a:srgbClr val="000000"/>
                </a:solidFill>
                <a:latin typeface="Gill Sans" charset="0"/>
                <a:ea typeface="ヒラギノ角ゴ ProN W3" charset="0"/>
                <a:cs typeface="ヒラギノ角ゴ ProN W3" charset="0"/>
                <a:sym typeface="Gill Sans" charset="0"/>
              </a:defRPr>
            </a:lvl2pPr>
            <a:lvl3pPr marL="1164717" indent="-232943" eaLnBrk="0" hangingPunct="0">
              <a:defRPr sz="4300">
                <a:solidFill>
                  <a:srgbClr val="000000"/>
                </a:solidFill>
                <a:latin typeface="Gill Sans" charset="0"/>
                <a:ea typeface="ヒラギノ角ゴ ProN W3" charset="0"/>
                <a:cs typeface="ヒラギノ角ゴ ProN W3" charset="0"/>
                <a:sym typeface="Gill Sans" charset="0"/>
              </a:defRPr>
            </a:lvl3pPr>
            <a:lvl4pPr marL="1630604" indent="-232943" eaLnBrk="0" hangingPunct="0">
              <a:defRPr sz="4300">
                <a:solidFill>
                  <a:srgbClr val="000000"/>
                </a:solidFill>
                <a:latin typeface="Gill Sans" charset="0"/>
                <a:ea typeface="ヒラギノ角ゴ ProN W3" charset="0"/>
                <a:cs typeface="ヒラギノ角ゴ ProN W3" charset="0"/>
                <a:sym typeface="Gill Sans" charset="0"/>
              </a:defRPr>
            </a:lvl4pPr>
            <a:lvl5pPr marL="2096491" indent="-232943" eaLnBrk="0" hangingPunct="0">
              <a:defRPr sz="4300">
                <a:solidFill>
                  <a:srgbClr val="000000"/>
                </a:solidFill>
                <a:latin typeface="Gill Sans" charset="0"/>
                <a:ea typeface="ヒラギノ角ゴ ProN W3" charset="0"/>
                <a:cs typeface="ヒラギノ角ゴ ProN W3" charset="0"/>
                <a:sym typeface="Gill Sans" charset="0"/>
              </a:defRPr>
            </a:lvl5pPr>
            <a:lvl6pPr marL="2562377"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3028264"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94151"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960038"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B7D45FC9-8F2E-324B-BADD-DFA6FEBB1FA7}" type="slidenum">
              <a:rPr lang="en-US" sz="1200"/>
              <a:pPr eaLnBrk="1" hangingPunct="1"/>
              <a:t>25</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3D2C505-60D3-437E-AF69-8B22C92C6E87}" type="slidenum">
              <a:rPr lang="en-GB" sz="1200" smtClean="0">
                <a:solidFill>
                  <a:prstClr val="black"/>
                </a:solidFill>
              </a:rPr>
              <a:pPr eaLnBrk="1" hangingPunct="1">
                <a:defRPr/>
              </a:pPr>
              <a:t>27</a:t>
            </a:fld>
            <a:endParaRPr lang="en-GB" sz="1200" dirty="0" smtClean="0">
              <a:solidFill>
                <a:prstClr val="black"/>
              </a:solidFill>
            </a:endParaRPr>
          </a:p>
        </p:txBody>
      </p:sp>
      <p:sp>
        <p:nvSpPr>
          <p:cNvPr id="14338" name="Rectangle 2"/>
          <p:cNvSpPr>
            <a:spLocks noGrp="1" noRot="1" noChangeAspect="1" noChangeArrowheads="1" noTextEdit="1"/>
          </p:cNvSpPr>
          <p:nvPr>
            <p:ph type="sldImg"/>
          </p:nvPr>
        </p:nvSpPr>
        <p:spPr>
          <a:ln/>
          <a:extLst/>
        </p:spPr>
      </p:sp>
      <p:sp>
        <p:nvSpPr>
          <p:cNvPr id="14339" name="Rectangle 3"/>
          <p:cNvSpPr>
            <a:spLocks noGrp="1" noChangeArrowheads="1"/>
          </p:cNvSpPr>
          <p:nvPr>
            <p:ph type="body" idx="1"/>
          </p:nvPr>
        </p:nvSpPr>
        <p:spPr/>
        <p:txBody>
          <a:bodyPr/>
          <a:lstStyle/>
          <a:p>
            <a:pPr eaLnBrk="1" hangingPunct="1">
              <a:defRPr/>
            </a:pPr>
            <a:r>
              <a:rPr lang="en-GB" dirty="0" smtClean="0">
                <a:cs typeface="+mn-cs"/>
              </a:rPr>
              <a:t>There are two different pens for the different doses</a:t>
            </a:r>
          </a:p>
          <a:p>
            <a:pPr eaLnBrk="1" hangingPunct="1">
              <a:defRPr/>
            </a:pPr>
            <a:r>
              <a:rPr lang="en-GB" dirty="0" smtClean="0">
                <a:cs typeface="+mn-cs"/>
              </a:rPr>
              <a:t>Pens are coloured coded for the different doses</a:t>
            </a:r>
          </a:p>
          <a:p>
            <a:pPr marL="171450" indent="-171450" eaLnBrk="1" hangingPunct="1">
              <a:buFont typeface="Arial"/>
              <a:buChar char="•"/>
              <a:defRPr/>
            </a:pPr>
            <a:r>
              <a:rPr lang="en-GB" dirty="0" smtClean="0">
                <a:cs typeface="+mn-cs"/>
              </a:rPr>
              <a:t>Green for the 10 mcgs</a:t>
            </a:r>
          </a:p>
          <a:p>
            <a:pPr marL="171450" indent="-171450" eaLnBrk="1" hangingPunct="1">
              <a:buFont typeface="Arial"/>
              <a:buChar char="•"/>
              <a:defRPr/>
            </a:pPr>
            <a:r>
              <a:rPr lang="en-GB" dirty="0" smtClean="0">
                <a:cs typeface="+mn-cs"/>
              </a:rPr>
              <a:t>Purple for the 20 mcgs dose</a:t>
            </a:r>
          </a:p>
          <a:p>
            <a:pPr eaLnBrk="1" hangingPunct="1">
              <a:buFont typeface="Arial"/>
              <a:buNone/>
              <a:defRPr/>
            </a:pPr>
            <a:r>
              <a:rPr lang="en-GB" dirty="0" smtClean="0">
                <a:cs typeface="+mn-cs"/>
              </a:rPr>
              <a:t>In addition, the pens have ridges on so that people who are sight impaired can distinguish between the two for safety</a:t>
            </a:r>
          </a:p>
          <a:p>
            <a:pPr eaLnBrk="1" hangingPunct="1">
              <a:defRPr/>
            </a:pPr>
            <a:endParaRPr lang="en-GB"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AC429037-C7A7-4E83-AA7A-0098923EA211}" type="slidenum">
              <a:rPr lang="en-IE"/>
              <a:pPr eaLnBrk="1" hangingPunct="1"/>
              <a:t>4</a:t>
            </a:fld>
            <a:endParaRPr lang="en-IE"/>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4" rIns="91390" bIns="45694" anchor="b"/>
          <a:lstStyle>
            <a:lvl1pPr defTabSz="911225" eaLnBrk="0" hangingPunct="0">
              <a:defRPr>
                <a:solidFill>
                  <a:schemeClr val="tx1"/>
                </a:solidFill>
                <a:latin typeface="Arial" pitchFamily="34" charset="0"/>
                <a:ea typeface="ＭＳ Ｐゴシック" pitchFamily="84" charset="-128"/>
              </a:defRPr>
            </a:lvl1pPr>
            <a:lvl2pPr marL="742950" indent="-285750" defTabSz="911225" eaLnBrk="0" hangingPunct="0">
              <a:defRPr>
                <a:solidFill>
                  <a:schemeClr val="tx1"/>
                </a:solidFill>
                <a:latin typeface="Arial" pitchFamily="34" charset="0"/>
                <a:ea typeface="ＭＳ Ｐゴシック" pitchFamily="84" charset="-128"/>
              </a:defRPr>
            </a:lvl2pPr>
            <a:lvl3pPr marL="1143000" indent="-228600" defTabSz="911225" eaLnBrk="0" hangingPunct="0">
              <a:defRPr>
                <a:solidFill>
                  <a:schemeClr val="tx1"/>
                </a:solidFill>
                <a:latin typeface="Arial" pitchFamily="34" charset="0"/>
                <a:ea typeface="ＭＳ Ｐゴシック" pitchFamily="84" charset="-128"/>
              </a:defRPr>
            </a:lvl3pPr>
            <a:lvl4pPr marL="1600200" indent="-228600" defTabSz="911225" eaLnBrk="0" hangingPunct="0">
              <a:defRPr>
                <a:solidFill>
                  <a:schemeClr val="tx1"/>
                </a:solidFill>
                <a:latin typeface="Arial" pitchFamily="34" charset="0"/>
                <a:ea typeface="ＭＳ Ｐゴシック" pitchFamily="84" charset="-128"/>
              </a:defRPr>
            </a:lvl4pPr>
            <a:lvl5pPr marL="2057400" indent="-228600" defTabSz="911225" eaLnBrk="0" hangingPunct="0">
              <a:defRPr>
                <a:solidFill>
                  <a:schemeClr val="tx1"/>
                </a:solidFill>
                <a:latin typeface="Arial" pitchFamily="34" charset="0"/>
                <a:ea typeface="ＭＳ Ｐゴシック" pitchFamily="84" charset="-128"/>
              </a:defRPr>
            </a:lvl5pPr>
            <a:lvl6pPr marL="25146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r"/>
            <a:fld id="{FD1A213C-2550-4232-88DE-DC2DB84EFB56}" type="slidenum">
              <a:rPr lang="en-US" sz="1300">
                <a:solidFill>
                  <a:srgbClr val="000000"/>
                </a:solidFill>
                <a:latin typeface="Helvetica" charset="0"/>
              </a:rPr>
              <a:pPr algn="r"/>
              <a:t>4</a:t>
            </a:fld>
            <a:endParaRPr lang="en-US" sz="1300" dirty="0">
              <a:solidFill>
                <a:srgbClr val="000000"/>
              </a:solidFill>
              <a:latin typeface="Helvetica" charset="0"/>
            </a:endParaRPr>
          </a:p>
        </p:txBody>
      </p:sp>
      <p:sp>
        <p:nvSpPr>
          <p:cNvPr id="63492" name="Rectangle 2"/>
          <p:cNvSpPr>
            <a:spLocks noGrp="1" noRot="1" noChangeAspect="1" noChangeArrowheads="1" noTextEdit="1"/>
          </p:cNvSpPr>
          <p:nvPr>
            <p:ph type="sldImg"/>
          </p:nvPr>
        </p:nvSpPr>
        <p:spPr>
          <a:xfrm>
            <a:off x="1146175" y="687388"/>
            <a:ext cx="4572000" cy="3429000"/>
          </a:xfrm>
          <a:ln/>
        </p:spPr>
      </p:sp>
      <p:sp>
        <p:nvSpPr>
          <p:cNvPr id="63493" name="Rectangle 3"/>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0" tIns="45694" rIns="91390" bIns="45694"/>
          <a:lstStyle/>
          <a:p>
            <a:pPr eaLnBrk="1" hangingPunct="1"/>
            <a:r>
              <a:rPr lang="en-US" dirty="0" smtClean="0">
                <a:latin typeface="Arial" pitchFamily="34" charset="0"/>
                <a:ea typeface="ＭＳ Ｐゴシック" pitchFamily="84" charset="-128"/>
              </a:rPr>
              <a:t>Harold Bays, Lawrence Mandarino, and Ralph A. DeFronzo</a:t>
            </a:r>
            <a:br>
              <a:rPr lang="en-US" dirty="0" smtClean="0">
                <a:latin typeface="Arial" pitchFamily="34" charset="0"/>
                <a:ea typeface="ＭＳ Ｐゴシック" pitchFamily="84" charset="-128"/>
              </a:rPr>
            </a:br>
            <a:r>
              <a:rPr lang="en-US" b="1" dirty="0" smtClean="0">
                <a:latin typeface="Arial" pitchFamily="34" charset="0"/>
                <a:ea typeface="ＭＳ Ｐゴシック" pitchFamily="84" charset="-128"/>
              </a:rPr>
              <a:t>Role of the Adipocyte, Free Fatty Acids, and Ectopic Fat in Pathogenesis of Type 2 Diabetes Mellitus: Peroxisomal Proliferator-Activated Receptor Agonists Provide a Rational Therapeutic Approach</a:t>
            </a:r>
            <a:r>
              <a:rPr lang="en-US" dirty="0" smtClean="0">
                <a:latin typeface="Arial" pitchFamily="34" charset="0"/>
                <a:ea typeface="ＭＳ Ｐゴシック" pitchFamily="84" charset="-128"/>
              </a:rPr>
              <a:t/>
            </a:r>
            <a:br>
              <a:rPr lang="en-US" dirty="0" smtClean="0">
                <a:latin typeface="Arial" pitchFamily="34" charset="0"/>
                <a:ea typeface="ＭＳ Ｐゴシック" pitchFamily="84" charset="-128"/>
              </a:rPr>
            </a:br>
            <a:r>
              <a:rPr lang="en-US" dirty="0" smtClean="0">
                <a:latin typeface="Arial" pitchFamily="34" charset="0"/>
                <a:ea typeface="ＭＳ Ｐゴシック" pitchFamily="84" charset="-128"/>
              </a:rPr>
              <a:t>J. Clin. Endocrinol. Metab., Feb </a:t>
            </a:r>
            <a:r>
              <a:rPr lang="en-US" b="1" dirty="0" smtClean="0">
                <a:latin typeface="Arial" pitchFamily="34" charset="0"/>
                <a:ea typeface="ＭＳ Ｐゴシック" pitchFamily="84" charset="-128"/>
              </a:rPr>
              <a:t>2004</a:t>
            </a:r>
            <a:r>
              <a:rPr lang="en-US" dirty="0" smtClean="0">
                <a:latin typeface="Arial" pitchFamily="34" charset="0"/>
                <a:ea typeface="ＭＳ Ｐゴシック" pitchFamily="84" charset="-128"/>
              </a:rPr>
              <a:t>; </a:t>
            </a:r>
            <a:r>
              <a:rPr lang="en-US" b="1" dirty="0" smtClean="0">
                <a:latin typeface="Arial" pitchFamily="34" charset="0"/>
                <a:ea typeface="ＭＳ Ｐゴシック" pitchFamily="84" charset="-128"/>
              </a:rPr>
              <a:t>89</a:t>
            </a:r>
            <a:r>
              <a:rPr lang="en-US" dirty="0" smtClean="0">
                <a:latin typeface="Arial" pitchFamily="34" charset="0"/>
                <a:ea typeface="ＭＳ Ｐゴシック" pitchFamily="84" charset="-128"/>
              </a:rPr>
              <a:t>: </a:t>
            </a:r>
            <a:r>
              <a:rPr lang="en-US" b="1" dirty="0" smtClean="0">
                <a:latin typeface="Arial" pitchFamily="34" charset="0"/>
                <a:ea typeface="ＭＳ Ｐゴシック" pitchFamily="84" charset="-128"/>
              </a:rPr>
              <a:t>463</a:t>
            </a:r>
            <a:r>
              <a:rPr lang="en-US" dirty="0" smtClean="0">
                <a:latin typeface="Arial" pitchFamily="34" charset="0"/>
                <a:ea typeface="ＭＳ Ｐゴシック" pitchFamily="84" charset="-128"/>
              </a:rPr>
              <a:t> - 478. </a:t>
            </a:r>
            <a:br>
              <a:rPr lang="en-US" dirty="0" smtClean="0">
                <a:latin typeface="Arial" pitchFamily="34" charset="0"/>
                <a:ea typeface="ＭＳ Ｐゴシック" pitchFamily="84" charset="-128"/>
              </a:rPr>
            </a:br>
            <a:endParaRPr lang="en-US" dirty="0" smtClean="0">
              <a:latin typeface="Arial" pitchFamily="3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B328EAB5-ACFA-4E53-BAFB-66011118300E}" type="slidenum">
              <a:rPr lang="en-IE"/>
              <a:pPr eaLnBrk="1" hangingPunct="1"/>
              <a:t>6</a:t>
            </a:fld>
            <a:endParaRPr lang="en-IE"/>
          </a:p>
        </p:txBody>
      </p:sp>
      <p:sp>
        <p:nvSpPr>
          <p:cNvPr id="64515" name="Rectangle 2"/>
          <p:cNvSpPr>
            <a:spLocks noGrp="1" noRot="1" noChangeAspect="1" noChangeArrowheads="1" noTextEdit="1"/>
          </p:cNvSpPr>
          <p:nvPr>
            <p:ph type="sldImg"/>
          </p:nvPr>
        </p:nvSpPr>
        <p:spPr>
          <a:xfrm>
            <a:off x="1562100" y="257175"/>
            <a:ext cx="3743325" cy="2808288"/>
          </a:xfrm>
          <a:ln/>
        </p:spPr>
      </p:sp>
      <p:sp>
        <p:nvSpPr>
          <p:cNvPr id="64516" name="Rectangle 3"/>
          <p:cNvSpPr>
            <a:spLocks noGrp="1" noChangeArrowheads="1"/>
          </p:cNvSpPr>
          <p:nvPr>
            <p:ph type="body" idx="1"/>
          </p:nvPr>
        </p:nvSpPr>
        <p:spPr>
          <a:xfrm>
            <a:off x="839788" y="3295650"/>
            <a:ext cx="5178425" cy="532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r>
              <a:rPr lang="en-US" b="1" dirty="0" smtClean="0">
                <a:latin typeface="Arial" pitchFamily="34" charset="0"/>
                <a:ea typeface="ＭＳ Ｐゴシック" pitchFamily="84" charset="-128"/>
              </a:rPr>
              <a:t>UKPDS: Glycemic Control With Monotherapy Worsens Over Time </a:t>
            </a:r>
          </a:p>
          <a:p>
            <a:pPr eaLnBrk="1" hangingPunct="1"/>
            <a:r>
              <a:rPr lang="en-US" dirty="0" smtClean="0">
                <a:latin typeface="Arial" pitchFamily="34" charset="0"/>
                <a:ea typeface="ＭＳ Ｐゴシック" pitchFamily="84" charset="-128"/>
              </a:rPr>
              <a:t>A UKPDS study primarily compared the 411 overweight patients assigned conventional treatment and 342 overweight patients assigned intensive treatment with metformin, as designated in the protocol. A secondary analysis compared the 342 overweight patients allocated to metformin with 951 overweight patients allocated to intensive blood-glucose control with chlorpropamide (n=265), glibenclamide (n=277), or insulin (n=409).</a:t>
            </a:r>
            <a:r>
              <a:rPr lang="en-US" baseline="30000" dirty="0" smtClean="0">
                <a:latin typeface="Arial" pitchFamily="34" charset="0"/>
                <a:ea typeface="ＭＳ Ｐゴシック" pitchFamily="84" charset="-128"/>
              </a:rPr>
              <a:t>1</a:t>
            </a:r>
            <a:r>
              <a:rPr lang="en-US" dirty="0" smtClean="0">
                <a:latin typeface="Arial" pitchFamily="34" charset="0"/>
                <a:ea typeface="ＭＳ Ｐゴシック" pitchFamily="84" charset="-128"/>
              </a:rPr>
              <a:t> Data for the cohort followed for up to 10 years are shown here.</a:t>
            </a:r>
          </a:p>
          <a:p>
            <a:pPr eaLnBrk="1" hangingPunct="1"/>
            <a:endParaRPr lang="en-US" dirty="0" smtClean="0">
              <a:latin typeface="Arial" pitchFamily="34" charset="0"/>
              <a:ea typeface="ＭＳ Ｐゴシック" pitchFamily="84" charset="-128"/>
            </a:endParaRPr>
          </a:p>
          <a:p>
            <a:pPr eaLnBrk="1" hangingPunct="1"/>
            <a:r>
              <a:rPr lang="en-US" dirty="0" smtClean="0">
                <a:latin typeface="Arial" pitchFamily="34" charset="0"/>
                <a:ea typeface="ＭＳ Ｐゴシック" pitchFamily="84" charset="-128"/>
              </a:rPr>
              <a:t>In all the therapeutic groups, a gradual rise in HbA</a:t>
            </a:r>
            <a:r>
              <a:rPr lang="en-US" baseline="-25000" dirty="0" smtClean="0">
                <a:latin typeface="Arial" pitchFamily="34" charset="0"/>
                <a:ea typeface="ＭＳ Ｐゴシック" pitchFamily="84" charset="-128"/>
              </a:rPr>
              <a:t>1C</a:t>
            </a:r>
            <a:r>
              <a:rPr lang="en-US" dirty="0" smtClean="0">
                <a:latin typeface="Arial" pitchFamily="34" charset="0"/>
                <a:ea typeface="ＭＳ Ｐゴシック" pitchFamily="84" charset="-128"/>
              </a:rPr>
              <a:t> levels occurred after an initial response that lowered the HbA</a:t>
            </a:r>
            <a:r>
              <a:rPr lang="en-US" baseline="-25000" dirty="0" smtClean="0">
                <a:latin typeface="Arial" pitchFamily="34" charset="0"/>
                <a:ea typeface="ＭＳ Ｐゴシック" pitchFamily="84" charset="-128"/>
              </a:rPr>
              <a:t>1C</a:t>
            </a:r>
            <a:r>
              <a:rPr lang="en-US" dirty="0" smtClean="0">
                <a:latin typeface="Arial" pitchFamily="34" charset="0"/>
                <a:ea typeface="ＭＳ Ｐゴシック" pitchFamily="84" charset="-128"/>
              </a:rPr>
              <a:t> levels.</a:t>
            </a:r>
            <a:r>
              <a:rPr lang="en-US" baseline="30000" dirty="0" smtClean="0">
                <a:latin typeface="Arial" pitchFamily="34" charset="0"/>
                <a:ea typeface="ＭＳ Ｐゴシック" pitchFamily="84" charset="-128"/>
              </a:rPr>
              <a:t>1</a:t>
            </a:r>
            <a:r>
              <a:rPr lang="en-US" dirty="0" smtClean="0">
                <a:latin typeface="Arial" pitchFamily="34" charset="0"/>
                <a:ea typeface="ＭＳ Ｐゴシック" pitchFamily="84" charset="-128"/>
              </a:rPr>
              <a:t>  </a:t>
            </a: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baseline="30000" dirty="0" smtClean="0">
              <a:latin typeface="Arial" pitchFamily="34" charset="0"/>
              <a:ea typeface="ＭＳ Ｐゴシック" pitchFamily="84" charset="-128"/>
            </a:endParaRPr>
          </a:p>
        </p:txBody>
      </p:sp>
      <p:sp>
        <p:nvSpPr>
          <p:cNvPr id="64517" name="Text Box 4"/>
          <p:cNvSpPr txBox="1">
            <a:spLocks noChangeArrowheads="1"/>
          </p:cNvSpPr>
          <p:nvPr/>
        </p:nvSpPr>
        <p:spPr bwMode="auto">
          <a:xfrm>
            <a:off x="819150" y="8340725"/>
            <a:ext cx="52197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12" tIns="44454" rIns="88912" bIns="44454" anchor="b">
            <a:spAutoFit/>
          </a:bodyPr>
          <a:lstStyle>
            <a:lvl1pPr marL="161925" indent="-161925"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spcBef>
                <a:spcPct val="15000"/>
              </a:spcBef>
            </a:pPr>
            <a:r>
              <a:rPr lang="en-US" sz="900" dirty="0"/>
              <a:t>Reference:</a:t>
            </a:r>
          </a:p>
          <a:p>
            <a:pPr eaLnBrk="1" hangingPunct="1">
              <a:spcBef>
                <a:spcPct val="15000"/>
              </a:spcBef>
            </a:pPr>
            <a:r>
              <a:rPr lang="en-US" sz="900" dirty="0"/>
              <a:t>1.	UKPDS Group. Effect of intensive blood-glucose control with metformin on complications in overweight patients with type 2 diabetes (UKPDS 34). UK Prospective Diabetes Study (UKPDS) Group. </a:t>
            </a:r>
            <a:r>
              <a:rPr lang="en-US" sz="900" i="1" dirty="0"/>
              <a:t>Lancet</a:t>
            </a:r>
            <a:r>
              <a:rPr lang="en-US" sz="900" dirty="0"/>
              <a:t> 1998;352:854–865.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83F90DDF-0EA2-4EE7-B5BD-D9D578F01FDD}" type="slidenum">
              <a:rPr lang="en-IE"/>
              <a:pPr eaLnBrk="1" hangingPunct="1"/>
              <a:t>8</a:t>
            </a:fld>
            <a:endParaRPr lang="en-IE"/>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nchor="b"/>
          <a:lstStyle>
            <a:lvl1pPr defTabSz="911225" eaLnBrk="0" hangingPunct="0">
              <a:defRPr>
                <a:solidFill>
                  <a:schemeClr val="tx1"/>
                </a:solidFill>
                <a:latin typeface="Arial" pitchFamily="34" charset="0"/>
                <a:ea typeface="ＭＳ Ｐゴシック" pitchFamily="84" charset="-128"/>
              </a:defRPr>
            </a:lvl1pPr>
            <a:lvl2pPr marL="742950" indent="-285750" defTabSz="911225" eaLnBrk="0" hangingPunct="0">
              <a:defRPr>
                <a:solidFill>
                  <a:schemeClr val="tx1"/>
                </a:solidFill>
                <a:latin typeface="Arial" pitchFamily="34" charset="0"/>
                <a:ea typeface="ＭＳ Ｐゴシック" pitchFamily="84" charset="-128"/>
              </a:defRPr>
            </a:lvl2pPr>
            <a:lvl3pPr marL="1143000" indent="-228600" defTabSz="911225" eaLnBrk="0" hangingPunct="0">
              <a:defRPr>
                <a:solidFill>
                  <a:schemeClr val="tx1"/>
                </a:solidFill>
                <a:latin typeface="Arial" pitchFamily="34" charset="0"/>
                <a:ea typeface="ＭＳ Ｐゴシック" pitchFamily="84" charset="-128"/>
              </a:defRPr>
            </a:lvl3pPr>
            <a:lvl4pPr marL="1600200" indent="-228600" defTabSz="911225" eaLnBrk="0" hangingPunct="0">
              <a:defRPr>
                <a:solidFill>
                  <a:schemeClr val="tx1"/>
                </a:solidFill>
                <a:latin typeface="Arial" pitchFamily="34" charset="0"/>
                <a:ea typeface="ＭＳ Ｐゴシック" pitchFamily="84" charset="-128"/>
              </a:defRPr>
            </a:lvl4pPr>
            <a:lvl5pPr marL="2057400" indent="-228600" defTabSz="911225" eaLnBrk="0" hangingPunct="0">
              <a:defRPr>
                <a:solidFill>
                  <a:schemeClr val="tx1"/>
                </a:solidFill>
                <a:latin typeface="Arial" pitchFamily="34" charset="0"/>
                <a:ea typeface="ＭＳ Ｐゴシック" pitchFamily="84" charset="-128"/>
              </a:defRPr>
            </a:lvl5pPr>
            <a:lvl6pPr marL="25146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defTabSz="911225"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r"/>
            <a:fld id="{77B6CDC7-D19F-4037-9CDD-FBEDACC96A90}" type="slidenum">
              <a:rPr lang="en-US" sz="1300">
                <a:solidFill>
                  <a:srgbClr val="000000"/>
                </a:solidFill>
              </a:rPr>
              <a:pPr algn="r"/>
              <a:t>8</a:t>
            </a:fld>
            <a:endParaRPr lang="en-US" sz="1300" dirty="0">
              <a:solidFill>
                <a:srgbClr val="000000"/>
              </a:solidFill>
            </a:endParaRPr>
          </a:p>
        </p:txBody>
      </p:sp>
      <p:sp>
        <p:nvSpPr>
          <p:cNvPr id="67588" name="Rectangle 2"/>
          <p:cNvSpPr>
            <a:spLocks noGrp="1" noRot="1" noChangeAspect="1" noChangeArrowheads="1" noTextEdit="1"/>
          </p:cNvSpPr>
          <p:nvPr>
            <p:ph type="sldImg"/>
          </p:nvPr>
        </p:nvSpPr>
        <p:spPr>
          <a:xfrm>
            <a:off x="1146175" y="687388"/>
            <a:ext cx="4572000" cy="3429000"/>
          </a:xfrm>
          <a:ln/>
        </p:spPr>
      </p:sp>
      <p:sp>
        <p:nvSpPr>
          <p:cNvPr id="63492" name="Rectangle 3"/>
          <p:cNvSpPr>
            <a:spLocks noGrp="1" noChangeArrowheads="1"/>
          </p:cNvSpPr>
          <p:nvPr>
            <p:ph type="body" idx="1"/>
          </p:nvPr>
        </p:nvSpPr>
        <p:spPr>
          <a:xfrm>
            <a:off x="912813" y="4344988"/>
            <a:ext cx="5032375" cy="4111625"/>
          </a:xfrm>
          <a:solidFill>
            <a:srgbClr val="FFFFFF"/>
          </a:solidFill>
          <a:ln>
            <a:solidFill>
              <a:srgbClr val="000000"/>
            </a:solidFill>
            <a:miter lim="800000"/>
            <a:headEnd/>
            <a:tailEnd/>
          </a:ln>
        </p:spPr>
        <p:txBody>
          <a:bodyPr lIns="91388" tIns="45694" rIns="91388" bIns="45694"/>
          <a:lstStyle/>
          <a:p>
            <a:pPr eaLnBrk="1" hangingPunct="1">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fld id="{A0FA96DA-0E05-4B1B-A120-4CD56321F580}" type="slidenum">
              <a:rPr lang="en-US" sz="1200">
                <a:solidFill>
                  <a:prstClr val="black"/>
                </a:solidFill>
              </a:rPr>
              <a:pPr/>
              <a:t>13</a:t>
            </a:fld>
            <a:endParaRPr lang="en-US" sz="1200" dirty="0">
              <a:solidFill>
                <a:prstClr val="black"/>
              </a:solidFill>
            </a:endParaRPr>
          </a:p>
        </p:txBody>
      </p:sp>
      <p:sp>
        <p:nvSpPr>
          <p:cNvPr id="62467" name="Rectangle 2"/>
          <p:cNvSpPr>
            <a:spLocks noGrp="1" noRot="1" noChangeAspect="1" noChangeArrowheads="1" noTextEdit="1"/>
          </p:cNvSpPr>
          <p:nvPr>
            <p:ph type="sldImg"/>
          </p:nvPr>
        </p:nvSpPr>
        <p:spPr>
          <a:xfrm>
            <a:off x="1144588" y="684213"/>
            <a:ext cx="4572000" cy="343058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25" indent="-111125" eaLnBrk="1" hangingPunct="1">
              <a:buFontTx/>
              <a:buChar char="•"/>
            </a:pPr>
            <a:r>
              <a:rPr lang="en-US" dirty="0" smtClean="0">
                <a:latin typeface="Arial" pitchFamily="34" charset="0"/>
              </a:rPr>
              <a:t>Several classes and types of mediators facilitate glucose transport in the renal tubules</a:t>
            </a:r>
          </a:p>
          <a:p>
            <a:pPr marL="111125" indent="-111125" eaLnBrk="1" hangingPunct="1">
              <a:buFontTx/>
              <a:buChar char="•"/>
            </a:pPr>
            <a:r>
              <a:rPr lang="en-US" i="1" dirty="0" smtClean="0">
                <a:latin typeface="Arial" pitchFamily="34" charset="0"/>
              </a:rPr>
              <a:t>Sodium-coupled glucose transporters </a:t>
            </a:r>
            <a:r>
              <a:rPr lang="en-US" dirty="0" smtClean="0">
                <a:latin typeface="Arial" pitchFamily="34" charset="0"/>
              </a:rPr>
              <a:t>(SLGTs) transport glucose across the renal tubule membrane, away from the urine</a:t>
            </a:r>
          </a:p>
          <a:p>
            <a:pPr marL="111125" indent="-111125" eaLnBrk="1" hangingPunct="1">
              <a:buFontTx/>
              <a:buChar char="•"/>
            </a:pPr>
            <a:r>
              <a:rPr lang="en-US" dirty="0" smtClean="0">
                <a:latin typeface="Arial" pitchFamily="34" charset="0"/>
              </a:rPr>
              <a:t>SGLT2 is located in the S1 segment of the proximal tubule and facilitates reabsorption of 90% of the glucose it filters</a:t>
            </a:r>
          </a:p>
          <a:p>
            <a:pPr marL="336550" lvl="1" indent="-111125" eaLnBrk="1" hangingPunct="1">
              <a:buFontTx/>
              <a:buChar char="•"/>
            </a:pPr>
            <a:r>
              <a:rPr lang="en-US" dirty="0" smtClean="0">
                <a:latin typeface="Arial" pitchFamily="34" charset="0"/>
              </a:rPr>
              <a:t>SGLT1 is in the distal S3 segment of the proximal tubule and facilitates reabsorption of the remaining 10%</a:t>
            </a:r>
          </a:p>
          <a:p>
            <a:pPr marL="111125" indent="-111125" eaLnBrk="1" hangingPunct="1"/>
            <a:endParaRPr lang="en-US" i="1" dirty="0" smtClean="0">
              <a:latin typeface="Arial" pitchFamily="34" charset="0"/>
            </a:endParaRPr>
          </a:p>
          <a:p>
            <a:pPr marL="111125" indent="-111125" eaLnBrk="1" hangingPunct="1"/>
            <a:r>
              <a:rPr lang="en-US" dirty="0" smtClean="0">
                <a:latin typeface="Arial" pitchFamily="34" charset="0"/>
              </a:rPr>
              <a:t>Bakris GL, et al. </a:t>
            </a:r>
            <a:r>
              <a:rPr lang="en-US" i="1" dirty="0" smtClean="0">
                <a:latin typeface="Arial" pitchFamily="34" charset="0"/>
              </a:rPr>
              <a:t>Kidney Int.</a:t>
            </a:r>
            <a:r>
              <a:rPr lang="en-US" dirty="0" smtClean="0">
                <a:latin typeface="Arial" pitchFamily="34" charset="0"/>
              </a:rPr>
              <a:t> 2009;75:1272-1277.</a:t>
            </a:r>
            <a:endParaRPr lang="en-US" i="1" dirty="0" smtClean="0">
              <a:latin typeface="Arial" pitchFamily="34" charset="0"/>
            </a:endParaRPr>
          </a:p>
          <a:p>
            <a:pPr marL="111125" indent="-111125" eaLnBrk="1" hangingPunct="1"/>
            <a:r>
              <a:rPr lang="en-US" dirty="0" smtClean="0">
                <a:latin typeface="Arial" pitchFamily="34" charset="0"/>
              </a:rPr>
              <a:t>Silverman M, Turner RJ. In: Windhager EE, ed. Handbook of Physiology, Vol. II. New York, NY: Oxford University Press; 1992:2017-2038.</a:t>
            </a:r>
          </a:p>
          <a:p>
            <a:pPr marL="111125" indent="-111125" eaLnBrk="1" hangingPunct="1"/>
            <a:endParaRPr lang="en-US" i="1"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B328EAB5-ACFA-4E53-BAFB-66011118300E}" type="slidenum">
              <a:rPr lang="en-IE"/>
              <a:pPr eaLnBrk="1" hangingPunct="1"/>
              <a:t>21</a:t>
            </a:fld>
            <a:endParaRPr lang="en-IE"/>
          </a:p>
        </p:txBody>
      </p:sp>
      <p:sp>
        <p:nvSpPr>
          <p:cNvPr id="64515" name="Rectangle 2"/>
          <p:cNvSpPr>
            <a:spLocks noGrp="1" noRot="1" noChangeAspect="1" noChangeArrowheads="1" noTextEdit="1"/>
          </p:cNvSpPr>
          <p:nvPr>
            <p:ph type="sldImg"/>
          </p:nvPr>
        </p:nvSpPr>
        <p:spPr>
          <a:xfrm>
            <a:off x="1562100" y="257175"/>
            <a:ext cx="3743325" cy="2808288"/>
          </a:xfrm>
          <a:ln/>
        </p:spPr>
      </p:sp>
      <p:sp>
        <p:nvSpPr>
          <p:cNvPr id="64516" name="Rectangle 3"/>
          <p:cNvSpPr>
            <a:spLocks noGrp="1" noChangeArrowheads="1"/>
          </p:cNvSpPr>
          <p:nvPr>
            <p:ph type="body" idx="1"/>
          </p:nvPr>
        </p:nvSpPr>
        <p:spPr>
          <a:xfrm>
            <a:off x="839788" y="3295650"/>
            <a:ext cx="5178425" cy="532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pPr eaLnBrk="1" hangingPunct="1"/>
            <a:r>
              <a:rPr lang="en-US" b="1" dirty="0" smtClean="0">
                <a:latin typeface="Arial" pitchFamily="34" charset="0"/>
                <a:ea typeface="ＭＳ Ｐゴシック" pitchFamily="84" charset="-128"/>
              </a:rPr>
              <a:t>UKPDS: Glycemic Control With Monotherapy Worsens Over Time </a:t>
            </a:r>
          </a:p>
          <a:p>
            <a:pPr eaLnBrk="1" hangingPunct="1"/>
            <a:r>
              <a:rPr lang="en-US" dirty="0" smtClean="0">
                <a:latin typeface="Arial" pitchFamily="34" charset="0"/>
                <a:ea typeface="ＭＳ Ｐゴシック" pitchFamily="84" charset="-128"/>
              </a:rPr>
              <a:t>A UKPDS study primarily compared the 411 overweight patients assigned conventional treatment and 342 overweight patients assigned intensive treatment with metformin, as designated in the protocol. A secondary analysis compared the 342 overweight patients allocated to metformin with 951 overweight patients allocated to intensive blood-glucose control with chlorpropamide (n=265), glibenclamide (n=277), or insulin (n=409).</a:t>
            </a:r>
            <a:r>
              <a:rPr lang="en-US" baseline="30000" dirty="0" smtClean="0">
                <a:latin typeface="Arial" pitchFamily="34" charset="0"/>
                <a:ea typeface="ＭＳ Ｐゴシック" pitchFamily="84" charset="-128"/>
              </a:rPr>
              <a:t>1</a:t>
            </a:r>
            <a:r>
              <a:rPr lang="en-US" dirty="0" smtClean="0">
                <a:latin typeface="Arial" pitchFamily="34" charset="0"/>
                <a:ea typeface="ＭＳ Ｐゴシック" pitchFamily="84" charset="-128"/>
              </a:rPr>
              <a:t> Data for the cohort followed for up to 10 years are shown here.</a:t>
            </a:r>
          </a:p>
          <a:p>
            <a:pPr eaLnBrk="1" hangingPunct="1"/>
            <a:endParaRPr lang="en-US" dirty="0" smtClean="0">
              <a:latin typeface="Arial" pitchFamily="34" charset="0"/>
              <a:ea typeface="ＭＳ Ｐゴシック" pitchFamily="84" charset="-128"/>
            </a:endParaRPr>
          </a:p>
          <a:p>
            <a:pPr eaLnBrk="1" hangingPunct="1"/>
            <a:r>
              <a:rPr lang="en-US" dirty="0" smtClean="0">
                <a:latin typeface="Arial" pitchFamily="34" charset="0"/>
                <a:ea typeface="ＭＳ Ｐゴシック" pitchFamily="84" charset="-128"/>
              </a:rPr>
              <a:t>In all the therapeutic groups, a gradual rise in HbA</a:t>
            </a:r>
            <a:r>
              <a:rPr lang="en-US" baseline="-25000" dirty="0" smtClean="0">
                <a:latin typeface="Arial" pitchFamily="34" charset="0"/>
                <a:ea typeface="ＭＳ Ｐゴシック" pitchFamily="84" charset="-128"/>
              </a:rPr>
              <a:t>1C</a:t>
            </a:r>
            <a:r>
              <a:rPr lang="en-US" dirty="0" smtClean="0">
                <a:latin typeface="Arial" pitchFamily="34" charset="0"/>
                <a:ea typeface="ＭＳ Ｐゴシック" pitchFamily="84" charset="-128"/>
              </a:rPr>
              <a:t> levels occurred after an initial response that lowered the HbA</a:t>
            </a:r>
            <a:r>
              <a:rPr lang="en-US" baseline="-25000" dirty="0" smtClean="0">
                <a:latin typeface="Arial" pitchFamily="34" charset="0"/>
                <a:ea typeface="ＭＳ Ｐゴシック" pitchFamily="84" charset="-128"/>
              </a:rPr>
              <a:t>1C</a:t>
            </a:r>
            <a:r>
              <a:rPr lang="en-US" dirty="0" smtClean="0">
                <a:latin typeface="Arial" pitchFamily="34" charset="0"/>
                <a:ea typeface="ＭＳ Ｐゴシック" pitchFamily="84" charset="-128"/>
              </a:rPr>
              <a:t> levels.</a:t>
            </a:r>
            <a:r>
              <a:rPr lang="en-US" baseline="30000" dirty="0" smtClean="0">
                <a:latin typeface="Arial" pitchFamily="34" charset="0"/>
                <a:ea typeface="ＭＳ Ｐゴシック" pitchFamily="84" charset="-128"/>
              </a:rPr>
              <a:t>1</a:t>
            </a:r>
            <a:r>
              <a:rPr lang="en-US" dirty="0" smtClean="0">
                <a:latin typeface="Arial" pitchFamily="34" charset="0"/>
                <a:ea typeface="ＭＳ Ｐゴシック" pitchFamily="84" charset="-128"/>
              </a:rPr>
              <a:t>  </a:t>
            </a: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dirty="0" smtClean="0">
              <a:latin typeface="Arial" pitchFamily="34" charset="0"/>
              <a:ea typeface="ＭＳ Ｐゴシック" pitchFamily="84" charset="-128"/>
            </a:endParaRPr>
          </a:p>
          <a:p>
            <a:pPr eaLnBrk="1" hangingPunct="1"/>
            <a:endParaRPr lang="en-US" baseline="30000" dirty="0" smtClean="0">
              <a:latin typeface="Arial" pitchFamily="34" charset="0"/>
              <a:ea typeface="ＭＳ Ｐゴシック" pitchFamily="84" charset="-128"/>
            </a:endParaRPr>
          </a:p>
        </p:txBody>
      </p:sp>
      <p:sp>
        <p:nvSpPr>
          <p:cNvPr id="64517" name="Text Box 4"/>
          <p:cNvSpPr txBox="1">
            <a:spLocks noChangeArrowheads="1"/>
          </p:cNvSpPr>
          <p:nvPr/>
        </p:nvSpPr>
        <p:spPr bwMode="auto">
          <a:xfrm>
            <a:off x="819150" y="8340725"/>
            <a:ext cx="52197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12" tIns="44454" rIns="88912" bIns="44454" anchor="b">
            <a:spAutoFit/>
          </a:bodyPr>
          <a:lstStyle>
            <a:lvl1pPr marL="161925" indent="-161925"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spcBef>
                <a:spcPct val="15000"/>
              </a:spcBef>
            </a:pPr>
            <a:r>
              <a:rPr lang="en-US" sz="900" dirty="0"/>
              <a:t>Reference:</a:t>
            </a:r>
          </a:p>
          <a:p>
            <a:pPr eaLnBrk="1" hangingPunct="1">
              <a:spcBef>
                <a:spcPct val="15000"/>
              </a:spcBef>
            </a:pPr>
            <a:r>
              <a:rPr lang="en-US" sz="900" dirty="0"/>
              <a:t>1.	UKPDS Group. Effect of intensive blood-glucose control with metformin on complications in overweight patients with type 2 diabetes (UKPDS 34). UK Prospective Diabetes Study (UKPDS) Group. </a:t>
            </a:r>
            <a:r>
              <a:rPr lang="en-US" sz="900" i="1" dirty="0"/>
              <a:t>Lancet</a:t>
            </a:r>
            <a:r>
              <a:rPr lang="en-US" sz="900" dirty="0"/>
              <a:t> 1998;352:854–865.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D4E265E0-CC9C-4704-82BD-AA9879EB704C}" type="slidenum">
              <a:rPr lang="en-IE"/>
              <a:pPr eaLnBrk="1" hangingPunct="1"/>
              <a:t>22</a:t>
            </a:fld>
            <a:endParaRPr lang="en-IE"/>
          </a:p>
        </p:txBody>
      </p:sp>
      <p:sp>
        <p:nvSpPr>
          <p:cNvPr id="66563" name="Rectangle 2"/>
          <p:cNvSpPr>
            <a:spLocks noGrp="1" noRot="1" noChangeAspect="1" noChangeArrowheads="1" noTextEdit="1"/>
          </p:cNvSpPr>
          <p:nvPr>
            <p:ph type="sldImg"/>
          </p:nvPr>
        </p:nvSpPr>
        <p:spPr>
          <a:xfrm>
            <a:off x="1562100" y="258763"/>
            <a:ext cx="3741738" cy="2806700"/>
          </a:xfrm>
          <a:ln/>
        </p:spPr>
      </p:sp>
      <p:sp>
        <p:nvSpPr>
          <p:cNvPr id="20483" name="Rectangle 3"/>
          <p:cNvSpPr>
            <a:spLocks noGrp="1" noChangeArrowheads="1"/>
          </p:cNvSpPr>
          <p:nvPr>
            <p:ph type="body" idx="1"/>
          </p:nvPr>
        </p:nvSpPr>
        <p:spPr>
          <a:xfrm>
            <a:off x="839788" y="3295650"/>
            <a:ext cx="5178425" cy="5324475"/>
          </a:xfrm>
        </p:spPr>
        <p:txBody>
          <a:bodyPr lIns="86493" tIns="43247" rIns="86493" bIns="43247"/>
          <a:lstStyle/>
          <a:p>
            <a:pPr eaLnBrk="1" hangingPunct="1">
              <a:defRPr/>
            </a:pPr>
            <a:r>
              <a:rPr lang="en-US" sz="1000" b="1" dirty="0" smtClean="0">
                <a:cs typeface="+mn-cs"/>
              </a:rPr>
              <a:t>Incretins Modulate Insulin and Glucagon to Decrease Blood Glucose Levels During Hyperglycemia</a:t>
            </a:r>
          </a:p>
          <a:p>
            <a:pPr eaLnBrk="1" hangingPunct="1">
              <a:defRPr/>
            </a:pPr>
            <a:endParaRPr lang="en-US" sz="1000" b="1" dirty="0" smtClean="0">
              <a:cs typeface="+mn-cs"/>
            </a:endParaRPr>
          </a:p>
          <a:p>
            <a:pPr lvl="1" eaLnBrk="1" hangingPunct="1">
              <a:defRPr/>
            </a:pPr>
            <a:r>
              <a:rPr lang="en-US" sz="1000" dirty="0" smtClean="0"/>
              <a:t>This schematic summarizes the pathways related to the observed effects of glucagon-like peptide-1(GLP-1) and glucose-dependent insulinotropic polypeptide (GIP) on insulin and GLP-1 on glucagon.   </a:t>
            </a:r>
          </a:p>
          <a:p>
            <a:pPr lvl="1" eaLnBrk="1" hangingPunct="1">
              <a:defRPr/>
            </a:pPr>
            <a:r>
              <a:rPr lang="en-US" sz="1000" dirty="0" smtClean="0"/>
              <a:t>Following a meal, the release of incretins is stimulated: GLP-1 from L cells located primarily in the distal gut (ileum and colon) and GIP from K cells in the proximal gut (duodenum).</a:t>
            </a:r>
            <a:r>
              <a:rPr lang="en-US" sz="1000" baseline="30000" dirty="0" smtClean="0"/>
              <a:t>1</a:t>
            </a:r>
            <a:r>
              <a:rPr lang="en-US" sz="1000" dirty="0" smtClean="0"/>
              <a:t> </a:t>
            </a:r>
          </a:p>
          <a:p>
            <a:pPr lvl="1" eaLnBrk="1" hangingPunct="1">
              <a:defRPr/>
            </a:pPr>
            <a:r>
              <a:rPr lang="en-US" sz="1000" dirty="0" smtClean="0"/>
              <a:t>Together, these incretins enhance the insulin response of the pancreatic beta cells to an oral glycemic challenge.</a:t>
            </a:r>
            <a:r>
              <a:rPr lang="en-US" sz="1000" baseline="30000" dirty="0" smtClean="0"/>
              <a:t>1</a:t>
            </a:r>
            <a:r>
              <a:rPr lang="en-US" sz="1000" dirty="0" smtClean="0"/>
              <a:t> GLP-1 helps suppress glucagon secretion from pancreatic alpha cells when glucose levels are elevated.</a:t>
            </a:r>
            <a:r>
              <a:rPr lang="en-US" sz="1000" baseline="30000" dirty="0" smtClean="0"/>
              <a:t>2-5</a:t>
            </a:r>
          </a:p>
          <a:p>
            <a:pPr lvl="1" eaLnBrk="1" hangingPunct="1">
              <a:defRPr/>
            </a:pPr>
            <a:r>
              <a:rPr lang="en-US" sz="1000" dirty="0" smtClean="0"/>
              <a:t>The subsequent insulin-induced increase in glucose uptake by muscles and other tissues and the reduced glucose output (the result of increased insulin and decreased glucagon) from the liver result in better physiologic control of glucose levels.</a:t>
            </a:r>
            <a:r>
              <a:rPr lang="en-US" sz="1000" baseline="30000" dirty="0" smtClean="0"/>
              <a:t>2-5</a:t>
            </a:r>
          </a:p>
          <a:p>
            <a:pPr eaLnBrk="1" hangingPunct="1">
              <a:spcBef>
                <a:spcPct val="0"/>
              </a:spcBef>
              <a:defRPr/>
            </a:pPr>
            <a:endParaRPr lang="en-US" sz="1000" baseline="30000" dirty="0" smtClean="0">
              <a:cs typeface="+mn-cs"/>
            </a:endParaRPr>
          </a:p>
        </p:txBody>
      </p:sp>
      <p:sp>
        <p:nvSpPr>
          <p:cNvPr id="66565" name="Text Box 4"/>
          <p:cNvSpPr txBox="1">
            <a:spLocks noChangeArrowheads="1"/>
          </p:cNvSpPr>
          <p:nvPr/>
        </p:nvSpPr>
        <p:spPr bwMode="auto">
          <a:xfrm>
            <a:off x="700088" y="7038975"/>
            <a:ext cx="52451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6" tIns="44002" rIns="88006" bIns="44002" anchor="b">
            <a:spAutoFit/>
          </a:bodyPr>
          <a:lstStyle>
            <a:lvl1pPr marL="223838" indent="-223838" defTabSz="893763" eaLnBrk="0" hangingPunct="0">
              <a:defRPr>
                <a:solidFill>
                  <a:schemeClr val="tx1"/>
                </a:solidFill>
                <a:latin typeface="Arial" pitchFamily="34" charset="0"/>
                <a:ea typeface="ＭＳ Ｐゴシック" pitchFamily="84" charset="-128"/>
              </a:defRPr>
            </a:lvl1pPr>
            <a:lvl2pPr marL="742950" indent="-285750" defTabSz="893763" eaLnBrk="0" hangingPunct="0">
              <a:defRPr>
                <a:solidFill>
                  <a:schemeClr val="tx1"/>
                </a:solidFill>
                <a:latin typeface="Arial" pitchFamily="34" charset="0"/>
                <a:ea typeface="ＭＳ Ｐゴシック" pitchFamily="84" charset="-128"/>
              </a:defRPr>
            </a:lvl2pPr>
            <a:lvl3pPr marL="1143000" indent="-228600" defTabSz="893763" eaLnBrk="0" hangingPunct="0">
              <a:defRPr>
                <a:solidFill>
                  <a:schemeClr val="tx1"/>
                </a:solidFill>
                <a:latin typeface="Arial" pitchFamily="34" charset="0"/>
                <a:ea typeface="ＭＳ Ｐゴシック" pitchFamily="84" charset="-128"/>
              </a:defRPr>
            </a:lvl3pPr>
            <a:lvl4pPr marL="1600200" indent="-228600" defTabSz="893763" eaLnBrk="0" hangingPunct="0">
              <a:defRPr>
                <a:solidFill>
                  <a:schemeClr val="tx1"/>
                </a:solidFill>
                <a:latin typeface="Arial" pitchFamily="34" charset="0"/>
                <a:ea typeface="ＭＳ Ｐゴシック" pitchFamily="84" charset="-128"/>
              </a:defRPr>
            </a:lvl4pPr>
            <a:lvl5pPr marL="2057400" indent="-228600" defTabSz="893763" eaLnBrk="0" hangingPunct="0">
              <a:defRPr>
                <a:solidFill>
                  <a:schemeClr val="tx1"/>
                </a:solidFill>
                <a:latin typeface="Arial" pitchFamily="34" charset="0"/>
                <a:ea typeface="ＭＳ Ｐゴシック" pitchFamily="84" charset="-128"/>
              </a:defRPr>
            </a:lvl5pPr>
            <a:lvl6pPr marL="2514600" indent="-228600" defTabSz="893763"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defTabSz="893763"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defTabSz="893763"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defTabSz="893763"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spcBef>
                <a:spcPct val="15000"/>
              </a:spcBef>
            </a:pPr>
            <a:r>
              <a:rPr lang="en-US" sz="800" dirty="0"/>
              <a:t>References</a:t>
            </a:r>
          </a:p>
          <a:p>
            <a:pPr eaLnBrk="1" hangingPunct="1">
              <a:buFontTx/>
              <a:buAutoNum type="arabicPeriod"/>
            </a:pPr>
            <a:r>
              <a:rPr lang="en-US" sz="900" dirty="0"/>
              <a:t>Drucker DJ. Enhancing incretin action for the treatment of type 2 diabetes. </a:t>
            </a:r>
            <a:r>
              <a:rPr lang="en-US" sz="900" i="1" dirty="0"/>
              <a:t>Diabetes Care</a:t>
            </a:r>
            <a:r>
              <a:rPr lang="en-US" sz="900" dirty="0"/>
              <a:t/>
            </a:r>
            <a:br>
              <a:rPr lang="en-US" sz="900" dirty="0"/>
            </a:br>
            <a:r>
              <a:rPr lang="en-US" sz="900" dirty="0"/>
              <a:t>2003;26:2929–2940 </a:t>
            </a:r>
          </a:p>
          <a:p>
            <a:pPr eaLnBrk="1" hangingPunct="1">
              <a:buFontTx/>
              <a:buAutoNum type="arabicPeriod"/>
            </a:pPr>
            <a:r>
              <a:rPr lang="en-US" sz="900" dirty="0"/>
              <a:t>Brubaker PL, Drucker DJ. Minireview: Glucagon-like peptides regulate cell proliferation </a:t>
            </a:r>
            <a:br>
              <a:rPr lang="en-US" sz="900" dirty="0"/>
            </a:br>
            <a:r>
              <a:rPr lang="en-US" sz="900" dirty="0"/>
              <a:t>and apoptosis in the pancreas, gut, and central nervous system. </a:t>
            </a:r>
            <a:r>
              <a:rPr lang="en-US" sz="900" i="1" dirty="0"/>
              <a:t>Endocrinology </a:t>
            </a:r>
            <a:r>
              <a:rPr lang="en-US" sz="900" dirty="0"/>
              <a:t>2004;145:</a:t>
            </a:r>
            <a:br>
              <a:rPr lang="en-US" sz="900" dirty="0"/>
            </a:br>
            <a:r>
              <a:rPr lang="en-US" sz="900" dirty="0"/>
              <a:t>2653–2659.</a:t>
            </a:r>
          </a:p>
          <a:p>
            <a:pPr eaLnBrk="1" hangingPunct="1">
              <a:spcBef>
                <a:spcPct val="15000"/>
              </a:spcBef>
              <a:buFontTx/>
              <a:buAutoNum type="arabicPeriod"/>
            </a:pPr>
            <a:r>
              <a:rPr lang="en-US" sz="900" dirty="0"/>
              <a:t>Zander M, Madsbad S, Madsen JL et al. Effect of 6-week course of glucagon-like peptide 1 on glycaemic control, insulin sensitivity, and </a:t>
            </a:r>
            <a:r>
              <a:rPr lang="el-GR" sz="900" dirty="0">
                <a:sym typeface="Avant Garde" charset="0"/>
              </a:rPr>
              <a:t>β</a:t>
            </a:r>
            <a:r>
              <a:rPr lang="en-US" sz="900" dirty="0"/>
              <a:t>-cell function in type 2 diabetes: A parallel-group study. </a:t>
            </a:r>
            <a:r>
              <a:rPr lang="en-US" sz="900" i="1" dirty="0"/>
              <a:t>Lancet </a:t>
            </a:r>
            <a:r>
              <a:rPr lang="en-US" sz="900" dirty="0"/>
              <a:t>2002;359:824–830.</a:t>
            </a:r>
          </a:p>
          <a:p>
            <a:pPr eaLnBrk="1" hangingPunct="1">
              <a:spcBef>
                <a:spcPct val="15000"/>
              </a:spcBef>
              <a:buFontTx/>
              <a:buAutoNum type="arabicPeriod"/>
            </a:pPr>
            <a:r>
              <a:rPr lang="en-US" sz="900" dirty="0"/>
              <a:t>Ahrén B. Gut peptides and type 2 diabetes mellitus treatment. </a:t>
            </a:r>
            <a:r>
              <a:rPr lang="en-US" sz="900" i="1" dirty="0"/>
              <a:t>Curr Diab Rep</a:t>
            </a:r>
            <a:r>
              <a:rPr lang="en-US" sz="900" dirty="0"/>
              <a:t> 2003;3:365–372.</a:t>
            </a:r>
          </a:p>
          <a:p>
            <a:pPr eaLnBrk="1" hangingPunct="1">
              <a:spcBef>
                <a:spcPct val="15000"/>
              </a:spcBef>
              <a:buFontTx/>
              <a:buAutoNum type="arabicPeriod"/>
            </a:pPr>
            <a:r>
              <a:rPr lang="en-US" sz="900" dirty="0">
                <a:solidFill>
                  <a:srgbClr val="000000"/>
                </a:solidFill>
              </a:rPr>
              <a:t>Buse JB, Polonsky KS, Burant CF. Type 2 diabetes mellitus. In: Larsen PR, Kronenberg HM, Melmed S et al, eds.  </a:t>
            </a:r>
            <a:r>
              <a:rPr lang="en-US" sz="900" i="1" dirty="0">
                <a:solidFill>
                  <a:srgbClr val="000000"/>
                </a:solidFill>
              </a:rPr>
              <a:t>Williams Textbook of Endocrinology.</a:t>
            </a:r>
            <a:r>
              <a:rPr lang="en-US" sz="900" dirty="0">
                <a:solidFill>
                  <a:srgbClr val="000000"/>
                </a:solidFill>
              </a:rPr>
              <a:t> 10th ed. Philadelphia: Saunders, 2003:1427–1483. </a:t>
            </a:r>
            <a:endParaRPr 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fontAlgn="auto" hangingPunct="1">
              <a:spcBef>
                <a:spcPct val="0"/>
              </a:spcBef>
              <a:spcAft>
                <a:spcPts val="0"/>
              </a:spcAft>
              <a:defRPr/>
            </a:pPr>
            <a:r>
              <a:rPr lang="en-US" b="1" dirty="0" smtClean="0"/>
              <a:t>GLP-1 Restores Insulin and Glucagon Responses in a Glucose-Sensitive Manner in Patients with </a:t>
            </a:r>
            <a:r>
              <a:rPr lang="en-GB" b="1" dirty="0" smtClean="0"/>
              <a:t>T2DM</a:t>
            </a:r>
            <a:endParaRPr lang="en-US" b="1" dirty="0" smtClean="0"/>
          </a:p>
          <a:p>
            <a:pPr eaLnBrk="1" fontAlgn="auto" hangingPunct="1">
              <a:spcBef>
                <a:spcPct val="0"/>
              </a:spcBef>
              <a:spcAft>
                <a:spcPts val="0"/>
              </a:spcAft>
              <a:defRPr/>
            </a:pPr>
            <a:r>
              <a:rPr lang="en-US" dirty="0" smtClean="0"/>
              <a:t>The glucose-dependent effects of glucagon-like peptide-1 (GLP-1) on insulin and glucagon responses were demonstrated in a study of type 2 diabetes mellitus (T2DM) patients with poor metabolic control.</a:t>
            </a:r>
            <a:r>
              <a:rPr lang="en-US" baseline="30000" dirty="0" smtClean="0"/>
              <a:t>1</a:t>
            </a:r>
          </a:p>
          <a:p>
            <a:pPr eaLnBrk="1" fontAlgn="auto" hangingPunct="1">
              <a:spcBef>
                <a:spcPct val="0"/>
              </a:spcBef>
              <a:spcAft>
                <a:spcPts val="0"/>
              </a:spcAft>
              <a:defRPr/>
            </a:pPr>
            <a:r>
              <a:rPr lang="en-US" dirty="0" smtClean="0"/>
              <a:t>Ten patients with T2DM in whom diet and medications had yielded unsatisfactory glycemic control (HbA1c 11.6  ± 1.7%) underwent intravenous infusion of saline (placebo) or GLP-1(7–36 amide) (infused at 1.2 pmol/kg/min for 240 minutes) in the fasting state.</a:t>
            </a:r>
          </a:p>
          <a:p>
            <a:pPr eaLnBrk="1" fontAlgn="auto" hangingPunct="1">
              <a:spcBef>
                <a:spcPct val="0"/>
              </a:spcBef>
              <a:spcAft>
                <a:spcPts val="0"/>
              </a:spcAft>
              <a:defRPr/>
            </a:pPr>
            <a:r>
              <a:rPr lang="en-US" dirty="0" smtClean="0"/>
              <a:t>GLP-1 infusion led to a significant drop in plasma glucose (left-hand graph) compared with the effect of saline solution.</a:t>
            </a:r>
          </a:p>
          <a:p>
            <a:pPr eaLnBrk="1" fontAlgn="auto" hangingPunct="1">
              <a:spcBef>
                <a:spcPct val="0"/>
              </a:spcBef>
              <a:spcAft>
                <a:spcPts val="0"/>
              </a:spcAft>
              <a:defRPr/>
            </a:pPr>
            <a:r>
              <a:rPr lang="en-US" dirty="0" smtClean="0"/>
              <a:t>Insulin levels in response to the GLP-1 infusion, measured as C-peptide (middle graph), rose significantly during the initial phase when glucose was in the higher range. As glucose level asymptotically approached normal range, the insulin level concomitantly dropped despite continuous GLP-1 infusion.</a:t>
            </a:r>
          </a:p>
          <a:p>
            <a:pPr eaLnBrk="1" fontAlgn="auto" hangingPunct="1">
              <a:spcBef>
                <a:spcPct val="0"/>
              </a:spcBef>
              <a:spcAft>
                <a:spcPts val="0"/>
              </a:spcAft>
              <a:defRPr/>
            </a:pPr>
            <a:r>
              <a:rPr lang="en-US" dirty="0" smtClean="0"/>
              <a:t>Glucagon (right-hand graph) levels were significantly reduced in response to higher glucose levels; glucagon levels then increased as the glucose level asymptotically approached normal range despite continuous GLP-1 infusion. </a:t>
            </a:r>
          </a:p>
          <a:p>
            <a:pPr eaLnBrk="1" fontAlgn="auto" hangingPunct="1">
              <a:spcBef>
                <a:spcPct val="0"/>
              </a:spcBef>
              <a:spcAft>
                <a:spcPts val="0"/>
              </a:spcAft>
              <a:defRPr/>
            </a:pPr>
            <a:r>
              <a:rPr lang="en-US" dirty="0" smtClean="0"/>
              <a:t>These findings suggest that GLP-1 stimulates sensitivity of pancreatic </a:t>
            </a:r>
            <a:r>
              <a:rPr lang="el-GR" dirty="0" smtClean="0"/>
              <a:t>α</a:t>
            </a:r>
            <a:r>
              <a:rPr lang="en-US" dirty="0" smtClean="0"/>
              <a:t>- and </a:t>
            </a:r>
            <a:r>
              <a:rPr lang="el-GR" dirty="0" smtClean="0"/>
              <a:t>β</a:t>
            </a:r>
            <a:r>
              <a:rPr lang="en-US" dirty="0" smtClean="0"/>
              <a:t>-cells to secrete glucagon and insulin, respectively, in a glucose-dependent manner. </a:t>
            </a:r>
          </a:p>
          <a:p>
            <a:pPr eaLnBrk="1" fontAlgn="auto" hangingPunct="1">
              <a:spcBef>
                <a:spcPct val="0"/>
              </a:spcBef>
              <a:spcAft>
                <a:spcPts val="0"/>
              </a:spcAft>
              <a:defRPr/>
            </a:pPr>
            <a:endParaRPr lang="en-US" dirty="0" smtClean="0"/>
          </a:p>
          <a:p>
            <a:pPr eaLnBrk="1" fontAlgn="auto" hangingPunct="1">
              <a:spcBef>
                <a:spcPct val="0"/>
              </a:spcBef>
              <a:spcAft>
                <a:spcPts val="0"/>
              </a:spcAft>
              <a:defRPr/>
            </a:pPr>
            <a:r>
              <a:rPr lang="en-US" dirty="0" smtClean="0"/>
              <a:t>This  slide thus illustrates why GLP-1 is an effective means of addressing post-prandial glucose excursions</a:t>
            </a:r>
          </a:p>
          <a:p>
            <a:pPr eaLnBrk="1" fontAlgn="auto" hangingPunct="1">
              <a:spcBef>
                <a:spcPct val="0"/>
              </a:spcBef>
              <a:spcAft>
                <a:spcPts val="0"/>
              </a:spcAft>
              <a:defRPr/>
            </a:pPr>
            <a:r>
              <a:rPr lang="en-US" sz="1000" b="1" dirty="0" smtClean="0"/>
              <a:t>Reference</a:t>
            </a:r>
          </a:p>
          <a:p>
            <a:pPr eaLnBrk="1" fontAlgn="auto" hangingPunct="1">
              <a:spcBef>
                <a:spcPct val="0"/>
              </a:spcBef>
              <a:spcAft>
                <a:spcPts val="0"/>
              </a:spcAft>
              <a:buFontTx/>
              <a:buAutoNum type="arabicPeriod"/>
              <a:defRPr/>
            </a:pPr>
            <a:r>
              <a:rPr lang="en-US" sz="1000" dirty="0" smtClean="0"/>
              <a:t>Nauck MA, et al. Normalization of fasting hyperglycaemia by exogenous glucagon-like peptide 1 (7-36 amide) in type 2 (non-insulin-dependent) diabetic patients. </a:t>
            </a:r>
            <a:r>
              <a:rPr lang="en-US" sz="1000" i="1" dirty="0" smtClean="0"/>
              <a:t>Diabetologia</a:t>
            </a:r>
            <a:r>
              <a:rPr lang="en-US" sz="1000" dirty="0" smtClean="0"/>
              <a:t>. 1993; 36: 741–744</a:t>
            </a:r>
            <a:r>
              <a:rPr lang="en-US" sz="900" dirty="0" smtClean="0"/>
              <a:t>.</a:t>
            </a:r>
            <a:endParaRPr lang="en-US" altLang="en-US" sz="800"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681E16-7F82-46E7-AB9C-41C63C3EEAAC}" type="slidenum">
              <a:rPr lang="en-GB" smtClean="0">
                <a:solidFill>
                  <a:srgbClr val="000000"/>
                </a:solidFill>
                <a:cs typeface="Arial" charset="0"/>
              </a:rPr>
              <a:pPr>
                <a:defRPr/>
              </a:pPr>
              <a:t>23</a:t>
            </a:fld>
            <a:endParaRPr lang="en-GB" dirty="0" smtClean="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xfrm>
            <a:off x="686422" y="4269075"/>
            <a:ext cx="5485158" cy="41144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pPr>
            <a:r>
              <a:rPr lang="en-US" b="1" dirty="0">
                <a:latin typeface="+mn-lt"/>
                <a:ea typeface="MS PGothic" charset="0"/>
                <a:cs typeface="Arial" charset="0"/>
              </a:rPr>
              <a:t>Speaker</a:t>
            </a:r>
            <a:r>
              <a:rPr lang="en-US" b="1" baseline="0" dirty="0">
                <a:latin typeface="+mn-lt"/>
                <a:ea typeface="MS PGothic" charset="0"/>
                <a:cs typeface="Arial" charset="0"/>
              </a:rPr>
              <a:t> </a:t>
            </a:r>
            <a:r>
              <a:rPr lang="en-US" b="1" baseline="0" dirty="0" smtClean="0">
                <a:latin typeface="+mn-lt"/>
                <a:ea typeface="MS PGothic" charset="0"/>
                <a:cs typeface="Arial" charset="0"/>
              </a:rPr>
              <a:t>Notes</a:t>
            </a:r>
          </a:p>
          <a:p>
            <a:pPr eaLnBrk="1" hangingPunct="1">
              <a:spcBef>
                <a:spcPts val="0"/>
              </a:spcBef>
            </a:pPr>
            <a:endParaRPr lang="en-US" b="1" dirty="0">
              <a:latin typeface="+mn-lt"/>
              <a:ea typeface="MS PGothic" charset="0"/>
              <a:cs typeface="Arial" charset="0"/>
            </a:endParaRPr>
          </a:p>
          <a:p>
            <a:r>
              <a:rPr lang="en-US" sz="1200" kern="1200" dirty="0" smtClean="0">
                <a:solidFill>
                  <a:schemeClr val="tx1"/>
                </a:solidFill>
                <a:latin typeface="Calibri"/>
                <a:ea typeface="+mn-ea"/>
                <a:cs typeface="Arial"/>
                <a:sym typeface="Calibri" pitchFamily="34" charset="0"/>
              </a:rPr>
              <a:t>It is becoming increasingly apparent that the GLP-1 receptor agonist class can be subdivided into 2 types which result in different effects on fasting and postprandial glucose levels: </a:t>
            </a:r>
          </a:p>
          <a:p>
            <a:r>
              <a:rPr lang="en-US" sz="1200" kern="1200" dirty="0" smtClean="0">
                <a:solidFill>
                  <a:schemeClr val="tx1"/>
                </a:solidFill>
                <a:latin typeface="Calibri"/>
                <a:ea typeface="+mn-ea"/>
                <a:cs typeface="Arial"/>
                <a:sym typeface="Calibri" pitchFamily="34" charset="0"/>
              </a:rPr>
              <a:t/>
            </a:r>
            <a:br>
              <a:rPr lang="en-US" sz="1200" kern="1200" dirty="0" smtClean="0">
                <a:solidFill>
                  <a:schemeClr val="tx1"/>
                </a:solidFill>
                <a:latin typeface="Calibri"/>
                <a:ea typeface="+mn-ea"/>
                <a:cs typeface="Arial"/>
                <a:sym typeface="Calibri" pitchFamily="34" charset="0"/>
              </a:rPr>
            </a:br>
            <a:r>
              <a:rPr lang="en-US" sz="1200" kern="1200" dirty="0" smtClean="0">
                <a:solidFill>
                  <a:schemeClr val="tx1"/>
                </a:solidFill>
                <a:latin typeface="Calibri"/>
                <a:ea typeface="+mn-ea"/>
                <a:cs typeface="Arial"/>
                <a:sym typeface="Calibri" pitchFamily="34" charset="0"/>
              </a:rPr>
              <a:t>As a consequence of their pharmacological profiles, prandial GLP-1 receptor agonists such as exenatide and lixisenatide,  have a greater effect on lowering postprandial glucose levels, than they do fasting glucose levels. </a:t>
            </a:r>
          </a:p>
          <a:p>
            <a:endParaRPr lang="en-GB" sz="1200" kern="1200" dirty="0" smtClean="0">
              <a:solidFill>
                <a:schemeClr val="tx1"/>
              </a:solidFill>
              <a:latin typeface="Calibri"/>
              <a:ea typeface="+mn-ea"/>
              <a:cs typeface="Arial"/>
              <a:sym typeface="Calibri" pitchFamily="34" charset="0"/>
            </a:endParaRPr>
          </a:p>
          <a:p>
            <a:r>
              <a:rPr lang="en-US" sz="1200" kern="1200" dirty="0" smtClean="0">
                <a:solidFill>
                  <a:schemeClr val="tx1"/>
                </a:solidFill>
                <a:latin typeface="Calibri"/>
                <a:ea typeface="+mn-ea"/>
                <a:cs typeface="Arial"/>
                <a:sym typeface="Calibri" pitchFamily="34" charset="0"/>
              </a:rPr>
              <a:t>Similarly as a consequence of their pharmacological profile and more protracted half lives Non-prandial GLP-1 receptor agonists such as liraglutide and once weekly exenatide have relatively greater effects on fasting plasma glucose levels.</a:t>
            </a:r>
            <a:endParaRPr lang="en-GB" sz="1200" kern="1200" dirty="0" smtClean="0">
              <a:solidFill>
                <a:schemeClr val="tx1"/>
              </a:solidFill>
              <a:latin typeface="Calibri"/>
              <a:ea typeface="+mn-ea"/>
              <a:cs typeface="Arial"/>
              <a:sym typeface="Calibri" pitchFamily="34" charset="0"/>
            </a:endParaRPr>
          </a:p>
          <a:p>
            <a:pPr eaLnBrk="1" hangingPunct="1">
              <a:spcBef>
                <a:spcPts val="0"/>
              </a:spcBef>
            </a:pPr>
            <a:endParaRPr lang="en-US" dirty="0">
              <a:latin typeface="+mn-lt"/>
              <a:ea typeface="MS PGothic" charset="0"/>
              <a:cs typeface="Arial" charset="0"/>
            </a:endParaRPr>
          </a:p>
          <a:p>
            <a:pPr eaLnBrk="1" hangingPunct="1">
              <a:spcBef>
                <a:spcPts val="0"/>
              </a:spcBef>
            </a:pPr>
            <a:r>
              <a:rPr lang="en-US" b="1" dirty="0" smtClean="0">
                <a:latin typeface="+mn-lt"/>
                <a:ea typeface="MS PGothic" charset="0"/>
                <a:cs typeface="Arial" charset="0"/>
              </a:rPr>
              <a:t>Reference</a:t>
            </a:r>
            <a:endParaRPr lang="en-US" b="1" dirty="0">
              <a:latin typeface="+mn-lt"/>
              <a:ea typeface="MS PGothic" charset="0"/>
              <a:cs typeface="Arial" charset="0"/>
            </a:endParaRPr>
          </a:p>
          <a:p>
            <a:pPr>
              <a:spcBef>
                <a:spcPts val="600"/>
              </a:spcBef>
            </a:pPr>
            <a:r>
              <a:rPr lang="en-US" sz="1100" dirty="0"/>
              <a:t>Fineman </a:t>
            </a:r>
            <a:r>
              <a:rPr lang="en-US" sz="1100" dirty="0" smtClean="0"/>
              <a:t>MS, et al. </a:t>
            </a:r>
            <a:r>
              <a:rPr lang="en-US" sz="1100" dirty="0"/>
              <a:t>GLP-1 based therapies: differential effects on fasting and postprandial glucose. </a:t>
            </a:r>
            <a:r>
              <a:rPr lang="en-US" sz="1100" i="1" dirty="0"/>
              <a:t>Diabetes Obes Metab. </a:t>
            </a:r>
            <a:r>
              <a:rPr lang="en-US" sz="1100" dirty="0"/>
              <a:t>2012;14(8):675-688.</a:t>
            </a:r>
          </a:p>
          <a:p>
            <a:pPr eaLnBrk="1" hangingPunct="1">
              <a:spcBef>
                <a:spcPts val="0"/>
              </a:spcBef>
            </a:pPr>
            <a:endParaRPr lang="en-US" dirty="0" smtClean="0">
              <a:latin typeface="+mn-lt"/>
              <a:cs typeface="Arial" pitchFamily="34" charset="0"/>
              <a:sym typeface="Arial" pitchFamily="34" charset="0"/>
            </a:endParaRPr>
          </a:p>
          <a:p>
            <a:pPr>
              <a:spcBef>
                <a:spcPts val="0"/>
              </a:spcBef>
            </a:pPr>
            <a:r>
              <a:rPr lang="en-US" b="1" dirty="0">
                <a:solidFill>
                  <a:srgbClr val="000000"/>
                </a:solidFill>
                <a:cs typeface="Calibri"/>
              </a:rPr>
              <a:t>Annotation</a:t>
            </a:r>
          </a:p>
          <a:p>
            <a:pPr eaLnBrk="1" hangingPunct="1">
              <a:spcBef>
                <a:spcPts val="600"/>
              </a:spcBef>
            </a:pPr>
            <a:r>
              <a:rPr lang="en-US" dirty="0" smtClean="0">
                <a:latin typeface="+mn-lt"/>
                <a:cs typeface="Arial" pitchFamily="34" charset="0"/>
                <a:sym typeface="Arial" pitchFamily="34" charset="0"/>
              </a:rPr>
              <a:t>Fineman. </a:t>
            </a:r>
            <a:r>
              <a:rPr lang="en-US" dirty="0" smtClean="0">
                <a:latin typeface="+mn-lt"/>
                <a:cs typeface="Arial" pitchFamily="34" charset="0"/>
                <a:sym typeface="Arial Italic" charset="0"/>
              </a:rPr>
              <a:t>Diabetes </a:t>
            </a:r>
            <a:r>
              <a:rPr lang="en-US" dirty="0">
                <a:latin typeface="+mn-lt"/>
                <a:cs typeface="Arial" pitchFamily="34" charset="0"/>
                <a:sym typeface="Arial Italic" charset="0"/>
              </a:rPr>
              <a:t>Obes </a:t>
            </a:r>
            <a:r>
              <a:rPr lang="en-US" dirty="0" smtClean="0">
                <a:latin typeface="+mn-lt"/>
                <a:cs typeface="Arial" pitchFamily="34" charset="0"/>
                <a:sym typeface="Arial Italic" charset="0"/>
              </a:rPr>
              <a:t>Metab.January.2012/</a:t>
            </a:r>
            <a:r>
              <a:rPr lang="en-US" dirty="0" smtClean="0">
                <a:latin typeface="+mn-lt"/>
                <a:cs typeface="Arial" pitchFamily="34" charset="0"/>
                <a:sym typeface="Arial" pitchFamily="34" charset="0"/>
              </a:rPr>
              <a:t>p1/lines </a:t>
            </a:r>
            <a:r>
              <a:rPr lang="en-US" dirty="0">
                <a:latin typeface="+mn-lt"/>
                <a:cs typeface="Arial" pitchFamily="34" charset="0"/>
                <a:sym typeface="Arial" pitchFamily="34" charset="0"/>
              </a:rPr>
              <a:t>A6-A8;</a:t>
            </a:r>
            <a:r>
              <a:rPr lang="en-US" baseline="0" dirty="0">
                <a:latin typeface="+mn-lt"/>
                <a:cs typeface="Arial" pitchFamily="34" charset="0"/>
                <a:sym typeface="Arial" pitchFamily="34" charset="0"/>
              </a:rPr>
              <a:t> </a:t>
            </a:r>
            <a:r>
              <a:rPr lang="en-US" dirty="0" smtClean="0">
                <a:latin typeface="+mn-lt"/>
                <a:cs typeface="Arial" pitchFamily="34" charset="0"/>
                <a:sym typeface="Arial" pitchFamily="34" charset="0"/>
              </a:rPr>
              <a:t>p9/c2/table </a:t>
            </a:r>
            <a:r>
              <a:rPr lang="en-US" dirty="0">
                <a:latin typeface="+mn-lt"/>
                <a:cs typeface="Arial" pitchFamily="34" charset="0"/>
                <a:sym typeface="Arial" pitchFamily="34" charset="0"/>
              </a:rPr>
              <a:t>3</a:t>
            </a:r>
          </a:p>
          <a:p>
            <a:pPr>
              <a:spcBef>
                <a:spcPts val="0"/>
              </a:spcBef>
            </a:pPr>
            <a:endParaRPr lang="en-US" sz="1200" b="0" i="0" dirty="0">
              <a:latin typeface="+mn-lt"/>
              <a:ea typeface="MS PGothic" charset="0"/>
              <a:cs typeface="Calibri"/>
              <a:sym typeface="Arial" charset="0"/>
            </a:endParaRPr>
          </a:p>
          <a:p>
            <a:pPr eaLnBrk="1" hangingPunct="1">
              <a:spcBef>
                <a:spcPts val="0"/>
              </a:spcBef>
            </a:pPr>
            <a:endParaRPr lang="en-US" dirty="0">
              <a:latin typeface="+mn-lt"/>
              <a:ea typeface="MS PGothic" charset="0"/>
              <a:cs typeface="Arial"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57066" indent="-291179" eaLnBrk="0" hangingPunct="0">
              <a:defRPr sz="4300">
                <a:solidFill>
                  <a:srgbClr val="000000"/>
                </a:solidFill>
                <a:latin typeface="Gill Sans" charset="0"/>
                <a:ea typeface="ヒラギノ角ゴ ProN W3" charset="0"/>
                <a:cs typeface="ヒラギノ角ゴ ProN W3" charset="0"/>
                <a:sym typeface="Gill Sans" charset="0"/>
              </a:defRPr>
            </a:lvl2pPr>
            <a:lvl3pPr marL="1164717" indent="-232943" eaLnBrk="0" hangingPunct="0">
              <a:defRPr sz="4300">
                <a:solidFill>
                  <a:srgbClr val="000000"/>
                </a:solidFill>
                <a:latin typeface="Gill Sans" charset="0"/>
                <a:ea typeface="ヒラギノ角ゴ ProN W3" charset="0"/>
                <a:cs typeface="ヒラギノ角ゴ ProN W3" charset="0"/>
                <a:sym typeface="Gill Sans" charset="0"/>
              </a:defRPr>
            </a:lvl3pPr>
            <a:lvl4pPr marL="1630604" indent="-232943" eaLnBrk="0" hangingPunct="0">
              <a:defRPr sz="4300">
                <a:solidFill>
                  <a:srgbClr val="000000"/>
                </a:solidFill>
                <a:latin typeface="Gill Sans" charset="0"/>
                <a:ea typeface="ヒラギノ角ゴ ProN W3" charset="0"/>
                <a:cs typeface="ヒラギノ角ゴ ProN W3" charset="0"/>
                <a:sym typeface="Gill Sans" charset="0"/>
              </a:defRPr>
            </a:lvl4pPr>
            <a:lvl5pPr marL="2096491" indent="-232943" eaLnBrk="0" hangingPunct="0">
              <a:defRPr sz="4300">
                <a:solidFill>
                  <a:srgbClr val="000000"/>
                </a:solidFill>
                <a:latin typeface="Gill Sans" charset="0"/>
                <a:ea typeface="ヒラギノ角ゴ ProN W3" charset="0"/>
                <a:cs typeface="ヒラギノ角ゴ ProN W3" charset="0"/>
                <a:sym typeface="Gill Sans" charset="0"/>
              </a:defRPr>
            </a:lvl5pPr>
            <a:lvl6pPr marL="2562377"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3028264"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94151"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960038" indent="-232943"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37D35359-CFA1-3541-BAA8-AAD986939F6C}" type="slidenum">
              <a:rPr lang="en-US" sz="1200"/>
              <a:pPr eaLnBrk="1" hangingPunct="1"/>
              <a:t>24</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xml"/><Relationship Id="rId7" Type="http://schemas.openxmlformats.org/officeDocument/2006/relationships/oleObject" Target="../embeddings/oleObject1.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slideMaster" Target="../slideMasters/slideMaster4.xml"/><Relationship Id="rId11" Type="http://schemas.openxmlformats.org/officeDocument/2006/relationships/image" Target="../media/image4.jpeg"/><Relationship Id="rId5" Type="http://schemas.openxmlformats.org/officeDocument/2006/relationships/tags" Target="../tags/tag8.xml"/><Relationship Id="rId10" Type="http://schemas.openxmlformats.org/officeDocument/2006/relationships/image" Target="../media/image3.jpeg"/><Relationship Id="rId4" Type="http://schemas.openxmlformats.org/officeDocument/2006/relationships/tags" Target="../tags/tag7.xml"/><Relationship Id="rId9"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image" Target="../media/image3.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3.bin"/><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image" Target="../media/image7.jpeg"/><Relationship Id="rId5" Type="http://schemas.openxmlformats.org/officeDocument/2006/relationships/tags" Target="../tags/tag12.xml"/><Relationship Id="rId10" Type="http://schemas.openxmlformats.org/officeDocument/2006/relationships/image" Target="../media/image5.emf"/><Relationship Id="rId4" Type="http://schemas.openxmlformats.org/officeDocument/2006/relationships/tags" Target="../tags/tag11.xml"/><Relationship Id="rId9" Type="http://schemas.openxmlformats.org/officeDocument/2006/relationships/oleObject" Target="../embeddings/oleObject2.bin"/><Relationship Id="rId1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oleObject" Target="../embeddings/oleObject5.bin"/><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image" Target="../media/image7.jpeg"/><Relationship Id="rId5" Type="http://schemas.openxmlformats.org/officeDocument/2006/relationships/tags" Target="../tags/tag18.xml"/><Relationship Id="rId10" Type="http://schemas.openxmlformats.org/officeDocument/2006/relationships/image" Target="../media/image5.emf"/><Relationship Id="rId4" Type="http://schemas.openxmlformats.org/officeDocument/2006/relationships/tags" Target="../tags/tag17.xml"/><Relationship Id="rId9" Type="http://schemas.openxmlformats.org/officeDocument/2006/relationships/oleObject" Target="../embeddings/oleObject4.bin"/><Relationship Id="rId1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26.xml"/><Relationship Id="rId7" Type="http://schemas.openxmlformats.org/officeDocument/2006/relationships/oleObject" Target="../embeddings/oleObject6.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slideMaster" Target="../slideMasters/slideMaster5.xml"/><Relationship Id="rId11" Type="http://schemas.openxmlformats.org/officeDocument/2006/relationships/image" Target="../media/image4.jpeg"/><Relationship Id="rId5" Type="http://schemas.openxmlformats.org/officeDocument/2006/relationships/tags" Target="../tags/tag28.xml"/><Relationship Id="rId10" Type="http://schemas.openxmlformats.org/officeDocument/2006/relationships/image" Target="../media/image3.jpeg"/><Relationship Id="rId4" Type="http://schemas.openxmlformats.org/officeDocument/2006/relationships/tags" Target="../tags/tag27.xml"/><Relationship Id="rId9"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image" Target="../media/image3.jpe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oleObject" Target="../embeddings/oleObject8.bin"/><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33.xml"/><Relationship Id="rId11" Type="http://schemas.openxmlformats.org/officeDocument/2006/relationships/image" Target="../media/image7.jpeg"/><Relationship Id="rId5" Type="http://schemas.openxmlformats.org/officeDocument/2006/relationships/tags" Target="../tags/tag32.xml"/><Relationship Id="rId10" Type="http://schemas.openxmlformats.org/officeDocument/2006/relationships/image" Target="../media/image5.emf"/><Relationship Id="rId4" Type="http://schemas.openxmlformats.org/officeDocument/2006/relationships/tags" Target="../tags/tag31.xml"/><Relationship Id="rId9" Type="http://schemas.openxmlformats.org/officeDocument/2006/relationships/oleObject" Target="../embeddings/oleObject7.bin"/><Relationship Id="rId14" Type="http://schemas.openxmlformats.org/officeDocument/2006/relationships/image" Target="../media/image4.jpeg"/></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image" Target="../media/image3.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oleObject" Target="../embeddings/oleObject10.bin"/><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7.jpeg"/><Relationship Id="rId5" Type="http://schemas.openxmlformats.org/officeDocument/2006/relationships/tags" Target="../tags/tag38.xml"/><Relationship Id="rId10" Type="http://schemas.openxmlformats.org/officeDocument/2006/relationships/image" Target="../media/image5.emf"/><Relationship Id="rId4" Type="http://schemas.openxmlformats.org/officeDocument/2006/relationships/tags" Target="../tags/tag37.xml"/><Relationship Id="rId9" Type="http://schemas.openxmlformats.org/officeDocument/2006/relationships/oleObject" Target="../embeddings/oleObject9.bin"/><Relationship Id="rId1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6.xml"/><Relationship Id="rId7" Type="http://schemas.openxmlformats.org/officeDocument/2006/relationships/oleObject" Target="../embeddings/oleObject11.bin"/><Relationship Id="rId2" Type="http://schemas.openxmlformats.org/officeDocument/2006/relationships/tags" Target="../tags/tag45.xml"/><Relationship Id="rId1" Type="http://schemas.openxmlformats.org/officeDocument/2006/relationships/vmlDrawing" Target="../drawings/vmlDrawing7.vml"/><Relationship Id="rId6" Type="http://schemas.openxmlformats.org/officeDocument/2006/relationships/slideMaster" Target="../slideMasters/slideMaster6.xml"/><Relationship Id="rId11" Type="http://schemas.openxmlformats.org/officeDocument/2006/relationships/image" Target="../media/image4.jpeg"/><Relationship Id="rId5" Type="http://schemas.openxmlformats.org/officeDocument/2006/relationships/tags" Target="../tags/tag48.xml"/><Relationship Id="rId10" Type="http://schemas.openxmlformats.org/officeDocument/2006/relationships/image" Target="../media/image3.jpeg"/><Relationship Id="rId4" Type="http://schemas.openxmlformats.org/officeDocument/2006/relationships/tags" Target="../tags/tag47.xml"/><Relationship Id="rId9"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image" Target="../media/image3.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oleObject" Target="../embeddings/oleObject13.bin"/><Relationship Id="rId2" Type="http://schemas.openxmlformats.org/officeDocument/2006/relationships/tags" Target="../tags/tag49.xml"/><Relationship Id="rId1" Type="http://schemas.openxmlformats.org/officeDocument/2006/relationships/vmlDrawing" Target="../drawings/vmlDrawing8.vml"/><Relationship Id="rId6" Type="http://schemas.openxmlformats.org/officeDocument/2006/relationships/tags" Target="../tags/tag53.xml"/><Relationship Id="rId11" Type="http://schemas.openxmlformats.org/officeDocument/2006/relationships/image" Target="../media/image7.jpeg"/><Relationship Id="rId5" Type="http://schemas.openxmlformats.org/officeDocument/2006/relationships/tags" Target="../tags/tag52.xml"/><Relationship Id="rId10" Type="http://schemas.openxmlformats.org/officeDocument/2006/relationships/image" Target="../media/image5.emf"/><Relationship Id="rId4" Type="http://schemas.openxmlformats.org/officeDocument/2006/relationships/tags" Target="../tags/tag51.xml"/><Relationship Id="rId9" Type="http://schemas.openxmlformats.org/officeDocument/2006/relationships/oleObject" Target="../embeddings/oleObject12.bin"/><Relationship Id="rId14"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image" Target="../media/image3.jpe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oleObject" Target="../embeddings/oleObject15.bin"/><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tags" Target="../tags/tag59.xml"/><Relationship Id="rId11" Type="http://schemas.openxmlformats.org/officeDocument/2006/relationships/image" Target="../media/image7.jpeg"/><Relationship Id="rId5" Type="http://schemas.openxmlformats.org/officeDocument/2006/relationships/tags" Target="../tags/tag58.xml"/><Relationship Id="rId10" Type="http://schemas.openxmlformats.org/officeDocument/2006/relationships/image" Target="../media/image5.emf"/><Relationship Id="rId4" Type="http://schemas.openxmlformats.org/officeDocument/2006/relationships/tags" Target="../tags/tag57.xml"/><Relationship Id="rId9" Type="http://schemas.openxmlformats.org/officeDocument/2006/relationships/oleObject" Target="../embeddings/oleObject14.bin"/><Relationship Id="rId1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6.xml"/><Relationship Id="rId7" Type="http://schemas.openxmlformats.org/officeDocument/2006/relationships/oleObject" Target="../embeddings/oleObject16.bin"/><Relationship Id="rId2" Type="http://schemas.openxmlformats.org/officeDocument/2006/relationships/tags" Target="../tags/tag65.xml"/><Relationship Id="rId1" Type="http://schemas.openxmlformats.org/officeDocument/2006/relationships/vmlDrawing" Target="../drawings/vmlDrawing10.vml"/><Relationship Id="rId6" Type="http://schemas.openxmlformats.org/officeDocument/2006/relationships/slideMaster" Target="../slideMasters/slideMaster7.xml"/><Relationship Id="rId11" Type="http://schemas.openxmlformats.org/officeDocument/2006/relationships/image" Target="../media/image4.jpeg"/><Relationship Id="rId5" Type="http://schemas.openxmlformats.org/officeDocument/2006/relationships/tags" Target="../tags/tag68.xml"/><Relationship Id="rId10" Type="http://schemas.openxmlformats.org/officeDocument/2006/relationships/image" Target="../media/image3.jpeg"/><Relationship Id="rId4" Type="http://schemas.openxmlformats.org/officeDocument/2006/relationships/tags" Target="../tags/tag67.xml"/><Relationship Id="rId9"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image" Target="../media/image3.jpe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oleObject" Target="../embeddings/oleObject18.bin"/><Relationship Id="rId2" Type="http://schemas.openxmlformats.org/officeDocument/2006/relationships/tags" Target="../tags/tag69.xml"/><Relationship Id="rId1" Type="http://schemas.openxmlformats.org/officeDocument/2006/relationships/vmlDrawing" Target="../drawings/vmlDrawing11.vml"/><Relationship Id="rId6" Type="http://schemas.openxmlformats.org/officeDocument/2006/relationships/tags" Target="../tags/tag73.xml"/><Relationship Id="rId11" Type="http://schemas.openxmlformats.org/officeDocument/2006/relationships/image" Target="../media/image7.jpeg"/><Relationship Id="rId5" Type="http://schemas.openxmlformats.org/officeDocument/2006/relationships/tags" Target="../tags/tag72.xml"/><Relationship Id="rId10" Type="http://schemas.openxmlformats.org/officeDocument/2006/relationships/image" Target="../media/image5.emf"/><Relationship Id="rId4" Type="http://schemas.openxmlformats.org/officeDocument/2006/relationships/tags" Target="../tags/tag71.xml"/><Relationship Id="rId9" Type="http://schemas.openxmlformats.org/officeDocument/2006/relationships/oleObject" Target="../embeddings/oleObject17.bin"/><Relationship Id="rId1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image" Target="../media/image3.jpe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20.bin"/><Relationship Id="rId2" Type="http://schemas.openxmlformats.org/officeDocument/2006/relationships/tags" Target="../tags/tag75.xml"/><Relationship Id="rId1" Type="http://schemas.openxmlformats.org/officeDocument/2006/relationships/vmlDrawing" Target="../drawings/vmlDrawing12.vml"/><Relationship Id="rId6" Type="http://schemas.openxmlformats.org/officeDocument/2006/relationships/tags" Target="../tags/tag79.xml"/><Relationship Id="rId11" Type="http://schemas.openxmlformats.org/officeDocument/2006/relationships/image" Target="../media/image7.jpeg"/><Relationship Id="rId5" Type="http://schemas.openxmlformats.org/officeDocument/2006/relationships/tags" Target="../tags/tag78.xml"/><Relationship Id="rId10" Type="http://schemas.openxmlformats.org/officeDocument/2006/relationships/image" Target="../media/image5.emf"/><Relationship Id="rId4" Type="http://schemas.openxmlformats.org/officeDocument/2006/relationships/tags" Target="../tags/tag77.xml"/><Relationship Id="rId9" Type="http://schemas.openxmlformats.org/officeDocument/2006/relationships/oleObject" Target="../embeddings/oleObject19.bin"/><Relationship Id="rId14"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8" name="Slide Number Placeholder 7"/>
          <p:cNvSpPr>
            <a:spLocks noGrp="1"/>
          </p:cNvSpPr>
          <p:nvPr>
            <p:ph type="sldNum" sz="quarter" idx="11"/>
          </p:nvPr>
        </p:nvSpPr>
        <p:spPr/>
        <p:txBody>
          <a:bodyPr/>
          <a:lstStyle/>
          <a:p>
            <a:fld id="{54058DA5-3F3F-3C4D-8FFE-ECCF0A8F7DF6}"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12D09-FA03-4F22-AC6C-7EE8C70D9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569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DDD5-1AC7-484B-B281-977235F28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4508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B67210-9138-47AF-B279-92D9C96A92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792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7E54F9-59E4-4838-AC4E-3AEE7737F9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553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759E11-EC78-4A5A-9C8E-90FFECDEA0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319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5FD628-336D-4643-9623-00E5112E79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20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46EBAC-3AF0-468C-9267-C3FBAC2EA3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2810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00245-6D5E-4BA1-9689-41F453924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83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11DEAA-9AE0-4441-96BA-0AA43F9774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375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2B6BA2-E30B-4555-9A0A-D0A8B08B2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288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A6292-0488-493A-A11D-5B0AF0C5AC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032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590800"/>
            <a:ext cx="7772400" cy="30480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4B8AD0-DC2A-437D-9658-5AED547C9C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5296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E12D09-FA03-4F22-AC6C-7EE8C70D9B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3313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1DDD5-1AC7-484B-B281-977235F28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568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B67210-9138-47AF-B279-92D9C96A92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6077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7E54F9-59E4-4838-AC4E-3AEE7737F9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822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759E11-EC78-4A5A-9C8E-90FFECDEA0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0951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D5FD628-336D-4643-9623-00E5112E79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449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58DA5-3F3F-3C4D-8FFE-ECCF0A8F7DF6}"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46EBAC-3AF0-468C-9267-C3FBAC2EA3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3101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00245-6D5E-4BA1-9689-41F4539249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5374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11DEAA-9AE0-4441-96BA-0AA43F9774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54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2B6BA2-E30B-4555-9A0A-D0A8B08B2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FA6292-0488-493A-A11D-5B0AF0C5AC2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431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590800"/>
            <a:ext cx="7772400" cy="30480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4B8AD0-DC2A-437D-9658-5AED547C9C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7362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048"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6" descr="Sans titre-1.jpg"/>
          <p:cNvPicPr>
            <a:picLocks noChangeAspect="1"/>
          </p:cNvPicPr>
          <p:nvPr userDrawn="1">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Sanofi_Diabetes_4Coul_gbt2.png"/>
          <p:cNvPicPr>
            <a:picLocks noChangeAspect="1"/>
          </p:cNvPicPr>
          <p:nvPr userDrawn="1">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YXUMIA_logo 72.jpg"/>
          <p:cNvPicPr>
            <a:picLocks noChangeAspect="1"/>
          </p:cNvPicPr>
          <p:nvPr userDrawn="1">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
        <p:nvSpPr>
          <p:cNvPr id="9" name="Rectangle 2"/>
          <p:cNvSpPr>
            <a:spLocks noGrp="1" noChangeArrowheads="1"/>
          </p:cNvSpPr>
          <p:nvPr>
            <p:ph type="ctrTitle"/>
          </p:nvPr>
        </p:nvSpPr>
        <p:spPr>
          <a:xfrm>
            <a:off x="1749053" y="2895600"/>
            <a:ext cx="5942617" cy="641350"/>
          </a:xfrm>
        </p:spPr>
        <p:txBody>
          <a:bodyPr/>
          <a:lstStyle>
            <a:lvl1pPr>
              <a:defRPr sz="3200">
                <a:solidFill>
                  <a:srgbClr val="92278F"/>
                </a:solidFill>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749053" y="3545542"/>
            <a:ext cx="5942617" cy="404446"/>
          </a:xfrm>
        </p:spPr>
        <p:txBody>
          <a:bodyPr/>
          <a:lstStyle>
            <a:lvl1pPr marL="0" indent="0">
              <a:buFontTx/>
              <a:buNone/>
              <a:defRPr sz="2000" b="1">
                <a:solidFill>
                  <a:srgbClr val="808080"/>
                </a:solidFill>
                <a:latin typeface="Calibri" pitchFamily="34" charset="0"/>
              </a:defRPr>
            </a:lvl1pPr>
          </a:lstStyle>
          <a:p>
            <a:r>
              <a:rPr lang="en-US" dirty="0" smtClean="0"/>
              <a:t>Click to edit Master subtitle style</a:t>
            </a:r>
            <a:endParaRPr lang="en-US" dirty="0"/>
          </a:p>
        </p:txBody>
      </p:sp>
      <p:sp>
        <p:nvSpPr>
          <p:cNvPr id="19" name="Text Placeholder 18"/>
          <p:cNvSpPr>
            <a:spLocks noGrp="1"/>
          </p:cNvSpPr>
          <p:nvPr>
            <p:ph type="body" sz="quarter" idx="10"/>
          </p:nvPr>
        </p:nvSpPr>
        <p:spPr>
          <a:xfrm>
            <a:off x="1747838" y="4391189"/>
            <a:ext cx="2008841" cy="403225"/>
          </a:xfrm>
        </p:spPr>
        <p:txBody>
          <a:bodyPr anchor="ctr"/>
          <a:lstStyle>
            <a:lvl1pPr>
              <a:defRPr sz="2000" b="0" baseline="0">
                <a:solidFill>
                  <a:srgbClr val="661C64"/>
                </a:solidFill>
              </a:defRPr>
            </a:lvl1pPr>
          </a:lstStyle>
          <a:p>
            <a:pPr lvl="0"/>
            <a:r>
              <a:rPr lang="en-US" dirty="0" smtClean="0"/>
              <a:t>Click to edit Master text styles</a:t>
            </a:r>
          </a:p>
        </p:txBody>
      </p:sp>
    </p:spTree>
    <p:extLst>
      <p:ext uri="{BB962C8B-B14F-4D97-AF65-F5344CB8AC3E}">
        <p14:creationId xmlns:p14="http://schemas.microsoft.com/office/powerpoint/2010/main" val="3143957036"/>
      </p:ext>
    </p:extLst>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2093"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83B7C401-9DE0-420C-9419-67B4E606E9E2}"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8"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2094"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pic>
        <p:nvPicPr>
          <p:cNvPr id="10"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4136338879"/>
      </p:ext>
    </p:extLst>
  </p:cSld>
  <p:clrMapOvr>
    <a:masterClrMapping/>
  </p:clrMapOvr>
  <p:transition spd="med">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3117"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DE2B1F93-00B0-41C7-8FEC-76F6847940D7}"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7"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3118"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4072739763"/>
      </p:ext>
    </p:extLst>
  </p:cSld>
  <p:clrMapOvr>
    <a:masterClrMapping/>
  </p:clrMapOvr>
  <p:transition spd="med">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4"/>
          <p:cNvSpPr txBox="1">
            <a:spLocks noGrp="1" noChangeArrowheads="1"/>
          </p:cNvSpPr>
          <p:nvPr>
            <p:ph type="sldNum" sz="quarter" idx="10"/>
          </p:nvPr>
        </p:nvSpPr>
        <p:spPr>
          <a:xfrm>
            <a:off x="8330823" y="6475368"/>
            <a:ext cx="512143" cy="365125"/>
          </a:xfrm>
          <a:prstGeom prst="rect">
            <a:avLst/>
          </a:prstGeom>
          <a:ln/>
        </p:spPr>
        <p:txBody>
          <a:bodyPr/>
          <a:lstStyle>
            <a:lvl1pPr>
              <a:defRPr/>
            </a:lvl1pPr>
          </a:lstStyle>
          <a:p>
            <a:pPr defTabSz="914400" fontAlgn="base">
              <a:spcBef>
                <a:spcPct val="0"/>
              </a:spcBef>
              <a:spcAft>
                <a:spcPct val="0"/>
              </a:spcAft>
              <a:defRPr/>
            </a:pPr>
            <a:fld id="{84129910-7004-5040-B5B4-534B160271BB}" type="slidenum">
              <a:rPr lang="en-US" sz="1600" b="1">
                <a:solidFill>
                  <a:srgbClr val="92278F"/>
                </a:solidFill>
                <a:latin typeface="Arial" pitchFamily="34" charset="0"/>
              </a:rPr>
              <a:pPr defTabSz="914400" fontAlgn="base">
                <a:spcBef>
                  <a:spcPct val="0"/>
                </a:spcBef>
                <a:spcAft>
                  <a:spcPct val="0"/>
                </a:spcAft>
                <a:defRPr/>
              </a:pPr>
              <a:t>‹#›</a:t>
            </a:fld>
            <a:endParaRPr lang="en-US" sz="1600" b="1" dirty="0">
              <a:solidFill>
                <a:srgbClr val="92278F"/>
              </a:solidFill>
              <a:latin typeface="Arial" pitchFamily="34" charset="0"/>
            </a:endParaRPr>
          </a:p>
        </p:txBody>
      </p:sp>
    </p:spTree>
    <p:extLst>
      <p:ext uri="{BB962C8B-B14F-4D97-AF65-F5344CB8AC3E}">
        <p14:creationId xmlns:p14="http://schemas.microsoft.com/office/powerpoint/2010/main" val="2243268005"/>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058DA5-3F3F-3C4D-8FFE-ECCF0A8F7DF6}"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fontAlgn="base">
              <a:spcBef>
                <a:spcPct val="0"/>
              </a:spcBef>
              <a:spcAft>
                <a:spcPct val="0"/>
              </a:spcAft>
              <a:defRPr/>
            </a:pPr>
            <a:fld id="{BAF94FED-4EC4-423E-A2C8-ACCB873C3D93}" type="slidenum">
              <a:rPr lang="en-GB" sz="1600" b="1">
                <a:solidFill>
                  <a:srgbClr val="92278F"/>
                </a:solidFill>
                <a:latin typeface="Arial" pitchFamily="34" charset="0"/>
              </a:rPr>
              <a:pPr defTabSz="914400" fontAlgn="base">
                <a:spcBef>
                  <a:spcPct val="0"/>
                </a:spcBef>
                <a:spcAft>
                  <a:spcPct val="0"/>
                </a:spcAft>
                <a:defRPr/>
              </a:pPr>
              <a:t>‹#›</a:t>
            </a:fld>
            <a:endParaRPr lang="en-GB" sz="1600" b="1" dirty="0">
              <a:solidFill>
                <a:srgbClr val="92278F"/>
              </a:solidFill>
              <a:latin typeface="Arial" pitchFamily="34" charset="0"/>
            </a:endParaRPr>
          </a:p>
        </p:txBody>
      </p:sp>
    </p:spTree>
    <p:extLst>
      <p:ext uri="{BB962C8B-B14F-4D97-AF65-F5344CB8AC3E}">
        <p14:creationId xmlns:p14="http://schemas.microsoft.com/office/powerpoint/2010/main" val="38873521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4120"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6" descr="Sans titre-1.jpg"/>
          <p:cNvPicPr>
            <a:picLocks noChangeAspect="1"/>
          </p:cNvPicPr>
          <p:nvPr userDrawn="1">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Sanofi_Diabetes_4Coul_gbt2.png"/>
          <p:cNvPicPr>
            <a:picLocks noChangeAspect="1"/>
          </p:cNvPicPr>
          <p:nvPr userDrawn="1">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YXUMIA_logo 72.jpg"/>
          <p:cNvPicPr>
            <a:picLocks noChangeAspect="1"/>
          </p:cNvPicPr>
          <p:nvPr userDrawn="1">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
        <p:nvSpPr>
          <p:cNvPr id="9" name="Rectangle 2"/>
          <p:cNvSpPr>
            <a:spLocks noGrp="1" noChangeArrowheads="1"/>
          </p:cNvSpPr>
          <p:nvPr>
            <p:ph type="ctrTitle"/>
          </p:nvPr>
        </p:nvSpPr>
        <p:spPr>
          <a:xfrm>
            <a:off x="1749053" y="2895600"/>
            <a:ext cx="5942617" cy="641350"/>
          </a:xfrm>
        </p:spPr>
        <p:txBody>
          <a:bodyPr/>
          <a:lstStyle>
            <a:lvl1pPr>
              <a:defRPr sz="3200">
                <a:solidFill>
                  <a:srgbClr val="92278F"/>
                </a:solidFill>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749053" y="3545542"/>
            <a:ext cx="5942617" cy="404446"/>
          </a:xfrm>
        </p:spPr>
        <p:txBody>
          <a:bodyPr/>
          <a:lstStyle>
            <a:lvl1pPr marL="0" indent="0">
              <a:buFontTx/>
              <a:buNone/>
              <a:defRPr sz="2000" b="1">
                <a:solidFill>
                  <a:srgbClr val="808080"/>
                </a:solidFill>
                <a:latin typeface="Calibri" pitchFamily="34" charset="0"/>
              </a:defRPr>
            </a:lvl1pPr>
          </a:lstStyle>
          <a:p>
            <a:r>
              <a:rPr lang="en-US" dirty="0" smtClean="0"/>
              <a:t>Click to edit Master subtitle style</a:t>
            </a:r>
            <a:endParaRPr lang="en-US" dirty="0"/>
          </a:p>
        </p:txBody>
      </p:sp>
      <p:sp>
        <p:nvSpPr>
          <p:cNvPr id="19" name="Text Placeholder 18"/>
          <p:cNvSpPr>
            <a:spLocks noGrp="1"/>
          </p:cNvSpPr>
          <p:nvPr>
            <p:ph type="body" sz="quarter" idx="10"/>
          </p:nvPr>
        </p:nvSpPr>
        <p:spPr>
          <a:xfrm>
            <a:off x="1747838" y="4391189"/>
            <a:ext cx="2008841" cy="403225"/>
          </a:xfrm>
        </p:spPr>
        <p:txBody>
          <a:bodyPr anchor="ctr"/>
          <a:lstStyle>
            <a:lvl1pPr>
              <a:defRPr sz="2000" b="0" baseline="0">
                <a:solidFill>
                  <a:srgbClr val="661C64"/>
                </a:solidFill>
              </a:defRPr>
            </a:lvl1pPr>
          </a:lstStyle>
          <a:p>
            <a:pPr lvl="0"/>
            <a:r>
              <a:rPr lang="en-US" dirty="0" smtClean="0"/>
              <a:t>Click to edit Master text styles</a:t>
            </a:r>
          </a:p>
        </p:txBody>
      </p:sp>
    </p:spTree>
    <p:extLst>
      <p:ext uri="{BB962C8B-B14F-4D97-AF65-F5344CB8AC3E}">
        <p14:creationId xmlns:p14="http://schemas.microsoft.com/office/powerpoint/2010/main" val="597621607"/>
      </p:ext>
    </p:extLst>
  </p:cSld>
  <p:clrMapOvr>
    <a:masterClrMapping/>
  </p:clrMapOvr>
  <p:transition spd="med">
    <p:wipe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5165"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83B7C401-9DE0-420C-9419-67B4E606E9E2}"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8"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5166"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pic>
        <p:nvPicPr>
          <p:cNvPr id="10"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2900164503"/>
      </p:ext>
    </p:extLst>
  </p:cSld>
  <p:clrMapOvr>
    <a:masterClrMapping/>
  </p:clrMapOvr>
  <p:transition spd="med">
    <p:wipe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6189"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DE2B1F93-00B0-41C7-8FEC-76F6847940D7}"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7"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6190"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850968487"/>
      </p:ext>
    </p:extLst>
  </p:cSld>
  <p:clrMapOvr>
    <a:masterClrMapping/>
  </p:clrMapOvr>
  <p:transition spd="med">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4"/>
          <p:cNvSpPr txBox="1">
            <a:spLocks noGrp="1" noChangeArrowheads="1"/>
          </p:cNvSpPr>
          <p:nvPr>
            <p:ph type="sldNum" sz="quarter" idx="10"/>
          </p:nvPr>
        </p:nvSpPr>
        <p:spPr>
          <a:xfrm>
            <a:off x="8330823" y="6475368"/>
            <a:ext cx="512143" cy="365125"/>
          </a:xfrm>
          <a:prstGeom prst="rect">
            <a:avLst/>
          </a:prstGeom>
          <a:ln/>
        </p:spPr>
        <p:txBody>
          <a:bodyPr/>
          <a:lstStyle>
            <a:lvl1pPr>
              <a:defRPr/>
            </a:lvl1pPr>
          </a:lstStyle>
          <a:p>
            <a:pPr defTabSz="914400" fontAlgn="base">
              <a:spcBef>
                <a:spcPct val="0"/>
              </a:spcBef>
              <a:spcAft>
                <a:spcPct val="0"/>
              </a:spcAft>
              <a:defRPr/>
            </a:pPr>
            <a:fld id="{84129910-7004-5040-B5B4-534B160271BB}" type="slidenum">
              <a:rPr lang="en-US" sz="1600" b="1">
                <a:solidFill>
                  <a:srgbClr val="92278F"/>
                </a:solidFill>
                <a:latin typeface="Arial" pitchFamily="34" charset="0"/>
              </a:rPr>
              <a:pPr defTabSz="914400" fontAlgn="base">
                <a:spcBef>
                  <a:spcPct val="0"/>
                </a:spcBef>
                <a:spcAft>
                  <a:spcPct val="0"/>
                </a:spcAft>
                <a:defRPr/>
              </a:pPr>
              <a:t>‹#›</a:t>
            </a:fld>
            <a:endParaRPr lang="en-US" sz="1600" b="1" dirty="0">
              <a:solidFill>
                <a:srgbClr val="92278F"/>
              </a:solidFill>
              <a:latin typeface="Arial" pitchFamily="34" charset="0"/>
            </a:endParaRPr>
          </a:p>
        </p:txBody>
      </p:sp>
    </p:spTree>
    <p:extLst>
      <p:ext uri="{BB962C8B-B14F-4D97-AF65-F5344CB8AC3E}">
        <p14:creationId xmlns:p14="http://schemas.microsoft.com/office/powerpoint/2010/main" val="3403934924"/>
      </p:ext>
    </p:extLst>
  </p:cSld>
  <p:clrMapOvr>
    <a:masterClrMapping/>
  </p:clrMapOvr>
  <p:transition spd="med">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fontAlgn="base">
              <a:spcBef>
                <a:spcPct val="0"/>
              </a:spcBef>
              <a:spcAft>
                <a:spcPct val="0"/>
              </a:spcAft>
              <a:defRPr/>
            </a:pPr>
            <a:fld id="{BAF94FED-4EC4-423E-A2C8-ACCB873C3D93}" type="slidenum">
              <a:rPr lang="en-GB" sz="1600" b="1">
                <a:solidFill>
                  <a:srgbClr val="92278F"/>
                </a:solidFill>
                <a:latin typeface="Arial" pitchFamily="34" charset="0"/>
              </a:rPr>
              <a:pPr defTabSz="914400" fontAlgn="base">
                <a:spcBef>
                  <a:spcPct val="0"/>
                </a:spcBef>
                <a:spcAft>
                  <a:spcPct val="0"/>
                </a:spcAft>
                <a:defRPr/>
              </a:pPr>
              <a:t>‹#›</a:t>
            </a:fld>
            <a:endParaRPr lang="en-GB" sz="1600" b="1" dirty="0">
              <a:solidFill>
                <a:srgbClr val="92278F"/>
              </a:solidFill>
              <a:latin typeface="Arial" pitchFamily="34" charset="0"/>
            </a:endParaRPr>
          </a:p>
        </p:txBody>
      </p:sp>
    </p:spTree>
    <p:extLst>
      <p:ext uri="{BB962C8B-B14F-4D97-AF65-F5344CB8AC3E}">
        <p14:creationId xmlns:p14="http://schemas.microsoft.com/office/powerpoint/2010/main" val="19016965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7192"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6" descr="Sans titre-1.jpg"/>
          <p:cNvPicPr>
            <a:picLocks noChangeAspect="1"/>
          </p:cNvPicPr>
          <p:nvPr userDrawn="1">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Sanofi_Diabetes_4Coul_gbt2.png"/>
          <p:cNvPicPr>
            <a:picLocks noChangeAspect="1"/>
          </p:cNvPicPr>
          <p:nvPr userDrawn="1">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YXUMIA_logo 72.jpg"/>
          <p:cNvPicPr>
            <a:picLocks noChangeAspect="1"/>
          </p:cNvPicPr>
          <p:nvPr userDrawn="1">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
        <p:nvSpPr>
          <p:cNvPr id="9" name="Rectangle 2"/>
          <p:cNvSpPr>
            <a:spLocks noGrp="1" noChangeArrowheads="1"/>
          </p:cNvSpPr>
          <p:nvPr>
            <p:ph type="ctrTitle"/>
          </p:nvPr>
        </p:nvSpPr>
        <p:spPr>
          <a:xfrm>
            <a:off x="1749053" y="2895600"/>
            <a:ext cx="5942617" cy="641350"/>
          </a:xfrm>
        </p:spPr>
        <p:txBody>
          <a:bodyPr/>
          <a:lstStyle>
            <a:lvl1pPr>
              <a:defRPr sz="3200">
                <a:solidFill>
                  <a:srgbClr val="92278F"/>
                </a:solidFill>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749053" y="3545542"/>
            <a:ext cx="5942617" cy="404446"/>
          </a:xfrm>
        </p:spPr>
        <p:txBody>
          <a:bodyPr/>
          <a:lstStyle>
            <a:lvl1pPr marL="0" indent="0">
              <a:buFontTx/>
              <a:buNone/>
              <a:defRPr sz="2000" b="1">
                <a:solidFill>
                  <a:srgbClr val="808080"/>
                </a:solidFill>
                <a:latin typeface="Calibri" pitchFamily="34" charset="0"/>
              </a:defRPr>
            </a:lvl1pPr>
          </a:lstStyle>
          <a:p>
            <a:r>
              <a:rPr lang="en-US" dirty="0" smtClean="0"/>
              <a:t>Click to edit Master subtitle style</a:t>
            </a:r>
            <a:endParaRPr lang="en-US" dirty="0"/>
          </a:p>
        </p:txBody>
      </p:sp>
      <p:sp>
        <p:nvSpPr>
          <p:cNvPr id="19" name="Text Placeholder 18"/>
          <p:cNvSpPr>
            <a:spLocks noGrp="1"/>
          </p:cNvSpPr>
          <p:nvPr>
            <p:ph type="body" sz="quarter" idx="10"/>
          </p:nvPr>
        </p:nvSpPr>
        <p:spPr>
          <a:xfrm>
            <a:off x="1747838" y="4391189"/>
            <a:ext cx="2008841" cy="403225"/>
          </a:xfrm>
        </p:spPr>
        <p:txBody>
          <a:bodyPr anchor="ctr"/>
          <a:lstStyle>
            <a:lvl1pPr>
              <a:defRPr sz="2000" b="0" baseline="0">
                <a:solidFill>
                  <a:srgbClr val="661C64"/>
                </a:solidFill>
              </a:defRPr>
            </a:lvl1pPr>
          </a:lstStyle>
          <a:p>
            <a:pPr lvl="0"/>
            <a:r>
              <a:rPr lang="en-US" dirty="0" smtClean="0"/>
              <a:t>Click to edit Master text styles</a:t>
            </a:r>
          </a:p>
        </p:txBody>
      </p:sp>
    </p:spTree>
    <p:extLst>
      <p:ext uri="{BB962C8B-B14F-4D97-AF65-F5344CB8AC3E}">
        <p14:creationId xmlns:p14="http://schemas.microsoft.com/office/powerpoint/2010/main" val="153177818"/>
      </p:ext>
    </p:extLst>
  </p:cSld>
  <p:clrMapOvr>
    <a:masterClrMapping/>
  </p:clrMapOvr>
  <p:transition spd="med">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8237"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83B7C401-9DE0-420C-9419-67B4E606E9E2}"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8"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8238"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pic>
        <p:nvPicPr>
          <p:cNvPr id="10"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2439758059"/>
      </p:ext>
    </p:extLst>
  </p:cSld>
  <p:clrMapOvr>
    <a:masterClrMapping/>
  </p:clrMapOvr>
  <p:transition spd="med">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9261"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DE2B1F93-00B0-41C7-8FEC-76F6847940D7}"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7"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9262"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2347582810"/>
      </p:ext>
    </p:extLst>
  </p:cSld>
  <p:clrMapOvr>
    <a:masterClrMapping/>
  </p:clrMapOvr>
  <p:transition spd="med">
    <p:wipe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4"/>
          <p:cNvSpPr txBox="1">
            <a:spLocks noGrp="1" noChangeArrowheads="1"/>
          </p:cNvSpPr>
          <p:nvPr>
            <p:ph type="sldNum" sz="quarter" idx="10"/>
          </p:nvPr>
        </p:nvSpPr>
        <p:spPr>
          <a:xfrm>
            <a:off x="8330823" y="6475368"/>
            <a:ext cx="512143" cy="365125"/>
          </a:xfrm>
          <a:prstGeom prst="rect">
            <a:avLst/>
          </a:prstGeom>
          <a:ln/>
        </p:spPr>
        <p:txBody>
          <a:bodyPr/>
          <a:lstStyle>
            <a:lvl1pPr>
              <a:defRPr/>
            </a:lvl1pPr>
          </a:lstStyle>
          <a:p>
            <a:pPr defTabSz="914400" fontAlgn="base">
              <a:spcBef>
                <a:spcPct val="0"/>
              </a:spcBef>
              <a:spcAft>
                <a:spcPct val="0"/>
              </a:spcAft>
              <a:defRPr/>
            </a:pPr>
            <a:fld id="{84129910-7004-5040-B5B4-534B160271BB}" type="slidenum">
              <a:rPr lang="en-US" sz="1600" b="1">
                <a:solidFill>
                  <a:srgbClr val="92278F"/>
                </a:solidFill>
                <a:latin typeface="Arial" pitchFamily="34" charset="0"/>
              </a:rPr>
              <a:pPr defTabSz="914400" fontAlgn="base">
                <a:spcBef>
                  <a:spcPct val="0"/>
                </a:spcBef>
                <a:spcAft>
                  <a:spcPct val="0"/>
                </a:spcAft>
                <a:defRPr/>
              </a:pPr>
              <a:t>‹#›</a:t>
            </a:fld>
            <a:endParaRPr lang="en-US" sz="1600" b="1" dirty="0">
              <a:solidFill>
                <a:srgbClr val="92278F"/>
              </a:solidFill>
              <a:latin typeface="Arial" pitchFamily="34" charset="0"/>
            </a:endParaRPr>
          </a:p>
        </p:txBody>
      </p:sp>
    </p:spTree>
    <p:extLst>
      <p:ext uri="{BB962C8B-B14F-4D97-AF65-F5344CB8AC3E}">
        <p14:creationId xmlns:p14="http://schemas.microsoft.com/office/powerpoint/2010/main" val="1801713739"/>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058DA5-3F3F-3C4D-8FFE-ECCF0A8F7DF6}"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fontAlgn="base">
              <a:spcBef>
                <a:spcPct val="0"/>
              </a:spcBef>
              <a:spcAft>
                <a:spcPct val="0"/>
              </a:spcAft>
              <a:defRPr/>
            </a:pPr>
            <a:fld id="{BAF94FED-4EC4-423E-A2C8-ACCB873C3D93}" type="slidenum">
              <a:rPr lang="en-GB" sz="1600" b="1">
                <a:solidFill>
                  <a:srgbClr val="92278F"/>
                </a:solidFill>
                <a:latin typeface="Arial" pitchFamily="34" charset="0"/>
              </a:rPr>
              <a:pPr defTabSz="914400" fontAlgn="base">
                <a:spcBef>
                  <a:spcPct val="0"/>
                </a:spcBef>
                <a:spcAft>
                  <a:spcPct val="0"/>
                </a:spcAft>
                <a:defRPr/>
              </a:pPr>
              <a:t>‹#›</a:t>
            </a:fld>
            <a:endParaRPr lang="en-GB" sz="1600" b="1" dirty="0">
              <a:solidFill>
                <a:srgbClr val="92278F"/>
              </a:solidFill>
              <a:latin typeface="Arial" pitchFamily="34" charset="0"/>
            </a:endParaRPr>
          </a:p>
        </p:txBody>
      </p:sp>
    </p:spTree>
    <p:extLst>
      <p:ext uri="{BB962C8B-B14F-4D97-AF65-F5344CB8AC3E}">
        <p14:creationId xmlns:p14="http://schemas.microsoft.com/office/powerpoint/2010/main" val="26076554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0264"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6" descr="Sans titre-1.jpg"/>
          <p:cNvPicPr>
            <a:picLocks noChangeAspect="1"/>
          </p:cNvPicPr>
          <p:nvPr userDrawn="1">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Sanofi_Diabetes_4Coul_gbt2.png"/>
          <p:cNvPicPr>
            <a:picLocks noChangeAspect="1"/>
          </p:cNvPicPr>
          <p:nvPr userDrawn="1">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YXUMIA_logo 72.jpg"/>
          <p:cNvPicPr>
            <a:picLocks noChangeAspect="1"/>
          </p:cNvPicPr>
          <p:nvPr userDrawn="1">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
        <p:nvSpPr>
          <p:cNvPr id="9" name="Rectangle 2"/>
          <p:cNvSpPr>
            <a:spLocks noGrp="1" noChangeArrowheads="1"/>
          </p:cNvSpPr>
          <p:nvPr>
            <p:ph type="ctrTitle"/>
          </p:nvPr>
        </p:nvSpPr>
        <p:spPr>
          <a:xfrm>
            <a:off x="1749053" y="2895600"/>
            <a:ext cx="5942617" cy="641350"/>
          </a:xfrm>
        </p:spPr>
        <p:txBody>
          <a:bodyPr/>
          <a:lstStyle>
            <a:lvl1pPr>
              <a:defRPr sz="3200">
                <a:solidFill>
                  <a:srgbClr val="92278F"/>
                </a:solidFill>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749053" y="3545542"/>
            <a:ext cx="5942617" cy="404446"/>
          </a:xfrm>
        </p:spPr>
        <p:txBody>
          <a:bodyPr/>
          <a:lstStyle>
            <a:lvl1pPr marL="0" indent="0">
              <a:buFontTx/>
              <a:buNone/>
              <a:defRPr sz="2000" b="1">
                <a:solidFill>
                  <a:srgbClr val="808080"/>
                </a:solidFill>
                <a:latin typeface="Calibri" pitchFamily="34" charset="0"/>
              </a:defRPr>
            </a:lvl1pPr>
          </a:lstStyle>
          <a:p>
            <a:r>
              <a:rPr lang="en-US" dirty="0" smtClean="0"/>
              <a:t>Click to edit Master subtitle style</a:t>
            </a:r>
            <a:endParaRPr lang="en-US" dirty="0"/>
          </a:p>
        </p:txBody>
      </p:sp>
      <p:sp>
        <p:nvSpPr>
          <p:cNvPr id="19" name="Text Placeholder 18"/>
          <p:cNvSpPr>
            <a:spLocks noGrp="1"/>
          </p:cNvSpPr>
          <p:nvPr>
            <p:ph type="body" sz="quarter" idx="10"/>
          </p:nvPr>
        </p:nvSpPr>
        <p:spPr>
          <a:xfrm>
            <a:off x="1747838" y="4391189"/>
            <a:ext cx="2008841" cy="403225"/>
          </a:xfrm>
        </p:spPr>
        <p:txBody>
          <a:bodyPr anchor="ctr"/>
          <a:lstStyle>
            <a:lvl1pPr>
              <a:defRPr sz="2000" b="0" baseline="0">
                <a:solidFill>
                  <a:srgbClr val="661C64"/>
                </a:solidFill>
              </a:defRPr>
            </a:lvl1pPr>
          </a:lstStyle>
          <a:p>
            <a:pPr lvl="0"/>
            <a:r>
              <a:rPr lang="en-US" dirty="0" smtClean="0"/>
              <a:t>Click to edit Master text styles</a:t>
            </a:r>
          </a:p>
        </p:txBody>
      </p:sp>
    </p:spTree>
    <p:extLst>
      <p:ext uri="{BB962C8B-B14F-4D97-AF65-F5344CB8AC3E}">
        <p14:creationId xmlns:p14="http://schemas.microsoft.com/office/powerpoint/2010/main" val="768183658"/>
      </p:ext>
    </p:extLst>
  </p:cSld>
  <p:clrMapOvr>
    <a:masterClrMapping/>
  </p:clrMapOvr>
  <p:transition spd="med">
    <p:wipe dir="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1309"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83B7C401-9DE0-420C-9419-67B4E606E9E2}"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8"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1310"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smtClean="0"/>
              <a:t>Click to edit Master title style</a:t>
            </a:r>
            <a:endParaRPr lang="en-US"/>
          </a:p>
        </p:txBody>
      </p:sp>
      <p:pic>
        <p:nvPicPr>
          <p:cNvPr id="10"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723389987"/>
      </p:ext>
    </p:extLst>
  </p:cSld>
  <p:clrMapOvr>
    <a:masterClrMapping/>
  </p:clrMapOvr>
  <p:transition spd="med">
    <p:wipe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2333" name="think-cell Slide" r:id="rId9" imgW="360" imgH="360" progId="">
                  <p:embed/>
                </p:oleObj>
              </mc:Choice>
              <mc:Fallback>
                <p:oleObj name="think-cell Slide" r:id="rId9"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6" descr="Sans titre-1 copie.jpg"/>
          <p:cNvPicPr>
            <a:picLocks noChangeAspect="1"/>
          </p:cNvPicPr>
          <p:nvPr userDrawn="1">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4"/>
            </p:custDataLst>
          </p:nvPr>
        </p:nvSpPr>
        <p:spPr>
          <a:xfrm>
            <a:off x="8740775" y="6434138"/>
            <a:ext cx="314325" cy="190500"/>
          </a:xfrm>
          <a:prstGeom prst="rect">
            <a:avLst/>
          </a:prstGeom>
          <a:noFill/>
          <a:ln/>
          <a:effectLst/>
        </p:spPr>
        <p:txBody>
          <a:bodyPr wrap="none"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fontAlgn="base">
              <a:spcBef>
                <a:spcPct val="0"/>
              </a:spcBef>
              <a:spcAft>
                <a:spcPct val="0"/>
              </a:spcAft>
            </a:pPr>
            <a:fld id="{DE2B1F93-00B0-41C7-8FEC-76F6847940D7}" type="slidenum">
              <a:rPr lang="en-US" sz="1200">
                <a:solidFill>
                  <a:srgbClr val="898989"/>
                </a:solidFill>
                <a:latin typeface="Calibri" pitchFamily="34" charset="0"/>
              </a:rPr>
              <a:pPr algn="r" defTabSz="914400" fontAlgn="base">
                <a:spcBef>
                  <a:spcPct val="0"/>
                </a:spcBef>
                <a:spcAft>
                  <a:spcPct val="0"/>
                </a:spcAft>
              </a:pPr>
              <a:t>‹#›</a:t>
            </a:fld>
            <a:endParaRPr lang="en-US" sz="1200" dirty="0">
              <a:solidFill>
                <a:srgbClr val="898989"/>
              </a:solidFill>
              <a:latin typeface="Calibri" pitchFamily="34" charset="0"/>
            </a:endParaRPr>
          </a:p>
          <a:p>
            <a:pPr algn="r" defTabSz="914400" fontAlgn="base">
              <a:spcBef>
                <a:spcPct val="0"/>
              </a:spcBef>
              <a:spcAft>
                <a:spcPct val="0"/>
              </a:spcAft>
            </a:pPr>
            <a:endParaRPr lang="en-US" sz="1200" dirty="0">
              <a:solidFill>
                <a:srgbClr val="898989"/>
              </a:solidFill>
              <a:latin typeface="Calibri" pitchFamily="34" charset="0"/>
            </a:endParaRPr>
          </a:p>
        </p:txBody>
      </p:sp>
      <p:graphicFrame>
        <p:nvGraphicFramePr>
          <p:cNvPr id="7" name="Object 2" hidden="1"/>
          <p:cNvGraphicFramePr>
            <a:graphicFrameLocks noChangeAspect="1"/>
          </p:cNvGraphicFramePr>
          <p:nvPr userDrawn="1">
            <p:custDataLst>
              <p:tags r:id="rId5"/>
            </p:custDataLst>
          </p:nvPr>
        </p:nvGraphicFramePr>
        <p:xfrm>
          <a:off x="0" y="0"/>
          <a:ext cx="150813" cy="158750"/>
        </p:xfrm>
        <a:graphic>
          <a:graphicData uri="http://schemas.openxmlformats.org/presentationml/2006/ole">
            <mc:AlternateContent xmlns:mc="http://schemas.openxmlformats.org/markup-compatibility/2006">
              <mc:Choice xmlns:v="urn:schemas-microsoft-com:vml" Requires="v">
                <p:oleObj spid="_x0000_s12334" name="think-cell Slide" r:id="rId12" imgW="360" imgH="360" progId="">
                  <p:embed/>
                </p:oleObj>
              </mc:Choice>
              <mc:Fallback>
                <p:oleObj name="think-cell Slide" r:id="rId12" imgW="360" imgH="3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081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 6" descr="Sanofi_Diabetes_4Coul_gbt2.png"/>
          <p:cNvPicPr>
            <a:picLocks noChangeAspect="1"/>
          </p:cNvPicPr>
          <p:nvPr userDrawn="1">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LYXUMIA_logo 72.jpg"/>
          <p:cNvPicPr>
            <a:picLocks noChangeAspect="1"/>
          </p:cNvPicPr>
          <p:nvPr userDrawn="1">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457327512"/>
      </p:ext>
    </p:extLst>
  </p:cSld>
  <p:clrMapOvr>
    <a:masterClrMapping/>
  </p:clrMapOvr>
  <p:transition spd="med">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4"/>
          <p:cNvSpPr txBox="1">
            <a:spLocks noGrp="1" noChangeArrowheads="1"/>
          </p:cNvSpPr>
          <p:nvPr>
            <p:ph type="sldNum" sz="quarter" idx="10"/>
          </p:nvPr>
        </p:nvSpPr>
        <p:spPr>
          <a:xfrm>
            <a:off x="8330823" y="6475368"/>
            <a:ext cx="512143" cy="365125"/>
          </a:xfrm>
          <a:prstGeom prst="rect">
            <a:avLst/>
          </a:prstGeom>
          <a:ln/>
        </p:spPr>
        <p:txBody>
          <a:bodyPr/>
          <a:lstStyle>
            <a:lvl1pPr>
              <a:defRPr/>
            </a:lvl1pPr>
          </a:lstStyle>
          <a:p>
            <a:pPr defTabSz="914400" fontAlgn="base">
              <a:spcBef>
                <a:spcPct val="0"/>
              </a:spcBef>
              <a:spcAft>
                <a:spcPct val="0"/>
              </a:spcAft>
              <a:defRPr/>
            </a:pPr>
            <a:fld id="{84129910-7004-5040-B5B4-534B160271BB}" type="slidenum">
              <a:rPr lang="en-US" sz="1600" b="1">
                <a:solidFill>
                  <a:srgbClr val="92278F"/>
                </a:solidFill>
                <a:latin typeface="Arial" pitchFamily="34" charset="0"/>
              </a:rPr>
              <a:pPr defTabSz="914400" fontAlgn="base">
                <a:spcBef>
                  <a:spcPct val="0"/>
                </a:spcBef>
                <a:spcAft>
                  <a:spcPct val="0"/>
                </a:spcAft>
                <a:defRPr/>
              </a:pPr>
              <a:t>‹#›</a:t>
            </a:fld>
            <a:endParaRPr lang="en-US" sz="1600" b="1" dirty="0">
              <a:solidFill>
                <a:srgbClr val="92278F"/>
              </a:solidFill>
              <a:latin typeface="Arial" pitchFamily="34" charset="0"/>
            </a:endParaRPr>
          </a:p>
        </p:txBody>
      </p:sp>
    </p:spTree>
    <p:extLst>
      <p:ext uri="{BB962C8B-B14F-4D97-AF65-F5344CB8AC3E}">
        <p14:creationId xmlns:p14="http://schemas.microsoft.com/office/powerpoint/2010/main" val="2417058588"/>
      </p:ext>
    </p:extLst>
  </p:cSld>
  <p:clrMapOvr>
    <a:masterClrMapping/>
  </p:clrMapOvr>
  <p:transition spd="med">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fontAlgn="base">
              <a:spcBef>
                <a:spcPct val="0"/>
              </a:spcBef>
              <a:spcAft>
                <a:spcPct val="0"/>
              </a:spcAft>
              <a:defRPr/>
            </a:pPr>
            <a:endParaRPr lang="en-GB" sz="1600" b="1" dirty="0">
              <a:solidFill>
                <a:srgbClr val="92278F"/>
              </a:solidFill>
              <a:latin typeface="Arial" pitchFamily="34"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fontAlgn="base">
              <a:spcBef>
                <a:spcPct val="0"/>
              </a:spcBef>
              <a:spcAft>
                <a:spcPct val="0"/>
              </a:spcAft>
              <a:defRPr/>
            </a:pPr>
            <a:fld id="{BAF94FED-4EC4-423E-A2C8-ACCB873C3D93}" type="slidenum">
              <a:rPr lang="en-GB" sz="1600" b="1">
                <a:solidFill>
                  <a:srgbClr val="92278F"/>
                </a:solidFill>
                <a:latin typeface="Arial" pitchFamily="34" charset="0"/>
              </a:rPr>
              <a:pPr defTabSz="914400" fontAlgn="base">
                <a:spcBef>
                  <a:spcPct val="0"/>
                </a:spcBef>
                <a:spcAft>
                  <a:spcPct val="0"/>
                </a:spcAft>
                <a:defRPr/>
              </a:pPr>
              <a:t>‹#›</a:t>
            </a:fld>
            <a:endParaRPr lang="en-GB" sz="1600" b="1" dirty="0">
              <a:solidFill>
                <a:srgbClr val="92278F"/>
              </a:solidFill>
              <a:latin typeface="Arial" pitchFamily="34" charset="0"/>
            </a:endParaRPr>
          </a:p>
        </p:txBody>
      </p:sp>
    </p:spTree>
    <p:extLst>
      <p:ext uri="{BB962C8B-B14F-4D97-AF65-F5344CB8AC3E}">
        <p14:creationId xmlns:p14="http://schemas.microsoft.com/office/powerpoint/2010/main" val="4219785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66CA4-5BE7-6846-93F5-D41BD777D4A9}" type="datetimeFigureOut">
              <a:rPr lang="en-US" smtClean="0"/>
              <a:t>10/5/2013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058DA5-3F3F-3C4D-8FFE-ECCF0A8F7DF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acintosh%20HD:Users:Austin:&#8226;%20Current:RCPI%20MC%20Series%20Redesign:Images:RCPI%20HT%20PPT%20Slide%202010.jpg"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acintosh%20HD:Users:Austin:&#8226;%20Current:RCPI%20MC%20Series%20Redesign:Images:RCPI%20HT%20PPT%20Slide%202010.jpg" TargetMode="Externa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8.xml"/><Relationship Id="rId7" Type="http://schemas.openxmlformats.org/officeDocument/2006/relationships/tags" Target="../tags/tag1.xml"/><Relationship Id="rId12" Type="http://schemas.openxmlformats.org/officeDocument/2006/relationships/image" Target="../media/image4.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11" Type="http://schemas.openxmlformats.org/officeDocument/2006/relationships/image" Target="../media/image3.jpeg"/><Relationship Id="rId5" Type="http://schemas.openxmlformats.org/officeDocument/2006/relationships/slideLayout" Target="../slideLayouts/slideLayout40.xml"/><Relationship Id="rId10" Type="http://schemas.openxmlformats.org/officeDocument/2006/relationships/tags" Target="../tags/tag4.xml"/><Relationship Id="rId4" Type="http://schemas.openxmlformats.org/officeDocument/2006/relationships/slideLayout" Target="../slideLayouts/slideLayout39.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slideLayout" Target="../slideLayouts/slideLayout43.xml"/><Relationship Id="rId7" Type="http://schemas.openxmlformats.org/officeDocument/2006/relationships/tags" Target="../tags/tag21.xml"/><Relationship Id="rId12" Type="http://schemas.openxmlformats.org/officeDocument/2006/relationships/image" Target="../media/image4.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11" Type="http://schemas.openxmlformats.org/officeDocument/2006/relationships/image" Target="../media/image3.jpeg"/><Relationship Id="rId5" Type="http://schemas.openxmlformats.org/officeDocument/2006/relationships/slideLayout" Target="../slideLayouts/slideLayout45.xml"/><Relationship Id="rId10" Type="http://schemas.openxmlformats.org/officeDocument/2006/relationships/tags" Target="../tags/tag24.xml"/><Relationship Id="rId4" Type="http://schemas.openxmlformats.org/officeDocument/2006/relationships/slideLayout" Target="../slideLayouts/slideLayout44.xml"/><Relationship Id="rId9" Type="http://schemas.openxmlformats.org/officeDocument/2006/relationships/tags" Target="../tags/tag23.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slideLayout" Target="../slideLayouts/slideLayout48.xml"/><Relationship Id="rId7" Type="http://schemas.openxmlformats.org/officeDocument/2006/relationships/tags" Target="../tags/tag41.xml"/><Relationship Id="rId12" Type="http://schemas.openxmlformats.org/officeDocument/2006/relationships/image" Target="../media/image4.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11" Type="http://schemas.openxmlformats.org/officeDocument/2006/relationships/image" Target="../media/image3.jpeg"/><Relationship Id="rId5" Type="http://schemas.openxmlformats.org/officeDocument/2006/relationships/slideLayout" Target="../slideLayouts/slideLayout50.xml"/><Relationship Id="rId10" Type="http://schemas.openxmlformats.org/officeDocument/2006/relationships/tags" Target="../tags/tag44.xml"/><Relationship Id="rId4" Type="http://schemas.openxmlformats.org/officeDocument/2006/relationships/slideLayout" Target="../slideLayouts/slideLayout49.xml"/><Relationship Id="rId9" Type="http://schemas.openxmlformats.org/officeDocument/2006/relationships/tags" Target="../tags/tag43.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53.xml"/><Relationship Id="rId7" Type="http://schemas.openxmlformats.org/officeDocument/2006/relationships/tags" Target="../tags/tag61.xml"/><Relationship Id="rId12" Type="http://schemas.openxmlformats.org/officeDocument/2006/relationships/image" Target="../media/image4.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7.xml"/><Relationship Id="rId11" Type="http://schemas.openxmlformats.org/officeDocument/2006/relationships/image" Target="../media/image3.jpeg"/><Relationship Id="rId5" Type="http://schemas.openxmlformats.org/officeDocument/2006/relationships/slideLayout" Target="../slideLayouts/slideLayout55.xml"/><Relationship Id="rId10" Type="http://schemas.openxmlformats.org/officeDocument/2006/relationships/tags" Target="../tags/tag64.xml"/><Relationship Id="rId4" Type="http://schemas.openxmlformats.org/officeDocument/2006/relationships/slideLayout" Target="../slideLayouts/slideLayout54.xml"/><Relationship Id="rId9" Type="http://schemas.openxmlformats.org/officeDocument/2006/relationships/tags" Target="../tags/tag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B866CA4-5BE7-6846-93F5-D41BD777D4A9}" type="datetimeFigureOut">
              <a:rPr lang="en-US" smtClean="0"/>
              <a:t>10/5/2013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4058DA5-3F3F-3C4D-8FFE-ECCF0A8F7DF6}"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Macintosh HD:Users:Austin:• Current:RCPI MC Series Redesign:Images:RCPI HT PPT Slide 2010.jpg"/>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Type 2 Diabetes</a:t>
            </a:r>
          </a:p>
        </p:txBody>
      </p:sp>
      <p:sp>
        <p:nvSpPr>
          <p:cNvPr id="1028" name="Rectangle 3"/>
          <p:cNvSpPr>
            <a:spLocks noGrp="1" noChangeArrowheads="1"/>
          </p:cNvSpPr>
          <p:nvPr>
            <p:ph type="body" idx="1"/>
          </p:nvPr>
        </p:nvSpPr>
        <p:spPr bwMode="auto">
          <a:xfrm>
            <a:off x="685800" y="25908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Prevalence</a:t>
            </a:r>
          </a:p>
          <a:p>
            <a:pPr lvl="0"/>
            <a:r>
              <a:rPr lang="en-US" smtClean="0"/>
              <a:t>Pathophysiology</a:t>
            </a:r>
          </a:p>
          <a:p>
            <a:pPr lvl="0"/>
            <a:r>
              <a:rPr lang="en-US" smtClean="0"/>
              <a:t>Currently available treatments</a:t>
            </a:r>
          </a:p>
          <a:p>
            <a:pPr lvl="0"/>
            <a:r>
              <a:rPr lang="en-US" smtClean="0"/>
              <a:t>Treatments in development</a:t>
            </a:r>
          </a:p>
        </p:txBody>
      </p:sp>
      <p:sp>
        <p:nvSpPr>
          <p:cNvPr id="2" name="Rectangle 4"/>
          <p:cNvSpPr>
            <a:spLocks noGrp="1" noChangeArrowheads="1"/>
          </p:cNvSpPr>
          <p:nvPr>
            <p:ph type="dt" sz="half" idx="2"/>
          </p:nvPr>
        </p:nvSpPr>
        <p:spPr bwMode="auto">
          <a:xfrm>
            <a:off x="685800" y="5715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5715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5715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eaLnBrk="0" fontAlgn="base" hangingPunct="0">
              <a:spcBef>
                <a:spcPct val="0"/>
              </a:spcBef>
              <a:spcAft>
                <a:spcPct val="0"/>
              </a:spcAft>
              <a:defRPr/>
            </a:pPr>
            <a:fld id="{B3E73784-FB2D-46A3-802C-39509E9B930D}" type="slidenum">
              <a:rPr lang="en-US">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6129886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Macintosh HD:Users:Austin:• Current:RCPI MC Series Redesign:Images:RCPI HT PPT Slide 2010.jpg"/>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219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Type 2 Diabetes</a:t>
            </a:r>
          </a:p>
        </p:txBody>
      </p:sp>
      <p:sp>
        <p:nvSpPr>
          <p:cNvPr id="1028" name="Rectangle 3"/>
          <p:cNvSpPr>
            <a:spLocks noGrp="1" noChangeArrowheads="1"/>
          </p:cNvSpPr>
          <p:nvPr>
            <p:ph type="body" idx="1"/>
          </p:nvPr>
        </p:nvSpPr>
        <p:spPr bwMode="auto">
          <a:xfrm>
            <a:off x="685800" y="25908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Prevalence</a:t>
            </a:r>
          </a:p>
          <a:p>
            <a:pPr lvl="0"/>
            <a:r>
              <a:rPr lang="en-US" smtClean="0"/>
              <a:t>Pathophysiology</a:t>
            </a:r>
          </a:p>
          <a:p>
            <a:pPr lvl="0"/>
            <a:r>
              <a:rPr lang="en-US" smtClean="0"/>
              <a:t>Currently available treatments</a:t>
            </a:r>
          </a:p>
          <a:p>
            <a:pPr lvl="0"/>
            <a:r>
              <a:rPr lang="en-US" smtClean="0"/>
              <a:t>Treatments in development</a:t>
            </a:r>
          </a:p>
        </p:txBody>
      </p:sp>
      <p:sp>
        <p:nvSpPr>
          <p:cNvPr id="2" name="Rectangle 4"/>
          <p:cNvSpPr>
            <a:spLocks noGrp="1" noChangeArrowheads="1"/>
          </p:cNvSpPr>
          <p:nvPr>
            <p:ph type="dt" sz="half" idx="2"/>
          </p:nvPr>
        </p:nvSpPr>
        <p:spPr bwMode="auto">
          <a:xfrm>
            <a:off x="685800" y="5715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5715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5715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eaLnBrk="0" fontAlgn="base" hangingPunct="0">
              <a:spcBef>
                <a:spcPct val="0"/>
              </a:spcBef>
              <a:spcAft>
                <a:spcPct val="0"/>
              </a:spcAft>
              <a:defRPr/>
            </a:pPr>
            <a:fld id="{B3E73784-FB2D-46A3-802C-39509E9B930D}" type="slidenum">
              <a:rPr lang="en-US">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011087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6" name="Title Placeholder 1"/>
          <p:cNvSpPr>
            <a:spLocks noGrp="1"/>
          </p:cNvSpPr>
          <p:nvPr>
            <p:ph type="title"/>
            <p:custDataLst>
              <p:tags r:id="rId7"/>
            </p:custDataLst>
          </p:nvPr>
        </p:nvSpPr>
        <p:spPr bwMode="auto">
          <a:xfrm>
            <a:off x="434975" y="69850"/>
            <a:ext cx="8275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99337" name="Text Placeholder 2"/>
          <p:cNvSpPr>
            <a:spLocks noGrp="1"/>
          </p:cNvSpPr>
          <p:nvPr>
            <p:ph type="body" idx="1"/>
            <p:custDataLst>
              <p:tags r:id="rId8"/>
            </p:custDataLst>
          </p:nvPr>
        </p:nvSpPr>
        <p:spPr bwMode="auto">
          <a:xfrm>
            <a:off x="434975" y="1508125"/>
            <a:ext cx="827563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pic>
        <p:nvPicPr>
          <p:cNvPr id="5" name="Image 6" descr="Sanofi_Diabetes_4Coul_gbt2.png"/>
          <p:cNvPicPr>
            <a:picLocks noChangeAspect="1"/>
          </p:cNvPicPr>
          <p:nvPr userDrawn="1">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YXUMIA_logo 72.jpg"/>
          <p:cNvPicPr>
            <a:picLocks noChangeAspect="1"/>
          </p:cNvPicPr>
          <p:nvPr userDrawn="1">
            <p:custDataLst>
              <p:tags r:id="rId10"/>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20337783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p:transition spd="med">
    <p:wipe dir="d"/>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2"/>
          </a:solidFill>
          <a:latin typeface="+mj-lt"/>
          <a:ea typeface="+mj-ea"/>
          <a:cs typeface="+mj-cs"/>
        </a:defRPr>
      </a:lvl1pPr>
      <a:lvl2pPr algn="l" rtl="0" fontAlgn="base">
        <a:spcBef>
          <a:spcPct val="0"/>
        </a:spcBef>
        <a:spcAft>
          <a:spcPct val="0"/>
        </a:spcAft>
        <a:defRPr sz="2400" b="1">
          <a:solidFill>
            <a:srgbClr val="92278F"/>
          </a:solidFill>
          <a:latin typeface="Calibri" pitchFamily="34" charset="0"/>
          <a:cs typeface="Arial" pitchFamily="34" charset="0"/>
        </a:defRPr>
      </a:lvl2pPr>
      <a:lvl3pPr algn="l" rtl="0" fontAlgn="base">
        <a:spcBef>
          <a:spcPct val="0"/>
        </a:spcBef>
        <a:spcAft>
          <a:spcPct val="0"/>
        </a:spcAft>
        <a:defRPr sz="2400" b="1">
          <a:solidFill>
            <a:srgbClr val="92278F"/>
          </a:solidFill>
          <a:latin typeface="Calibri" pitchFamily="34" charset="0"/>
          <a:cs typeface="Arial" pitchFamily="34" charset="0"/>
        </a:defRPr>
      </a:lvl3pPr>
      <a:lvl4pPr algn="l" rtl="0" fontAlgn="base">
        <a:spcBef>
          <a:spcPct val="0"/>
        </a:spcBef>
        <a:spcAft>
          <a:spcPct val="0"/>
        </a:spcAft>
        <a:defRPr sz="2400" b="1">
          <a:solidFill>
            <a:srgbClr val="92278F"/>
          </a:solidFill>
          <a:latin typeface="Calibri" pitchFamily="34" charset="0"/>
          <a:cs typeface="Arial" pitchFamily="34" charset="0"/>
        </a:defRPr>
      </a:lvl4pPr>
      <a:lvl5pPr algn="l" rtl="0" fontAlgn="base">
        <a:spcBef>
          <a:spcPct val="0"/>
        </a:spcBef>
        <a:spcAft>
          <a:spcPct val="0"/>
        </a:spcAft>
        <a:defRPr sz="2400" b="1">
          <a:solidFill>
            <a:srgbClr val="92278F"/>
          </a:solidFill>
          <a:latin typeface="Calibri" pitchFamily="34" charset="0"/>
          <a:cs typeface="Arial" pitchFamily="34" charset="0"/>
        </a:defRPr>
      </a:lvl5pPr>
      <a:lvl6pPr marL="457200" algn="l" rtl="0" fontAlgn="base">
        <a:spcBef>
          <a:spcPct val="0"/>
        </a:spcBef>
        <a:spcAft>
          <a:spcPct val="0"/>
        </a:spcAft>
        <a:defRPr sz="2400" b="1">
          <a:solidFill>
            <a:srgbClr val="92278F"/>
          </a:solidFill>
          <a:latin typeface="Calibri" pitchFamily="34" charset="0"/>
          <a:cs typeface="Arial" pitchFamily="34" charset="0"/>
        </a:defRPr>
      </a:lvl6pPr>
      <a:lvl7pPr marL="914400" algn="l" rtl="0" fontAlgn="base">
        <a:spcBef>
          <a:spcPct val="0"/>
        </a:spcBef>
        <a:spcAft>
          <a:spcPct val="0"/>
        </a:spcAft>
        <a:defRPr sz="2400" b="1">
          <a:solidFill>
            <a:srgbClr val="92278F"/>
          </a:solidFill>
          <a:latin typeface="Calibri" pitchFamily="34" charset="0"/>
          <a:cs typeface="Arial" pitchFamily="34" charset="0"/>
        </a:defRPr>
      </a:lvl7pPr>
      <a:lvl8pPr marL="1371600" algn="l" rtl="0" fontAlgn="base">
        <a:spcBef>
          <a:spcPct val="0"/>
        </a:spcBef>
        <a:spcAft>
          <a:spcPct val="0"/>
        </a:spcAft>
        <a:defRPr sz="2400" b="1">
          <a:solidFill>
            <a:srgbClr val="92278F"/>
          </a:solidFill>
          <a:latin typeface="Calibri" pitchFamily="34" charset="0"/>
          <a:cs typeface="Arial" pitchFamily="34" charset="0"/>
        </a:defRPr>
      </a:lvl8pPr>
      <a:lvl9pPr marL="1828800" algn="l" rtl="0" fontAlgn="base">
        <a:spcBef>
          <a:spcPct val="0"/>
        </a:spcBef>
        <a:spcAft>
          <a:spcPct val="0"/>
        </a:spcAft>
        <a:defRPr sz="2400" b="1">
          <a:solidFill>
            <a:srgbClr val="92278F"/>
          </a:solidFill>
          <a:latin typeface="Calibri" pitchFamily="34" charset="0"/>
          <a:cs typeface="Arial" pitchFamily="34" charset="0"/>
        </a:defRPr>
      </a:lvl9pPr>
    </p:titleStyle>
    <p:bodyStyle>
      <a:lvl1pPr algn="l" rtl="0" fontAlgn="base">
        <a:spcBef>
          <a:spcPct val="20000"/>
        </a:spcBef>
        <a:spcAft>
          <a:spcPct val="0"/>
        </a:spcAft>
        <a:buClr>
          <a:srgbClr val="F57B0C"/>
        </a:buClr>
        <a:defRPr sz="1600" b="1" kern="1200">
          <a:solidFill>
            <a:schemeClr val="tx1"/>
          </a:solidFill>
          <a:latin typeface="+mn-lt"/>
          <a:ea typeface="+mn-ea"/>
          <a:cs typeface="+mn-cs"/>
          <a:sym typeface="Calibri" pitchFamily="34" charset="0"/>
        </a:defRPr>
      </a:lvl1pPr>
      <a:lvl2pPr marL="4572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2pPr>
      <a:lvl3pPr marL="9144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3pPr>
      <a:lvl4pPr marL="1376363" indent="-231775"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4pPr>
      <a:lvl5pPr marL="2058988" indent="-230188"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6" name="Title Placeholder 1"/>
          <p:cNvSpPr>
            <a:spLocks noGrp="1"/>
          </p:cNvSpPr>
          <p:nvPr>
            <p:ph type="title"/>
            <p:custDataLst>
              <p:tags r:id="rId7"/>
            </p:custDataLst>
          </p:nvPr>
        </p:nvSpPr>
        <p:spPr bwMode="auto">
          <a:xfrm>
            <a:off x="434975" y="69850"/>
            <a:ext cx="8275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99337" name="Text Placeholder 2"/>
          <p:cNvSpPr>
            <a:spLocks noGrp="1"/>
          </p:cNvSpPr>
          <p:nvPr>
            <p:ph type="body" idx="1"/>
            <p:custDataLst>
              <p:tags r:id="rId8"/>
            </p:custDataLst>
          </p:nvPr>
        </p:nvSpPr>
        <p:spPr bwMode="auto">
          <a:xfrm>
            <a:off x="434975" y="1508125"/>
            <a:ext cx="827563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pic>
        <p:nvPicPr>
          <p:cNvPr id="5" name="Image 6" descr="Sanofi_Diabetes_4Coul_gbt2.png"/>
          <p:cNvPicPr>
            <a:picLocks noChangeAspect="1"/>
          </p:cNvPicPr>
          <p:nvPr userDrawn="1">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YXUMIA_logo 72.jpg"/>
          <p:cNvPicPr>
            <a:picLocks noChangeAspect="1"/>
          </p:cNvPicPr>
          <p:nvPr userDrawn="1">
            <p:custDataLst>
              <p:tags r:id="rId10"/>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57589201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ransition spd="med">
    <p:wipe dir="d"/>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2"/>
          </a:solidFill>
          <a:latin typeface="+mj-lt"/>
          <a:ea typeface="+mj-ea"/>
          <a:cs typeface="+mj-cs"/>
        </a:defRPr>
      </a:lvl1pPr>
      <a:lvl2pPr algn="l" rtl="0" fontAlgn="base">
        <a:spcBef>
          <a:spcPct val="0"/>
        </a:spcBef>
        <a:spcAft>
          <a:spcPct val="0"/>
        </a:spcAft>
        <a:defRPr sz="2400" b="1">
          <a:solidFill>
            <a:srgbClr val="92278F"/>
          </a:solidFill>
          <a:latin typeface="Calibri" pitchFamily="34" charset="0"/>
          <a:cs typeface="Arial" pitchFamily="34" charset="0"/>
        </a:defRPr>
      </a:lvl2pPr>
      <a:lvl3pPr algn="l" rtl="0" fontAlgn="base">
        <a:spcBef>
          <a:spcPct val="0"/>
        </a:spcBef>
        <a:spcAft>
          <a:spcPct val="0"/>
        </a:spcAft>
        <a:defRPr sz="2400" b="1">
          <a:solidFill>
            <a:srgbClr val="92278F"/>
          </a:solidFill>
          <a:latin typeface="Calibri" pitchFamily="34" charset="0"/>
          <a:cs typeface="Arial" pitchFamily="34" charset="0"/>
        </a:defRPr>
      </a:lvl3pPr>
      <a:lvl4pPr algn="l" rtl="0" fontAlgn="base">
        <a:spcBef>
          <a:spcPct val="0"/>
        </a:spcBef>
        <a:spcAft>
          <a:spcPct val="0"/>
        </a:spcAft>
        <a:defRPr sz="2400" b="1">
          <a:solidFill>
            <a:srgbClr val="92278F"/>
          </a:solidFill>
          <a:latin typeface="Calibri" pitchFamily="34" charset="0"/>
          <a:cs typeface="Arial" pitchFamily="34" charset="0"/>
        </a:defRPr>
      </a:lvl4pPr>
      <a:lvl5pPr algn="l" rtl="0" fontAlgn="base">
        <a:spcBef>
          <a:spcPct val="0"/>
        </a:spcBef>
        <a:spcAft>
          <a:spcPct val="0"/>
        </a:spcAft>
        <a:defRPr sz="2400" b="1">
          <a:solidFill>
            <a:srgbClr val="92278F"/>
          </a:solidFill>
          <a:latin typeface="Calibri" pitchFamily="34" charset="0"/>
          <a:cs typeface="Arial" pitchFamily="34" charset="0"/>
        </a:defRPr>
      </a:lvl5pPr>
      <a:lvl6pPr marL="457200" algn="l" rtl="0" fontAlgn="base">
        <a:spcBef>
          <a:spcPct val="0"/>
        </a:spcBef>
        <a:spcAft>
          <a:spcPct val="0"/>
        </a:spcAft>
        <a:defRPr sz="2400" b="1">
          <a:solidFill>
            <a:srgbClr val="92278F"/>
          </a:solidFill>
          <a:latin typeface="Calibri" pitchFamily="34" charset="0"/>
          <a:cs typeface="Arial" pitchFamily="34" charset="0"/>
        </a:defRPr>
      </a:lvl6pPr>
      <a:lvl7pPr marL="914400" algn="l" rtl="0" fontAlgn="base">
        <a:spcBef>
          <a:spcPct val="0"/>
        </a:spcBef>
        <a:spcAft>
          <a:spcPct val="0"/>
        </a:spcAft>
        <a:defRPr sz="2400" b="1">
          <a:solidFill>
            <a:srgbClr val="92278F"/>
          </a:solidFill>
          <a:latin typeface="Calibri" pitchFamily="34" charset="0"/>
          <a:cs typeface="Arial" pitchFamily="34" charset="0"/>
        </a:defRPr>
      </a:lvl7pPr>
      <a:lvl8pPr marL="1371600" algn="l" rtl="0" fontAlgn="base">
        <a:spcBef>
          <a:spcPct val="0"/>
        </a:spcBef>
        <a:spcAft>
          <a:spcPct val="0"/>
        </a:spcAft>
        <a:defRPr sz="2400" b="1">
          <a:solidFill>
            <a:srgbClr val="92278F"/>
          </a:solidFill>
          <a:latin typeface="Calibri" pitchFamily="34" charset="0"/>
          <a:cs typeface="Arial" pitchFamily="34" charset="0"/>
        </a:defRPr>
      </a:lvl8pPr>
      <a:lvl9pPr marL="1828800" algn="l" rtl="0" fontAlgn="base">
        <a:spcBef>
          <a:spcPct val="0"/>
        </a:spcBef>
        <a:spcAft>
          <a:spcPct val="0"/>
        </a:spcAft>
        <a:defRPr sz="2400" b="1">
          <a:solidFill>
            <a:srgbClr val="92278F"/>
          </a:solidFill>
          <a:latin typeface="Calibri" pitchFamily="34" charset="0"/>
          <a:cs typeface="Arial" pitchFamily="34" charset="0"/>
        </a:defRPr>
      </a:lvl9pPr>
    </p:titleStyle>
    <p:bodyStyle>
      <a:lvl1pPr algn="l" rtl="0" fontAlgn="base">
        <a:spcBef>
          <a:spcPct val="20000"/>
        </a:spcBef>
        <a:spcAft>
          <a:spcPct val="0"/>
        </a:spcAft>
        <a:buClr>
          <a:srgbClr val="F57B0C"/>
        </a:buClr>
        <a:defRPr sz="1600" b="1" kern="1200">
          <a:solidFill>
            <a:schemeClr val="tx1"/>
          </a:solidFill>
          <a:latin typeface="+mn-lt"/>
          <a:ea typeface="+mn-ea"/>
          <a:cs typeface="+mn-cs"/>
          <a:sym typeface="Calibri" pitchFamily="34" charset="0"/>
        </a:defRPr>
      </a:lvl1pPr>
      <a:lvl2pPr marL="4572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2pPr>
      <a:lvl3pPr marL="9144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3pPr>
      <a:lvl4pPr marL="1376363" indent="-231775"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4pPr>
      <a:lvl5pPr marL="2058988" indent="-230188"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6" name="Title Placeholder 1"/>
          <p:cNvSpPr>
            <a:spLocks noGrp="1"/>
          </p:cNvSpPr>
          <p:nvPr>
            <p:ph type="title"/>
            <p:custDataLst>
              <p:tags r:id="rId7"/>
            </p:custDataLst>
          </p:nvPr>
        </p:nvSpPr>
        <p:spPr bwMode="auto">
          <a:xfrm>
            <a:off x="434975" y="69850"/>
            <a:ext cx="8275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99337" name="Text Placeholder 2"/>
          <p:cNvSpPr>
            <a:spLocks noGrp="1"/>
          </p:cNvSpPr>
          <p:nvPr>
            <p:ph type="body" idx="1"/>
            <p:custDataLst>
              <p:tags r:id="rId8"/>
            </p:custDataLst>
          </p:nvPr>
        </p:nvSpPr>
        <p:spPr bwMode="auto">
          <a:xfrm>
            <a:off x="434975" y="1508125"/>
            <a:ext cx="827563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pic>
        <p:nvPicPr>
          <p:cNvPr id="5" name="Image 6" descr="Sanofi_Diabetes_4Coul_gbt2.png"/>
          <p:cNvPicPr>
            <a:picLocks noChangeAspect="1"/>
          </p:cNvPicPr>
          <p:nvPr userDrawn="1">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YXUMIA_logo 72.jpg"/>
          <p:cNvPicPr>
            <a:picLocks noChangeAspect="1"/>
          </p:cNvPicPr>
          <p:nvPr userDrawn="1">
            <p:custDataLst>
              <p:tags r:id="rId10"/>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123855266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transition spd="med">
    <p:wipe dir="d"/>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2"/>
          </a:solidFill>
          <a:latin typeface="+mj-lt"/>
          <a:ea typeface="+mj-ea"/>
          <a:cs typeface="+mj-cs"/>
        </a:defRPr>
      </a:lvl1pPr>
      <a:lvl2pPr algn="l" rtl="0" fontAlgn="base">
        <a:spcBef>
          <a:spcPct val="0"/>
        </a:spcBef>
        <a:spcAft>
          <a:spcPct val="0"/>
        </a:spcAft>
        <a:defRPr sz="2400" b="1">
          <a:solidFill>
            <a:srgbClr val="92278F"/>
          </a:solidFill>
          <a:latin typeface="Calibri" pitchFamily="34" charset="0"/>
          <a:cs typeface="Arial" pitchFamily="34" charset="0"/>
        </a:defRPr>
      </a:lvl2pPr>
      <a:lvl3pPr algn="l" rtl="0" fontAlgn="base">
        <a:spcBef>
          <a:spcPct val="0"/>
        </a:spcBef>
        <a:spcAft>
          <a:spcPct val="0"/>
        </a:spcAft>
        <a:defRPr sz="2400" b="1">
          <a:solidFill>
            <a:srgbClr val="92278F"/>
          </a:solidFill>
          <a:latin typeface="Calibri" pitchFamily="34" charset="0"/>
          <a:cs typeface="Arial" pitchFamily="34" charset="0"/>
        </a:defRPr>
      </a:lvl3pPr>
      <a:lvl4pPr algn="l" rtl="0" fontAlgn="base">
        <a:spcBef>
          <a:spcPct val="0"/>
        </a:spcBef>
        <a:spcAft>
          <a:spcPct val="0"/>
        </a:spcAft>
        <a:defRPr sz="2400" b="1">
          <a:solidFill>
            <a:srgbClr val="92278F"/>
          </a:solidFill>
          <a:latin typeface="Calibri" pitchFamily="34" charset="0"/>
          <a:cs typeface="Arial" pitchFamily="34" charset="0"/>
        </a:defRPr>
      </a:lvl4pPr>
      <a:lvl5pPr algn="l" rtl="0" fontAlgn="base">
        <a:spcBef>
          <a:spcPct val="0"/>
        </a:spcBef>
        <a:spcAft>
          <a:spcPct val="0"/>
        </a:spcAft>
        <a:defRPr sz="2400" b="1">
          <a:solidFill>
            <a:srgbClr val="92278F"/>
          </a:solidFill>
          <a:latin typeface="Calibri" pitchFamily="34" charset="0"/>
          <a:cs typeface="Arial" pitchFamily="34" charset="0"/>
        </a:defRPr>
      </a:lvl5pPr>
      <a:lvl6pPr marL="457200" algn="l" rtl="0" fontAlgn="base">
        <a:spcBef>
          <a:spcPct val="0"/>
        </a:spcBef>
        <a:spcAft>
          <a:spcPct val="0"/>
        </a:spcAft>
        <a:defRPr sz="2400" b="1">
          <a:solidFill>
            <a:srgbClr val="92278F"/>
          </a:solidFill>
          <a:latin typeface="Calibri" pitchFamily="34" charset="0"/>
          <a:cs typeface="Arial" pitchFamily="34" charset="0"/>
        </a:defRPr>
      </a:lvl6pPr>
      <a:lvl7pPr marL="914400" algn="l" rtl="0" fontAlgn="base">
        <a:spcBef>
          <a:spcPct val="0"/>
        </a:spcBef>
        <a:spcAft>
          <a:spcPct val="0"/>
        </a:spcAft>
        <a:defRPr sz="2400" b="1">
          <a:solidFill>
            <a:srgbClr val="92278F"/>
          </a:solidFill>
          <a:latin typeface="Calibri" pitchFamily="34" charset="0"/>
          <a:cs typeface="Arial" pitchFamily="34" charset="0"/>
        </a:defRPr>
      </a:lvl7pPr>
      <a:lvl8pPr marL="1371600" algn="l" rtl="0" fontAlgn="base">
        <a:spcBef>
          <a:spcPct val="0"/>
        </a:spcBef>
        <a:spcAft>
          <a:spcPct val="0"/>
        </a:spcAft>
        <a:defRPr sz="2400" b="1">
          <a:solidFill>
            <a:srgbClr val="92278F"/>
          </a:solidFill>
          <a:latin typeface="Calibri" pitchFamily="34" charset="0"/>
          <a:cs typeface="Arial" pitchFamily="34" charset="0"/>
        </a:defRPr>
      </a:lvl8pPr>
      <a:lvl9pPr marL="1828800" algn="l" rtl="0" fontAlgn="base">
        <a:spcBef>
          <a:spcPct val="0"/>
        </a:spcBef>
        <a:spcAft>
          <a:spcPct val="0"/>
        </a:spcAft>
        <a:defRPr sz="2400" b="1">
          <a:solidFill>
            <a:srgbClr val="92278F"/>
          </a:solidFill>
          <a:latin typeface="Calibri" pitchFamily="34" charset="0"/>
          <a:cs typeface="Arial" pitchFamily="34" charset="0"/>
        </a:defRPr>
      </a:lvl9pPr>
    </p:titleStyle>
    <p:bodyStyle>
      <a:lvl1pPr algn="l" rtl="0" fontAlgn="base">
        <a:spcBef>
          <a:spcPct val="20000"/>
        </a:spcBef>
        <a:spcAft>
          <a:spcPct val="0"/>
        </a:spcAft>
        <a:buClr>
          <a:srgbClr val="F57B0C"/>
        </a:buClr>
        <a:defRPr sz="1600" b="1" kern="1200">
          <a:solidFill>
            <a:schemeClr val="tx1"/>
          </a:solidFill>
          <a:latin typeface="+mn-lt"/>
          <a:ea typeface="+mn-ea"/>
          <a:cs typeface="+mn-cs"/>
          <a:sym typeface="Calibri" pitchFamily="34" charset="0"/>
        </a:defRPr>
      </a:lvl1pPr>
      <a:lvl2pPr marL="4572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2pPr>
      <a:lvl3pPr marL="9144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3pPr>
      <a:lvl4pPr marL="1376363" indent="-231775"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4pPr>
      <a:lvl5pPr marL="2058988" indent="-230188"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336" name="Title Placeholder 1"/>
          <p:cNvSpPr>
            <a:spLocks noGrp="1"/>
          </p:cNvSpPr>
          <p:nvPr>
            <p:ph type="title"/>
            <p:custDataLst>
              <p:tags r:id="rId7"/>
            </p:custDataLst>
          </p:nvPr>
        </p:nvSpPr>
        <p:spPr bwMode="auto">
          <a:xfrm>
            <a:off x="434975" y="69850"/>
            <a:ext cx="8275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99337" name="Text Placeholder 2"/>
          <p:cNvSpPr>
            <a:spLocks noGrp="1"/>
          </p:cNvSpPr>
          <p:nvPr>
            <p:ph type="body" idx="1"/>
            <p:custDataLst>
              <p:tags r:id="rId8"/>
            </p:custDataLst>
          </p:nvPr>
        </p:nvSpPr>
        <p:spPr bwMode="auto">
          <a:xfrm>
            <a:off x="434975" y="1508125"/>
            <a:ext cx="8275638"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pic>
        <p:nvPicPr>
          <p:cNvPr id="5" name="Image 6" descr="Sanofi_Diabetes_4Coul_gbt2.png"/>
          <p:cNvPicPr>
            <a:picLocks noChangeAspect="1"/>
          </p:cNvPicPr>
          <p:nvPr userDrawn="1">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38150" y="6308725"/>
            <a:ext cx="49609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YXUMIA_logo 72.jpg"/>
          <p:cNvPicPr>
            <a:picLocks noChangeAspect="1"/>
          </p:cNvPicPr>
          <p:nvPr userDrawn="1">
            <p:custDataLst>
              <p:tags r:id="rId10"/>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954838" y="6251575"/>
            <a:ext cx="15541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auto">
          <a:xfrm>
            <a:off x="351101" y="6627168"/>
            <a:ext cx="418005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defRPr/>
            </a:pPr>
            <a:r>
              <a:rPr lang="en-GB" sz="900" dirty="0" smtClean="0">
                <a:solidFill>
                  <a:srgbClr val="000000"/>
                </a:solidFill>
                <a:latin typeface="Arial" pitchFamily="34" charset="0"/>
              </a:rPr>
              <a:t>GBIE.LYX.13.07.08 (1) DoP  Sept 2013</a:t>
            </a:r>
          </a:p>
        </p:txBody>
      </p:sp>
    </p:spTree>
    <p:extLst>
      <p:ext uri="{BB962C8B-B14F-4D97-AF65-F5344CB8AC3E}">
        <p14:creationId xmlns:p14="http://schemas.microsoft.com/office/powerpoint/2010/main" val="251009273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Lst>
  <p:transition spd="med">
    <p:wipe dir="d"/>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2"/>
          </a:solidFill>
          <a:latin typeface="+mj-lt"/>
          <a:ea typeface="+mj-ea"/>
          <a:cs typeface="+mj-cs"/>
        </a:defRPr>
      </a:lvl1pPr>
      <a:lvl2pPr algn="l" rtl="0" fontAlgn="base">
        <a:spcBef>
          <a:spcPct val="0"/>
        </a:spcBef>
        <a:spcAft>
          <a:spcPct val="0"/>
        </a:spcAft>
        <a:defRPr sz="2400" b="1">
          <a:solidFill>
            <a:srgbClr val="92278F"/>
          </a:solidFill>
          <a:latin typeface="Calibri" pitchFamily="34" charset="0"/>
          <a:cs typeface="Arial" pitchFamily="34" charset="0"/>
        </a:defRPr>
      </a:lvl2pPr>
      <a:lvl3pPr algn="l" rtl="0" fontAlgn="base">
        <a:spcBef>
          <a:spcPct val="0"/>
        </a:spcBef>
        <a:spcAft>
          <a:spcPct val="0"/>
        </a:spcAft>
        <a:defRPr sz="2400" b="1">
          <a:solidFill>
            <a:srgbClr val="92278F"/>
          </a:solidFill>
          <a:latin typeface="Calibri" pitchFamily="34" charset="0"/>
          <a:cs typeface="Arial" pitchFamily="34" charset="0"/>
        </a:defRPr>
      </a:lvl3pPr>
      <a:lvl4pPr algn="l" rtl="0" fontAlgn="base">
        <a:spcBef>
          <a:spcPct val="0"/>
        </a:spcBef>
        <a:spcAft>
          <a:spcPct val="0"/>
        </a:spcAft>
        <a:defRPr sz="2400" b="1">
          <a:solidFill>
            <a:srgbClr val="92278F"/>
          </a:solidFill>
          <a:latin typeface="Calibri" pitchFamily="34" charset="0"/>
          <a:cs typeface="Arial" pitchFamily="34" charset="0"/>
        </a:defRPr>
      </a:lvl4pPr>
      <a:lvl5pPr algn="l" rtl="0" fontAlgn="base">
        <a:spcBef>
          <a:spcPct val="0"/>
        </a:spcBef>
        <a:spcAft>
          <a:spcPct val="0"/>
        </a:spcAft>
        <a:defRPr sz="2400" b="1">
          <a:solidFill>
            <a:srgbClr val="92278F"/>
          </a:solidFill>
          <a:latin typeface="Calibri" pitchFamily="34" charset="0"/>
          <a:cs typeface="Arial" pitchFamily="34" charset="0"/>
        </a:defRPr>
      </a:lvl5pPr>
      <a:lvl6pPr marL="457200" algn="l" rtl="0" fontAlgn="base">
        <a:spcBef>
          <a:spcPct val="0"/>
        </a:spcBef>
        <a:spcAft>
          <a:spcPct val="0"/>
        </a:spcAft>
        <a:defRPr sz="2400" b="1">
          <a:solidFill>
            <a:srgbClr val="92278F"/>
          </a:solidFill>
          <a:latin typeface="Calibri" pitchFamily="34" charset="0"/>
          <a:cs typeface="Arial" pitchFamily="34" charset="0"/>
        </a:defRPr>
      </a:lvl6pPr>
      <a:lvl7pPr marL="914400" algn="l" rtl="0" fontAlgn="base">
        <a:spcBef>
          <a:spcPct val="0"/>
        </a:spcBef>
        <a:spcAft>
          <a:spcPct val="0"/>
        </a:spcAft>
        <a:defRPr sz="2400" b="1">
          <a:solidFill>
            <a:srgbClr val="92278F"/>
          </a:solidFill>
          <a:latin typeface="Calibri" pitchFamily="34" charset="0"/>
          <a:cs typeface="Arial" pitchFamily="34" charset="0"/>
        </a:defRPr>
      </a:lvl7pPr>
      <a:lvl8pPr marL="1371600" algn="l" rtl="0" fontAlgn="base">
        <a:spcBef>
          <a:spcPct val="0"/>
        </a:spcBef>
        <a:spcAft>
          <a:spcPct val="0"/>
        </a:spcAft>
        <a:defRPr sz="2400" b="1">
          <a:solidFill>
            <a:srgbClr val="92278F"/>
          </a:solidFill>
          <a:latin typeface="Calibri" pitchFamily="34" charset="0"/>
          <a:cs typeface="Arial" pitchFamily="34" charset="0"/>
        </a:defRPr>
      </a:lvl8pPr>
      <a:lvl9pPr marL="1828800" algn="l" rtl="0" fontAlgn="base">
        <a:spcBef>
          <a:spcPct val="0"/>
        </a:spcBef>
        <a:spcAft>
          <a:spcPct val="0"/>
        </a:spcAft>
        <a:defRPr sz="2400" b="1">
          <a:solidFill>
            <a:srgbClr val="92278F"/>
          </a:solidFill>
          <a:latin typeface="Calibri" pitchFamily="34" charset="0"/>
          <a:cs typeface="Arial" pitchFamily="34" charset="0"/>
        </a:defRPr>
      </a:lvl9pPr>
    </p:titleStyle>
    <p:bodyStyle>
      <a:lvl1pPr algn="l" rtl="0" fontAlgn="base">
        <a:spcBef>
          <a:spcPct val="20000"/>
        </a:spcBef>
        <a:spcAft>
          <a:spcPct val="0"/>
        </a:spcAft>
        <a:buClr>
          <a:srgbClr val="F57B0C"/>
        </a:buClr>
        <a:defRPr sz="1600" b="1" kern="1200">
          <a:solidFill>
            <a:schemeClr val="tx1"/>
          </a:solidFill>
          <a:latin typeface="+mn-lt"/>
          <a:ea typeface="+mn-ea"/>
          <a:cs typeface="+mn-cs"/>
          <a:sym typeface="Calibri" pitchFamily="34" charset="0"/>
        </a:defRPr>
      </a:lvl1pPr>
      <a:lvl2pPr marL="4572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2pPr>
      <a:lvl3pPr marL="914400" indent="-228600"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3pPr>
      <a:lvl4pPr marL="1376363" indent="-231775"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4pPr>
      <a:lvl5pPr marL="2058988" indent="-230188" algn="l" rtl="0" fontAlgn="base">
        <a:spcBef>
          <a:spcPct val="20000"/>
        </a:spcBef>
        <a:spcAft>
          <a:spcPct val="0"/>
        </a:spcAft>
        <a:buClr>
          <a:srgbClr val="F57B0C"/>
        </a:buClr>
        <a:buFont typeface="Arial" pitchFamily="34" charset="0"/>
        <a:buChar char="–"/>
        <a:defRPr sz="1600" kern="1200">
          <a:solidFill>
            <a:schemeClr val="tx1"/>
          </a:solidFill>
          <a:latin typeface="+mn-lt"/>
          <a:ea typeface="+mn-ea"/>
          <a:cs typeface="+mn-cs"/>
          <a:sym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8.xml"/><Relationship Id="rId7" Type="http://schemas.openxmlformats.org/officeDocument/2006/relationships/image" Target="../media/image23.wmf"/><Relationship Id="rId2" Type="http://schemas.openxmlformats.org/officeDocument/2006/relationships/slideLayout" Target="../slideLayouts/slideLayout38.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 Id="rId9" Type="http://schemas.openxmlformats.org/officeDocument/2006/relationships/image" Target="../media/image24.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wmf"/><Relationship Id="rId4" Type="http://schemas.openxmlformats.org/officeDocument/2006/relationships/oleObject" Target="../embeddings/oleObject2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457432"/>
          </a:xfrm>
        </p:spPr>
        <p:txBody>
          <a:bodyPr/>
          <a:lstStyle/>
          <a:p>
            <a:r>
              <a:rPr lang="en-US" dirty="0" smtClean="0"/>
              <a:t>What’s New in Diabetes</a:t>
            </a:r>
            <a:endParaRPr lang="en-US" dirty="0"/>
          </a:p>
        </p:txBody>
      </p:sp>
      <p:sp>
        <p:nvSpPr>
          <p:cNvPr id="3" name="Subtitle 2"/>
          <p:cNvSpPr>
            <a:spLocks noGrp="1"/>
          </p:cNvSpPr>
          <p:nvPr>
            <p:ph type="subTitle" idx="1"/>
          </p:nvPr>
        </p:nvSpPr>
        <p:spPr>
          <a:xfrm>
            <a:off x="443869" y="4953000"/>
            <a:ext cx="8186908" cy="1219200"/>
          </a:xfrm>
        </p:spPr>
        <p:txBody>
          <a:bodyPr>
            <a:normAutofit/>
          </a:bodyPr>
          <a:lstStyle/>
          <a:p>
            <a:r>
              <a:rPr lang="en-US" dirty="0" smtClean="0">
                <a:solidFill>
                  <a:srgbClr val="FFFF00"/>
                </a:solidFill>
              </a:rPr>
              <a:t>Maeve C. Durkan MBBS , FACP , Mmed.Ed</a:t>
            </a:r>
            <a:endParaRPr lang="en-US" dirty="0">
              <a:solidFill>
                <a:srgbClr val="FFFF00"/>
              </a:solidFill>
            </a:endParaRPr>
          </a:p>
          <a:p>
            <a:r>
              <a:rPr lang="en-US" dirty="0" smtClean="0">
                <a:solidFill>
                  <a:srgbClr val="FFFF00"/>
                </a:solidFill>
              </a:rPr>
              <a:t>Consultant in Diabetes, Endocrinology &amp; Metabolism</a:t>
            </a:r>
          </a:p>
        </p:txBody>
      </p:sp>
    </p:spTree>
    <p:extLst>
      <p:ext uri="{BB962C8B-B14F-4D97-AF65-F5344CB8AC3E}">
        <p14:creationId xmlns:p14="http://schemas.microsoft.com/office/powerpoint/2010/main" val="84571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419186"/>
            <a:ext cx="8229600" cy="1181014"/>
          </a:xfrm>
        </p:spPr>
        <p:txBody>
          <a:bodyPr/>
          <a:lstStyle/>
          <a:p>
            <a:pPr eaLnBrk="1" hangingPunct="1">
              <a:defRPr/>
            </a:pPr>
            <a:r>
              <a:rPr lang="en-US" dirty="0" smtClean="0">
                <a:latin typeface="+mj-lt"/>
                <a:cs typeface="+mj-cs"/>
              </a:rPr>
              <a:t>UKPDS / DCCT-EDIC</a:t>
            </a:r>
          </a:p>
        </p:txBody>
      </p:sp>
      <p:sp>
        <p:nvSpPr>
          <p:cNvPr id="281603" name="Rectangle 3"/>
          <p:cNvSpPr>
            <a:spLocks noGrp="1" noChangeArrowheads="1"/>
          </p:cNvSpPr>
          <p:nvPr>
            <p:ph type="body" idx="1"/>
          </p:nvPr>
        </p:nvSpPr>
        <p:spPr>
          <a:xfrm>
            <a:off x="0" y="1600200"/>
            <a:ext cx="9144000" cy="4525963"/>
          </a:xfrm>
        </p:spPr>
        <p:txBody>
          <a:bodyPr/>
          <a:lstStyle/>
          <a:p>
            <a:pPr algn="ctr" eaLnBrk="1" hangingPunct="1">
              <a:buFontTx/>
              <a:buNone/>
              <a:defRPr/>
            </a:pPr>
            <a:endParaRPr lang="en-US" dirty="0" smtClean="0">
              <a:cs typeface="+mn-cs"/>
            </a:endParaRPr>
          </a:p>
          <a:p>
            <a:pPr algn="ctr" eaLnBrk="1" hangingPunct="1">
              <a:buFontTx/>
              <a:buNone/>
              <a:defRPr/>
            </a:pPr>
            <a:r>
              <a:rPr lang="en-US" dirty="0" smtClean="0">
                <a:cs typeface="+mn-cs"/>
              </a:rPr>
              <a:t> </a:t>
            </a:r>
            <a:r>
              <a:rPr lang="en-US" dirty="0" smtClean="0">
                <a:solidFill>
                  <a:srgbClr val="FFFF00"/>
                </a:solidFill>
                <a:cs typeface="+mn-cs"/>
              </a:rPr>
              <a:t>Early glycemic control = Cardiac mortality benefit</a:t>
            </a:r>
          </a:p>
          <a:p>
            <a:pPr algn="ctr" eaLnBrk="1" hangingPunct="1">
              <a:buFontTx/>
              <a:buNone/>
              <a:defRPr/>
            </a:pPr>
            <a:r>
              <a:rPr lang="en-US" dirty="0" smtClean="0">
                <a:solidFill>
                  <a:srgbClr val="FFFF00"/>
                </a:solidFill>
                <a:cs typeface="+mn-cs"/>
              </a:rPr>
              <a:t> </a:t>
            </a:r>
          </a:p>
          <a:p>
            <a:pPr algn="ctr" eaLnBrk="1" hangingPunct="1">
              <a:buFontTx/>
              <a:buNone/>
              <a:defRPr/>
            </a:pPr>
            <a:r>
              <a:rPr lang="en-US" dirty="0" smtClean="0">
                <a:solidFill>
                  <a:srgbClr val="FFFF00"/>
                </a:solidFill>
                <a:cs typeface="+mn-cs"/>
              </a:rPr>
              <a:t>Macrovascular/cardiovascular benefit lost &gt; 12 yr</a:t>
            </a:r>
          </a:p>
          <a:p>
            <a:pPr algn="ctr" eaLnBrk="1" hangingPunct="1">
              <a:buFontTx/>
              <a:buNone/>
              <a:defRPr/>
            </a:pPr>
            <a:r>
              <a:rPr lang="en-US" dirty="0" smtClean="0">
                <a:solidFill>
                  <a:srgbClr val="FFFF00"/>
                </a:solidFill>
                <a:cs typeface="+mn-cs"/>
              </a:rPr>
              <a:t>                      </a:t>
            </a:r>
            <a:endParaRPr lang="en-US" dirty="0">
              <a:solidFill>
                <a:srgbClr val="FFFF00"/>
              </a:solidFill>
            </a:endParaRPr>
          </a:p>
          <a:p>
            <a:pPr algn="ctr" eaLnBrk="1" hangingPunct="1">
              <a:buFontTx/>
              <a:buNone/>
              <a:defRPr/>
            </a:pPr>
            <a:r>
              <a:rPr lang="en-US" dirty="0" smtClean="0">
                <a:solidFill>
                  <a:schemeClr val="tx1"/>
                </a:solidFill>
                <a:cs typeface="+mn-cs"/>
              </a:rPr>
              <a:t>‘Legacy Effect </a:t>
            </a:r>
            <a:r>
              <a:rPr lang="en-US" dirty="0" smtClean="0">
                <a:solidFill>
                  <a:schemeClr val="tx1"/>
                </a:solidFill>
              </a:rPr>
              <a:t>’</a:t>
            </a:r>
          </a:p>
          <a:p>
            <a:pPr algn="ctr" eaLnBrk="1" hangingPunct="1">
              <a:buFontTx/>
              <a:buNone/>
              <a:defRPr/>
            </a:pPr>
            <a:r>
              <a:rPr lang="en-US" dirty="0" smtClean="0">
                <a:solidFill>
                  <a:schemeClr val="tx1"/>
                </a:solidFill>
                <a:cs typeface="+mn-cs"/>
              </a:rPr>
              <a:t>‘Metabolic Memory’</a:t>
            </a:r>
          </a:p>
        </p:txBody>
      </p:sp>
    </p:spTree>
    <p:extLst>
      <p:ext uri="{BB962C8B-B14F-4D97-AF65-F5344CB8AC3E}">
        <p14:creationId xmlns:p14="http://schemas.microsoft.com/office/powerpoint/2010/main" val="2244238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Anti-Diabetic Agents</a:t>
            </a:r>
          </a:p>
        </p:txBody>
      </p:sp>
      <p:sp>
        <p:nvSpPr>
          <p:cNvPr id="3" name="Rectangle 2"/>
          <p:cNvSpPr txBox="1">
            <a:spLocks noChangeArrowheads="1"/>
          </p:cNvSpPr>
          <p:nvPr/>
        </p:nvSpPr>
        <p:spPr bwMode="auto">
          <a:xfrm>
            <a:off x="169863" y="1619250"/>
            <a:ext cx="8610600" cy="352425"/>
          </a:xfrm>
          <a:prstGeom prst="rect">
            <a:avLst/>
          </a:prstGeom>
          <a:noFill/>
          <a:ln w="9525">
            <a:noFill/>
            <a:miter lim="800000"/>
            <a:headEnd/>
            <a:tailEnd/>
          </a:ln>
          <a:effectLst/>
        </p:spPr>
        <p:txBody>
          <a:bodyPr anchor="ctr" anchorCtr="1"/>
          <a:lstStyle/>
          <a:p>
            <a:pPr algn="ctr">
              <a:defRPr/>
            </a:pPr>
            <a:r>
              <a:rPr lang="en-GB" sz="2000" b="1" kern="0" dirty="0">
                <a:latin typeface="Futura Md BT" pitchFamily="34" charset="0"/>
                <a:ea typeface="+mj-ea"/>
                <a:cs typeface="+mj-cs"/>
              </a:rPr>
              <a:t>Primary Sites of Action of Oral Antidiabetic Drugs (OADs)</a:t>
            </a:r>
          </a:p>
        </p:txBody>
      </p:sp>
      <p:pic>
        <p:nvPicPr>
          <p:cNvPr id="32772" name="Picture 4" descr="Liver_small"/>
          <p:cNvPicPr>
            <a:picLocks noChangeAspect="1" noChangeArrowheads="1"/>
          </p:cNvPicPr>
          <p:nvPr/>
        </p:nvPicPr>
        <p:blipFill>
          <a:blip r:embed="rId2">
            <a:clrChange>
              <a:clrFrom>
                <a:srgbClr val="830123"/>
              </a:clrFrom>
              <a:clrTo>
                <a:srgbClr val="830123">
                  <a:alpha val="0"/>
                </a:srgbClr>
              </a:clrTo>
            </a:clrChange>
            <a:extLst>
              <a:ext uri="{28A0092B-C50C-407E-A947-70E740481C1C}">
                <a14:useLocalDpi xmlns:a14="http://schemas.microsoft.com/office/drawing/2010/main" val="0"/>
              </a:ext>
            </a:extLst>
          </a:blip>
          <a:srcRect/>
          <a:stretch>
            <a:fillRect/>
          </a:stretch>
        </p:blipFill>
        <p:spPr bwMode="auto">
          <a:xfrm>
            <a:off x="4768850" y="4105275"/>
            <a:ext cx="7556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4073525" y="5027613"/>
            <a:ext cx="1893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Symbol" pitchFamily="18" charset="2"/>
              </a:rPr>
              <a:t> Glucose</a:t>
            </a:r>
            <a:r>
              <a:rPr lang="en-GB" sz="1600" b="1" dirty="0">
                <a:sym typeface="Wingdings 3" pitchFamily="18" charset="2"/>
              </a:rPr>
              <a:t> </a:t>
            </a:r>
            <a:br>
              <a:rPr lang="en-GB" sz="1600" b="1" dirty="0">
                <a:sym typeface="Wingdings 3" pitchFamily="18" charset="2"/>
              </a:rPr>
            </a:br>
            <a:r>
              <a:rPr lang="en-GB" sz="1600" b="1" dirty="0"/>
              <a:t>output</a:t>
            </a:r>
          </a:p>
          <a:p>
            <a:pPr algn="ctr"/>
            <a:r>
              <a:rPr lang="en-GB" sz="1600" b="1" dirty="0">
                <a:sym typeface="Symbol" pitchFamily="18" charset="2"/>
              </a:rPr>
              <a:t> Insulin resistance</a:t>
            </a:r>
          </a:p>
        </p:txBody>
      </p:sp>
      <p:sp>
        <p:nvSpPr>
          <p:cNvPr id="32774" name="Text Box 6"/>
          <p:cNvSpPr txBox="1">
            <a:spLocks noChangeArrowheads="1"/>
          </p:cNvSpPr>
          <p:nvPr/>
        </p:nvSpPr>
        <p:spPr bwMode="auto">
          <a:xfrm>
            <a:off x="4416425" y="2436813"/>
            <a:ext cx="1290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Wingdings 3" pitchFamily="18" charset="2"/>
              </a:rPr>
              <a:t>Biguanides</a:t>
            </a:r>
            <a:endParaRPr lang="en-GB" sz="1600" b="1" dirty="0"/>
          </a:p>
        </p:txBody>
      </p:sp>
      <p:pic>
        <p:nvPicPr>
          <p:cNvPr id="32775" name="Picture 10" descr="Pancreas_small"/>
          <p:cNvPicPr>
            <a:picLocks noChangeAspect="1" noChangeArrowheads="1"/>
          </p:cNvPicPr>
          <p:nvPr/>
        </p:nvPicPr>
        <p:blipFill>
          <a:blip r:embed="rId3">
            <a:clrChange>
              <a:clrFrom>
                <a:srgbClr val="BA815C"/>
              </a:clrFrom>
              <a:clrTo>
                <a:srgbClr val="BA815C">
                  <a:alpha val="0"/>
                </a:srgbClr>
              </a:clrTo>
            </a:clrChange>
            <a:extLst>
              <a:ext uri="{28A0092B-C50C-407E-A947-70E740481C1C}">
                <a14:useLocalDpi xmlns:a14="http://schemas.microsoft.com/office/drawing/2010/main" val="0"/>
              </a:ext>
            </a:extLst>
          </a:blip>
          <a:srcRect/>
          <a:stretch>
            <a:fillRect/>
          </a:stretch>
        </p:blipFill>
        <p:spPr bwMode="auto">
          <a:xfrm rot="997775">
            <a:off x="2552700" y="4092575"/>
            <a:ext cx="10112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11"/>
          <p:cNvSpPr txBox="1">
            <a:spLocks noChangeArrowheads="1"/>
          </p:cNvSpPr>
          <p:nvPr/>
        </p:nvSpPr>
        <p:spPr bwMode="auto">
          <a:xfrm>
            <a:off x="2495550" y="5027613"/>
            <a:ext cx="102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Symbol" pitchFamily="18" charset="2"/>
              </a:rPr>
              <a:t> Insulin </a:t>
            </a:r>
            <a:br>
              <a:rPr lang="en-GB" sz="1600" b="1" dirty="0">
                <a:sym typeface="Symbol" pitchFamily="18" charset="2"/>
              </a:rPr>
            </a:br>
            <a:r>
              <a:rPr lang="en-GB" sz="1600" b="1" dirty="0">
                <a:sym typeface="Symbol" pitchFamily="18" charset="2"/>
              </a:rPr>
              <a:t>secretion</a:t>
            </a:r>
          </a:p>
        </p:txBody>
      </p:sp>
      <p:sp>
        <p:nvSpPr>
          <p:cNvPr id="32777" name="Text Box 12"/>
          <p:cNvSpPr txBox="1">
            <a:spLocks noChangeArrowheads="1"/>
          </p:cNvSpPr>
          <p:nvPr/>
        </p:nvSpPr>
        <p:spPr bwMode="auto">
          <a:xfrm>
            <a:off x="2163763" y="2276475"/>
            <a:ext cx="15843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Wingdings 3" pitchFamily="18" charset="2"/>
              </a:rPr>
              <a:t>Sulfonylureas/</a:t>
            </a:r>
            <a:br>
              <a:rPr lang="en-GB" sz="1600" b="1" dirty="0">
                <a:sym typeface="Wingdings 3" pitchFamily="18" charset="2"/>
              </a:rPr>
            </a:br>
            <a:r>
              <a:rPr lang="en-GB" sz="1600" b="1" dirty="0">
                <a:sym typeface="Wingdings 3" pitchFamily="18" charset="2"/>
              </a:rPr>
              <a:t>meglitinides/</a:t>
            </a:r>
          </a:p>
          <a:p>
            <a:pPr algn="ctr"/>
            <a:r>
              <a:rPr lang="en-GB" sz="1600" b="1" dirty="0">
                <a:sym typeface="Wingdings 3" pitchFamily="18" charset="2"/>
              </a:rPr>
              <a:t>Incretins*</a:t>
            </a:r>
            <a:endParaRPr lang="en-GB" sz="1600" b="1" dirty="0"/>
          </a:p>
        </p:txBody>
      </p:sp>
      <p:pic>
        <p:nvPicPr>
          <p:cNvPr id="32778" name="Picture 15" descr="Stomach_small"/>
          <p:cNvPicPr>
            <a:picLocks noChangeAspect="1" noChangeArrowheads="1"/>
          </p:cNvPicPr>
          <p:nvPr/>
        </p:nvPicPr>
        <p:blipFill>
          <a:blip r:embed="rId4">
            <a:clrChange>
              <a:clrFrom>
                <a:srgbClr val="DB2847"/>
              </a:clrFrom>
              <a:clrTo>
                <a:srgbClr val="DB2847">
                  <a:alpha val="0"/>
                </a:srgbClr>
              </a:clrTo>
            </a:clrChange>
            <a:extLst>
              <a:ext uri="{28A0092B-C50C-407E-A947-70E740481C1C}">
                <a14:useLocalDpi xmlns:a14="http://schemas.microsoft.com/office/drawing/2010/main" val="0"/>
              </a:ext>
            </a:extLst>
          </a:blip>
          <a:srcRect/>
          <a:stretch>
            <a:fillRect/>
          </a:stretch>
        </p:blipFill>
        <p:spPr bwMode="auto">
          <a:xfrm>
            <a:off x="700088" y="3997325"/>
            <a:ext cx="7667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16"/>
          <p:cNvSpPr txBox="1">
            <a:spLocks noChangeArrowheads="1"/>
          </p:cNvSpPr>
          <p:nvPr/>
        </p:nvSpPr>
        <p:spPr bwMode="auto">
          <a:xfrm>
            <a:off x="128588" y="5027613"/>
            <a:ext cx="1636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Wingdings 3" pitchFamily="18" charset="2"/>
              </a:rPr>
              <a:t> </a:t>
            </a:r>
            <a:r>
              <a:rPr lang="en-GB" sz="1600" b="1" dirty="0">
                <a:sym typeface="Symbol" pitchFamily="18" charset="2"/>
              </a:rPr>
              <a:t> Carbohydrate </a:t>
            </a:r>
            <a:br>
              <a:rPr lang="en-GB" sz="1600" b="1" dirty="0">
                <a:sym typeface="Symbol" pitchFamily="18" charset="2"/>
              </a:rPr>
            </a:br>
            <a:r>
              <a:rPr lang="en-GB" sz="1600" b="1" dirty="0">
                <a:sym typeface="Symbol" pitchFamily="18" charset="2"/>
              </a:rPr>
              <a:t>breakdown/</a:t>
            </a:r>
            <a:br>
              <a:rPr lang="en-GB" sz="1600" b="1" dirty="0">
                <a:sym typeface="Symbol" pitchFamily="18" charset="2"/>
              </a:rPr>
            </a:br>
            <a:r>
              <a:rPr lang="en-GB" sz="1600" b="1" dirty="0">
                <a:sym typeface="Symbol" pitchFamily="18" charset="2"/>
              </a:rPr>
              <a:t>absorption</a:t>
            </a:r>
            <a:endParaRPr lang="en-GB" sz="1600" b="1" dirty="0"/>
          </a:p>
        </p:txBody>
      </p:sp>
      <p:sp>
        <p:nvSpPr>
          <p:cNvPr id="32780" name="Text Box 17"/>
          <p:cNvSpPr txBox="1">
            <a:spLocks noChangeArrowheads="1"/>
          </p:cNvSpPr>
          <p:nvPr/>
        </p:nvSpPr>
        <p:spPr bwMode="auto">
          <a:xfrm>
            <a:off x="166688" y="2274888"/>
            <a:ext cx="1627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Symbol" pitchFamily="18" charset="2"/>
              </a:rPr>
              <a:t></a:t>
            </a:r>
            <a:r>
              <a:rPr lang="en-GB" sz="1600" b="1" dirty="0">
                <a:sym typeface="Wingdings 3" pitchFamily="18" charset="2"/>
              </a:rPr>
              <a:t>-glucosidase </a:t>
            </a:r>
            <a:br>
              <a:rPr lang="en-GB" sz="1600" b="1" dirty="0">
                <a:sym typeface="Wingdings 3" pitchFamily="18" charset="2"/>
              </a:rPr>
            </a:br>
            <a:r>
              <a:rPr lang="en-GB" sz="1600" b="1" dirty="0">
                <a:sym typeface="Wingdings 3" pitchFamily="18" charset="2"/>
              </a:rPr>
              <a:t>inhibitors</a:t>
            </a:r>
            <a:endParaRPr lang="en-GB" sz="1600" b="1" dirty="0"/>
          </a:p>
        </p:txBody>
      </p:sp>
      <p:sp>
        <p:nvSpPr>
          <p:cNvPr id="32781" name="Line 18"/>
          <p:cNvSpPr>
            <a:spLocks noChangeShapeType="1"/>
          </p:cNvSpPr>
          <p:nvPr/>
        </p:nvSpPr>
        <p:spPr bwMode="auto">
          <a:xfrm>
            <a:off x="1082675" y="2952750"/>
            <a:ext cx="0" cy="957263"/>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pic>
        <p:nvPicPr>
          <p:cNvPr id="32782" name="Picture 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5150" y="4117975"/>
            <a:ext cx="723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3" descr="Muscle_small"/>
          <p:cNvPicPr>
            <a:picLocks noChangeAspect="1" noChangeArrowheads="1"/>
          </p:cNvPicPr>
          <p:nvPr/>
        </p:nvPicPr>
        <p:blipFill>
          <a:blip r:embed="rId6">
            <a:clrChange>
              <a:clrFrom>
                <a:srgbClr val="DB2847"/>
              </a:clrFrom>
              <a:clrTo>
                <a:srgbClr val="DB2847">
                  <a:alpha val="0"/>
                </a:srgbClr>
              </a:clrTo>
            </a:clrChange>
            <a:extLst>
              <a:ext uri="{28A0092B-C50C-407E-A947-70E740481C1C}">
                <a14:useLocalDpi xmlns:a14="http://schemas.microsoft.com/office/drawing/2010/main" val="0"/>
              </a:ext>
            </a:extLst>
          </a:blip>
          <a:srcRect/>
          <a:stretch>
            <a:fillRect/>
          </a:stretch>
        </p:blipFill>
        <p:spPr bwMode="auto">
          <a:xfrm>
            <a:off x="7083425" y="4187825"/>
            <a:ext cx="900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 Box 24"/>
          <p:cNvSpPr txBox="1">
            <a:spLocks noChangeArrowheads="1"/>
          </p:cNvSpPr>
          <p:nvPr/>
        </p:nvSpPr>
        <p:spPr bwMode="auto">
          <a:xfrm>
            <a:off x="6954838" y="4976813"/>
            <a:ext cx="108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Wingdings 3" pitchFamily="18" charset="2"/>
              </a:rPr>
              <a:t> </a:t>
            </a:r>
            <a:r>
              <a:rPr lang="en-GB" sz="1600" b="1" dirty="0">
                <a:sym typeface="Symbol" pitchFamily="18" charset="2"/>
              </a:rPr>
              <a:t> Insulin </a:t>
            </a:r>
            <a:br>
              <a:rPr lang="en-GB" sz="1600" b="1" dirty="0">
                <a:sym typeface="Symbol" pitchFamily="18" charset="2"/>
              </a:rPr>
            </a:br>
            <a:r>
              <a:rPr lang="en-GB" sz="1600" b="1" dirty="0">
                <a:sym typeface="Symbol" pitchFamily="18" charset="2"/>
              </a:rPr>
              <a:t>resistance</a:t>
            </a:r>
            <a:endParaRPr lang="en-GB" sz="1600" b="1" dirty="0"/>
          </a:p>
        </p:txBody>
      </p:sp>
      <p:sp>
        <p:nvSpPr>
          <p:cNvPr id="32785" name="Text Box 25"/>
          <p:cNvSpPr txBox="1">
            <a:spLocks noChangeArrowheads="1"/>
          </p:cNvSpPr>
          <p:nvPr/>
        </p:nvSpPr>
        <p:spPr bwMode="auto">
          <a:xfrm>
            <a:off x="6388100" y="2441575"/>
            <a:ext cx="203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GB" sz="1600" b="1" dirty="0">
                <a:sym typeface="Wingdings 3" pitchFamily="18" charset="2"/>
              </a:rPr>
              <a:t>Thiazolidinediones</a:t>
            </a:r>
            <a:endParaRPr lang="en-GB" sz="1600" b="1" dirty="0"/>
          </a:p>
        </p:txBody>
      </p:sp>
      <p:pic>
        <p:nvPicPr>
          <p:cNvPr id="32786" name="Picture 26" descr="Liver_small"/>
          <p:cNvPicPr>
            <a:picLocks noChangeAspect="1" noChangeArrowheads="1"/>
          </p:cNvPicPr>
          <p:nvPr/>
        </p:nvPicPr>
        <p:blipFill>
          <a:blip r:embed="rId2">
            <a:clrChange>
              <a:clrFrom>
                <a:srgbClr val="830123"/>
              </a:clrFrom>
              <a:clrTo>
                <a:srgbClr val="830123">
                  <a:alpha val="0"/>
                </a:srgbClr>
              </a:clrTo>
            </a:clrChange>
            <a:extLst>
              <a:ext uri="{28A0092B-C50C-407E-A947-70E740481C1C}">
                <a14:useLocalDpi xmlns:a14="http://schemas.microsoft.com/office/drawing/2010/main" val="0"/>
              </a:ext>
            </a:extLst>
          </a:blip>
          <a:srcRect/>
          <a:stretch>
            <a:fillRect/>
          </a:stretch>
        </p:blipFill>
        <p:spPr bwMode="auto">
          <a:xfrm>
            <a:off x="6178550" y="4117975"/>
            <a:ext cx="7556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Text Box 27"/>
          <p:cNvSpPr txBox="1">
            <a:spLocks noChangeArrowheads="1"/>
          </p:cNvSpPr>
          <p:nvPr/>
        </p:nvSpPr>
        <p:spPr bwMode="auto">
          <a:xfrm>
            <a:off x="169863" y="6273800"/>
            <a:ext cx="72866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spcBef>
                <a:spcPct val="30000"/>
              </a:spcBef>
            </a:pPr>
            <a:r>
              <a:rPr lang="pt-BR" sz="1200" dirty="0">
                <a:latin typeface="Tahoma" pitchFamily="34" charset="0"/>
              </a:rPr>
              <a:t>Kobayashi M. Diabetes Obes Metab 1999; 1 (Suppl. 1): S32–S40.</a:t>
            </a:r>
          </a:p>
          <a:p>
            <a:pPr>
              <a:spcBef>
                <a:spcPct val="30000"/>
              </a:spcBef>
            </a:pPr>
            <a:r>
              <a:rPr lang="en-GB" sz="1200" dirty="0">
                <a:latin typeface="Tahoma" pitchFamily="34" charset="0"/>
              </a:rPr>
              <a:t>Nattrass M &amp; Bailey CJ. Baillieres Best Pract Res Clin Endocrinol Metab 1999; 13: 309–329.</a:t>
            </a:r>
          </a:p>
        </p:txBody>
      </p:sp>
      <p:sp>
        <p:nvSpPr>
          <p:cNvPr id="32788" name="Line 28"/>
          <p:cNvSpPr>
            <a:spLocks noChangeShapeType="1"/>
          </p:cNvSpPr>
          <p:nvPr/>
        </p:nvSpPr>
        <p:spPr bwMode="auto">
          <a:xfrm>
            <a:off x="3054350" y="2952750"/>
            <a:ext cx="0" cy="957263"/>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32789" name="Line 29"/>
          <p:cNvSpPr>
            <a:spLocks noChangeShapeType="1"/>
          </p:cNvSpPr>
          <p:nvPr/>
        </p:nvSpPr>
        <p:spPr bwMode="auto">
          <a:xfrm>
            <a:off x="5178425" y="2952750"/>
            <a:ext cx="0" cy="957263"/>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32790" name="Line 30"/>
          <p:cNvSpPr>
            <a:spLocks noChangeShapeType="1"/>
          </p:cNvSpPr>
          <p:nvPr/>
        </p:nvSpPr>
        <p:spPr bwMode="auto">
          <a:xfrm>
            <a:off x="7531100" y="2952750"/>
            <a:ext cx="0" cy="957263"/>
          </a:xfrm>
          <a:prstGeom prst="line">
            <a:avLst/>
          </a:prstGeom>
          <a:noFill/>
          <a:ln w="28575">
            <a:solidFill>
              <a:srgbClr val="00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32791" name="Slide Number Placeholder 2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A793C30B-95E3-422A-BDDE-7F023F510804}" type="slidenum">
              <a:rPr lang="en-US"/>
              <a:pPr eaLnBrk="1" hangingPunct="1"/>
              <a:t>11</a:t>
            </a:fld>
            <a:endParaRPr lang="en-US" dirty="0"/>
          </a:p>
        </p:txBody>
      </p:sp>
    </p:spTree>
    <p:extLst>
      <p:ext uri="{BB962C8B-B14F-4D97-AF65-F5344CB8AC3E}">
        <p14:creationId xmlns:p14="http://schemas.microsoft.com/office/powerpoint/2010/main" val="1159301080"/>
      </p:ext>
    </p:extLst>
  </p:cSld>
  <p:clrMapOvr>
    <a:masterClrMapping/>
  </p:clrMapOvr>
  <p:transition spd="slow"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3583"/>
          </a:xfrm>
        </p:spPr>
        <p:txBody>
          <a:bodyPr/>
          <a:lstStyle/>
          <a:p>
            <a:r>
              <a:rPr lang="en-US" dirty="0" smtClean="0">
                <a:latin typeface="+mj-lt"/>
              </a:rPr>
              <a:t>New Drugs in Pipeline</a:t>
            </a:r>
            <a:endParaRPr lang="en-US" dirty="0">
              <a:latin typeface="+mj-lt"/>
            </a:endParaRPr>
          </a:p>
        </p:txBody>
      </p:sp>
      <p:sp>
        <p:nvSpPr>
          <p:cNvPr id="3" name="Content Placeholder 2"/>
          <p:cNvSpPr>
            <a:spLocks noGrp="1"/>
          </p:cNvSpPr>
          <p:nvPr>
            <p:ph idx="1"/>
          </p:nvPr>
        </p:nvSpPr>
        <p:spPr>
          <a:xfrm>
            <a:off x="147956" y="1331532"/>
            <a:ext cx="8754074" cy="4794632"/>
          </a:xfrm>
        </p:spPr>
        <p:txBody>
          <a:bodyPr>
            <a:normAutofit fontScale="92500" lnSpcReduction="10000"/>
          </a:bodyPr>
          <a:lstStyle/>
          <a:p>
            <a:r>
              <a:rPr lang="en-US" dirty="0" smtClean="0">
                <a:solidFill>
                  <a:srgbClr val="FFFF00"/>
                </a:solidFill>
              </a:rPr>
              <a:t>SGLT2 Inhibitors</a:t>
            </a:r>
          </a:p>
          <a:p>
            <a:r>
              <a:rPr lang="en-US" dirty="0" smtClean="0"/>
              <a:t>Canagliflozin</a:t>
            </a:r>
          </a:p>
          <a:p>
            <a:r>
              <a:rPr lang="en-US" dirty="0" smtClean="0"/>
              <a:t>Dapagliflozin</a:t>
            </a:r>
            <a:endParaRPr lang="en-US" dirty="0"/>
          </a:p>
          <a:p>
            <a:r>
              <a:rPr lang="en-US" dirty="0" smtClean="0"/>
              <a:t>Empagliflozin </a:t>
            </a:r>
          </a:p>
          <a:p>
            <a:pPr marL="0" indent="0">
              <a:buNone/>
            </a:pPr>
            <a:endParaRPr lang="en-US" dirty="0"/>
          </a:p>
          <a:p>
            <a:r>
              <a:rPr lang="en-US" dirty="0" smtClean="0">
                <a:solidFill>
                  <a:srgbClr val="FFFF00"/>
                </a:solidFill>
              </a:rPr>
              <a:t>GLP1 Inhibitors</a:t>
            </a:r>
          </a:p>
          <a:p>
            <a:r>
              <a:rPr lang="en-US" dirty="0" smtClean="0"/>
              <a:t>Lixizenatide  </a:t>
            </a:r>
            <a:r>
              <a:rPr lang="en-US" dirty="0"/>
              <a:t>( Prandial GLP1) </a:t>
            </a:r>
            <a:endParaRPr lang="en-US" dirty="0" smtClean="0"/>
          </a:p>
          <a:p>
            <a:r>
              <a:rPr lang="en-US" dirty="0" smtClean="0"/>
              <a:t>Dulaglutide </a:t>
            </a:r>
            <a:r>
              <a:rPr lang="en-US" dirty="0"/>
              <a:t>( Once weekly</a:t>
            </a:r>
            <a:r>
              <a:rPr lang="en-US" dirty="0" smtClean="0"/>
              <a:t>)</a:t>
            </a:r>
          </a:p>
          <a:p>
            <a:pPr marL="0" indent="0">
              <a:buNone/>
            </a:pPr>
            <a:endParaRPr lang="en-US" dirty="0" smtClean="0"/>
          </a:p>
          <a:p>
            <a:r>
              <a:rPr lang="en-US" dirty="0" smtClean="0">
                <a:solidFill>
                  <a:srgbClr val="FFFF00"/>
                </a:solidFill>
              </a:rPr>
              <a:t>GLP1 Inhibitors in DM1 </a:t>
            </a:r>
          </a:p>
          <a:p>
            <a:endParaRPr lang="en-US" dirty="0" smtClean="0"/>
          </a:p>
          <a:p>
            <a:r>
              <a:rPr lang="en-US" dirty="0" smtClean="0">
                <a:solidFill>
                  <a:srgbClr val="FFFF00"/>
                </a:solidFill>
              </a:rPr>
              <a:t>Basal Insulins  ….</a:t>
            </a:r>
            <a:endParaRPr lang="en-US" dirty="0">
              <a:solidFill>
                <a:srgbClr val="FFFF00"/>
              </a:solidFill>
            </a:endParaRPr>
          </a:p>
          <a:p>
            <a:endParaRPr lang="en-US" dirty="0" smtClean="0"/>
          </a:p>
        </p:txBody>
      </p:sp>
    </p:spTree>
    <p:extLst>
      <p:ext uri="{BB962C8B-B14F-4D97-AF65-F5344CB8AC3E}">
        <p14:creationId xmlns:p14="http://schemas.microsoft.com/office/powerpoint/2010/main" val="5411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APA_glucos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81163"/>
            <a:ext cx="453707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179388" y="476250"/>
            <a:ext cx="8507412" cy="1143000"/>
          </a:xfrm>
        </p:spPr>
        <p:txBody>
          <a:bodyPr/>
          <a:lstStyle/>
          <a:p>
            <a:pPr eaLnBrk="1" hangingPunct="1"/>
            <a:r>
              <a:rPr lang="en-US" sz="3600" dirty="0" smtClean="0"/>
              <a:t>Glucose Reabsorption: Proximal Tubule</a:t>
            </a:r>
          </a:p>
        </p:txBody>
      </p:sp>
      <p:sp>
        <p:nvSpPr>
          <p:cNvPr id="36892" name="AutoShape 6"/>
          <p:cNvSpPr>
            <a:spLocks noChangeArrowheads="1"/>
          </p:cNvSpPr>
          <p:nvPr/>
        </p:nvSpPr>
        <p:spPr bwMode="auto">
          <a:xfrm>
            <a:off x="6227763" y="4868863"/>
            <a:ext cx="1389062" cy="619125"/>
          </a:xfrm>
          <a:prstGeom prst="roundRect">
            <a:avLst>
              <a:gd name="adj" fmla="val 16667"/>
            </a:avLst>
          </a:prstGeom>
          <a:solidFill>
            <a:schemeClr val="bg1">
              <a:alpha val="50195"/>
            </a:schemeClr>
          </a:solidFill>
          <a:ln w="9525">
            <a:solidFill>
              <a:schemeClr val="bg1"/>
            </a:solidFill>
            <a:round/>
            <a:headEnd/>
            <a:tailEnd/>
          </a:ln>
        </p:spPr>
        <p:txBody>
          <a:bodyPr>
            <a:spAutoFit/>
          </a:bodyPr>
          <a:lstStyle/>
          <a:p>
            <a:pPr defTabSz="914400" eaLnBrk="0" fontAlgn="base" hangingPunct="0">
              <a:lnSpc>
                <a:spcPct val="85000"/>
              </a:lnSpc>
              <a:spcBef>
                <a:spcPct val="0"/>
              </a:spcBef>
              <a:spcAft>
                <a:spcPct val="0"/>
              </a:spcAft>
            </a:pPr>
            <a:r>
              <a:rPr lang="en-US" sz="2400" dirty="0" smtClean="0">
                <a:solidFill>
                  <a:srgbClr val="000000"/>
                </a:solidFill>
                <a:latin typeface="Arial Narrow" pitchFamily="34" charset="0"/>
              </a:rPr>
              <a:t>No glucose</a:t>
            </a:r>
            <a:br>
              <a:rPr lang="en-US" sz="2400" dirty="0" smtClean="0">
                <a:solidFill>
                  <a:srgbClr val="000000"/>
                </a:solidFill>
                <a:latin typeface="Arial Narrow" pitchFamily="34" charset="0"/>
              </a:rPr>
            </a:br>
            <a:r>
              <a:rPr lang="en-US" sz="2400" dirty="0" smtClean="0">
                <a:solidFill>
                  <a:srgbClr val="000000"/>
                </a:solidFill>
                <a:latin typeface="Arial Narrow" pitchFamily="34" charset="0"/>
              </a:rPr>
              <a:t>in filtrate</a:t>
            </a:r>
          </a:p>
        </p:txBody>
      </p:sp>
      <p:sp>
        <p:nvSpPr>
          <p:cNvPr id="28677" name="AutoShape 7"/>
          <p:cNvSpPr>
            <a:spLocks noChangeArrowheads="1"/>
          </p:cNvSpPr>
          <p:nvPr/>
        </p:nvSpPr>
        <p:spPr bwMode="auto">
          <a:xfrm>
            <a:off x="6156325" y="3654425"/>
            <a:ext cx="1460500" cy="7826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lgn="r" defTabSz="914400" eaLnBrk="0" fontAlgn="base" hangingPunct="0">
              <a:spcBef>
                <a:spcPct val="0"/>
              </a:spcBef>
              <a:spcAft>
                <a:spcPct val="0"/>
              </a:spcAft>
            </a:pPr>
            <a:r>
              <a:rPr lang="en-US" sz="2000" dirty="0" smtClean="0">
                <a:solidFill>
                  <a:srgbClr val="000000"/>
                </a:solidFill>
                <a:latin typeface="Arial Narrow" pitchFamily="34" charset="0"/>
              </a:rPr>
              <a:t>Collecting duct</a:t>
            </a:r>
          </a:p>
        </p:txBody>
      </p:sp>
      <p:sp>
        <p:nvSpPr>
          <p:cNvPr id="28678" name="Oval 8"/>
          <p:cNvSpPr>
            <a:spLocks noChangeArrowheads="1"/>
          </p:cNvSpPr>
          <p:nvPr/>
        </p:nvSpPr>
        <p:spPr bwMode="auto">
          <a:xfrm>
            <a:off x="8139113" y="3675063"/>
            <a:ext cx="120650" cy="112712"/>
          </a:xfrm>
          <a:prstGeom prst="ellipse">
            <a:avLst/>
          </a:prstGeom>
          <a:solidFill>
            <a:schemeClr val="bg1"/>
          </a:solidFill>
          <a:ln w="9525">
            <a:solidFill>
              <a:srgbClr val="D9552E"/>
            </a:solidFill>
            <a:round/>
            <a:headEnd/>
            <a:tailEnd/>
          </a:ln>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grpSp>
        <p:nvGrpSpPr>
          <p:cNvPr id="2" name="Group 9"/>
          <p:cNvGrpSpPr>
            <a:grpSpLocks/>
          </p:cNvGrpSpPr>
          <p:nvPr/>
        </p:nvGrpSpPr>
        <p:grpSpPr bwMode="auto">
          <a:xfrm>
            <a:off x="3663950" y="1217613"/>
            <a:ext cx="993775" cy="623887"/>
            <a:chOff x="2308" y="767"/>
            <a:chExt cx="626" cy="393"/>
          </a:xfrm>
        </p:grpSpPr>
        <p:sp>
          <p:nvSpPr>
            <p:cNvPr id="28697" name="AutoShape 10"/>
            <p:cNvSpPr>
              <a:spLocks noChangeArrowheads="1"/>
            </p:cNvSpPr>
            <p:nvPr/>
          </p:nvSpPr>
          <p:spPr bwMode="auto">
            <a:xfrm>
              <a:off x="2308" y="767"/>
              <a:ext cx="626" cy="201"/>
            </a:xfrm>
            <a:prstGeom prst="roundRect">
              <a:avLst>
                <a:gd name="adj" fmla="val 16667"/>
              </a:avLst>
            </a:prstGeom>
            <a:solidFill>
              <a:schemeClr val="bg1">
                <a:alpha val="50195"/>
              </a:schemeClr>
            </a:solidFill>
            <a:ln w="9525">
              <a:solidFill>
                <a:schemeClr val="bg1"/>
              </a:solidFill>
              <a:round/>
              <a:headEnd/>
              <a:tailEnd/>
            </a:ln>
          </p:spPr>
          <p:txBody>
            <a:bodyPr lIns="18288" tIns="18288" rIns="18288" bIns="18288">
              <a:spAutoFit/>
            </a:bodyPr>
            <a:lstStyle/>
            <a:p>
              <a:pPr defTabSz="914400" eaLnBrk="0" fontAlgn="base" hangingPunct="0">
                <a:spcBef>
                  <a:spcPct val="0"/>
                </a:spcBef>
                <a:spcAft>
                  <a:spcPct val="0"/>
                </a:spcAft>
              </a:pPr>
              <a:r>
                <a:rPr lang="en-US" sz="2400" dirty="0" smtClean="0">
                  <a:solidFill>
                    <a:srgbClr val="000000"/>
                  </a:solidFill>
                  <a:latin typeface="Arial Narrow" pitchFamily="34" charset="0"/>
                </a:rPr>
                <a:t>Glucose</a:t>
              </a:r>
            </a:p>
          </p:txBody>
        </p:sp>
        <p:sp>
          <p:nvSpPr>
            <p:cNvPr id="28698" name="AutoShape 11"/>
            <p:cNvSpPr>
              <a:spLocks noChangeArrowheads="1"/>
            </p:cNvSpPr>
            <p:nvPr/>
          </p:nvSpPr>
          <p:spPr bwMode="auto">
            <a:xfrm>
              <a:off x="2509" y="971"/>
              <a:ext cx="203" cy="189"/>
            </a:xfrm>
            <a:prstGeom prst="downArrow">
              <a:avLst>
                <a:gd name="adj1" fmla="val 59370"/>
                <a:gd name="adj2" fmla="val 575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grpSp>
      <p:sp>
        <p:nvSpPr>
          <p:cNvPr id="28680" name="Line 12"/>
          <p:cNvSpPr>
            <a:spLocks noChangeShapeType="1"/>
          </p:cNvSpPr>
          <p:nvPr/>
        </p:nvSpPr>
        <p:spPr bwMode="auto">
          <a:xfrm flipH="1">
            <a:off x="7677150" y="3738563"/>
            <a:ext cx="423863" cy="69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E" sz="2400" smtClean="0">
              <a:solidFill>
                <a:srgbClr val="000000"/>
              </a:solidFill>
            </a:endParaRPr>
          </a:p>
        </p:txBody>
      </p:sp>
      <p:grpSp>
        <p:nvGrpSpPr>
          <p:cNvPr id="3" name="Group 13"/>
          <p:cNvGrpSpPr>
            <a:grpSpLocks/>
          </p:cNvGrpSpPr>
          <p:nvPr/>
        </p:nvGrpSpPr>
        <p:grpSpPr bwMode="auto">
          <a:xfrm>
            <a:off x="223838" y="2686050"/>
            <a:ext cx="4564062" cy="1104900"/>
            <a:chOff x="389" y="1692"/>
            <a:chExt cx="2875" cy="696"/>
          </a:xfrm>
        </p:grpSpPr>
        <p:sp>
          <p:nvSpPr>
            <p:cNvPr id="28694" name="AutoShape 14"/>
            <p:cNvSpPr>
              <a:spLocks noChangeArrowheads="1"/>
            </p:cNvSpPr>
            <p:nvPr/>
          </p:nvSpPr>
          <p:spPr bwMode="auto">
            <a:xfrm>
              <a:off x="389" y="1692"/>
              <a:ext cx="2185" cy="696"/>
            </a:xfrm>
            <a:prstGeom prst="roundRect">
              <a:avLst>
                <a:gd name="adj" fmla="val 16667"/>
              </a:avLst>
            </a:prstGeom>
            <a:solidFill>
              <a:srgbClr val="D9552E">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nchor="ctr" anchorCtr="1"/>
            <a:lstStyle/>
            <a:p>
              <a:pPr defTabSz="914400" eaLnBrk="0" fontAlgn="base" hangingPunct="0">
                <a:spcBef>
                  <a:spcPct val="0"/>
                </a:spcBef>
                <a:spcAft>
                  <a:spcPct val="0"/>
                </a:spcAft>
                <a:tabLst>
                  <a:tab pos="914400" algn="l"/>
                </a:tabLst>
              </a:pPr>
              <a:r>
                <a:rPr lang="en-US" sz="2000" dirty="0" smtClean="0">
                  <a:solidFill>
                    <a:srgbClr val="000000"/>
                  </a:solidFill>
                  <a:latin typeface="Arial Narrow" pitchFamily="34" charset="0"/>
                </a:rPr>
                <a:t>S1 segment of proximal tubule</a:t>
              </a:r>
            </a:p>
            <a:p>
              <a:pPr defTabSz="914400" eaLnBrk="0" fontAlgn="base" hangingPunct="0">
                <a:spcBef>
                  <a:spcPct val="0"/>
                </a:spcBef>
                <a:spcAft>
                  <a:spcPct val="0"/>
                </a:spcAft>
                <a:buFontTx/>
                <a:buChar char="•"/>
                <a:tabLst>
                  <a:tab pos="914400" algn="l"/>
                </a:tabLst>
              </a:pPr>
              <a:r>
                <a:rPr lang="en-US" sz="2000" dirty="0" smtClean="0">
                  <a:solidFill>
                    <a:srgbClr val="000000"/>
                  </a:solidFill>
                  <a:latin typeface="Arial Narrow" pitchFamily="34" charset="0"/>
                </a:rPr>
                <a:t> ~90% glucose reabsorbed</a:t>
              </a:r>
            </a:p>
            <a:p>
              <a:pPr defTabSz="914400" eaLnBrk="0" fontAlgn="base" hangingPunct="0">
                <a:spcBef>
                  <a:spcPct val="0"/>
                </a:spcBef>
                <a:spcAft>
                  <a:spcPct val="0"/>
                </a:spcAft>
                <a:buFontTx/>
                <a:buChar char="•"/>
                <a:tabLst>
                  <a:tab pos="914400" algn="l"/>
                </a:tabLst>
              </a:pPr>
              <a:r>
                <a:rPr lang="en-US" sz="2000" dirty="0" smtClean="0">
                  <a:solidFill>
                    <a:srgbClr val="000000"/>
                  </a:solidFill>
                  <a:latin typeface="Arial Narrow" pitchFamily="34" charset="0"/>
                </a:rPr>
                <a:t> Facilitated by SGLT2</a:t>
              </a:r>
            </a:p>
          </p:txBody>
        </p:sp>
        <p:sp>
          <p:nvSpPr>
            <p:cNvPr id="28695" name="Oval 15"/>
            <p:cNvSpPr>
              <a:spLocks noChangeArrowheads="1"/>
            </p:cNvSpPr>
            <p:nvPr/>
          </p:nvSpPr>
          <p:spPr bwMode="auto">
            <a:xfrm>
              <a:off x="3188" y="1806"/>
              <a:ext cx="76" cy="71"/>
            </a:xfrm>
            <a:prstGeom prst="ellipse">
              <a:avLst/>
            </a:prstGeom>
            <a:solidFill>
              <a:schemeClr val="bg1"/>
            </a:solidFill>
            <a:ln w="9525">
              <a:solidFill>
                <a:srgbClr val="D9552E"/>
              </a:solidFill>
              <a:round/>
              <a:headEnd/>
              <a:tailEnd/>
            </a:ln>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sp>
          <p:nvSpPr>
            <p:cNvPr id="28696" name="Freeform 16"/>
            <p:cNvSpPr>
              <a:spLocks/>
            </p:cNvSpPr>
            <p:nvPr/>
          </p:nvSpPr>
          <p:spPr bwMode="auto">
            <a:xfrm rot="2199042">
              <a:off x="2747" y="1746"/>
              <a:ext cx="313" cy="434"/>
            </a:xfrm>
            <a:custGeom>
              <a:avLst/>
              <a:gdLst>
                <a:gd name="T0" fmla="*/ 149 w 377"/>
                <a:gd name="T1" fmla="*/ 0 h 497"/>
                <a:gd name="T2" fmla="*/ 77 w 377"/>
                <a:gd name="T3" fmla="*/ 218 h 497"/>
                <a:gd name="T4" fmla="*/ 91 w 377"/>
                <a:gd name="T5" fmla="*/ 245 h 497"/>
                <a:gd name="T6" fmla="*/ 0 w 377"/>
                <a:gd name="T7" fmla="*/ 252 h 497"/>
                <a:gd name="T8" fmla="*/ 32 w 377"/>
                <a:gd name="T9" fmla="*/ 140 h 497"/>
                <a:gd name="T10" fmla="*/ 46 w 377"/>
                <a:gd name="T11" fmla="*/ 166 h 497"/>
                <a:gd name="T12" fmla="*/ 149 w 377"/>
                <a:gd name="T13" fmla="*/ 0 h 497"/>
                <a:gd name="T14" fmla="*/ 0 60000 65536"/>
                <a:gd name="T15" fmla="*/ 0 60000 65536"/>
                <a:gd name="T16" fmla="*/ 0 60000 65536"/>
                <a:gd name="T17" fmla="*/ 0 60000 65536"/>
                <a:gd name="T18" fmla="*/ 0 60000 65536"/>
                <a:gd name="T19" fmla="*/ 0 60000 65536"/>
                <a:gd name="T20" fmla="*/ 0 60000 65536"/>
                <a:gd name="T21" fmla="*/ 0 w 377"/>
                <a:gd name="T22" fmla="*/ 0 h 497"/>
                <a:gd name="T23" fmla="*/ 377 w 377"/>
                <a:gd name="T24" fmla="*/ 497 h 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497">
                  <a:moveTo>
                    <a:pt x="377" y="0"/>
                  </a:moveTo>
                  <a:cubicBezTo>
                    <a:pt x="320" y="363"/>
                    <a:pt x="196" y="431"/>
                    <a:pt x="196" y="431"/>
                  </a:cubicBezTo>
                  <a:lnTo>
                    <a:pt x="233" y="482"/>
                  </a:lnTo>
                  <a:lnTo>
                    <a:pt x="0" y="497"/>
                  </a:lnTo>
                  <a:lnTo>
                    <a:pt x="80" y="274"/>
                  </a:lnTo>
                  <a:lnTo>
                    <a:pt x="118" y="327"/>
                  </a:lnTo>
                  <a:cubicBezTo>
                    <a:pt x="118" y="327"/>
                    <a:pt x="263" y="270"/>
                    <a:pt x="37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IE" sz="2400" smtClean="0">
                <a:solidFill>
                  <a:srgbClr val="000000"/>
                </a:solidFill>
              </a:endParaRPr>
            </a:p>
          </p:txBody>
        </p:sp>
      </p:grpSp>
      <p:grpSp>
        <p:nvGrpSpPr>
          <p:cNvPr id="4" name="Group 32"/>
          <p:cNvGrpSpPr>
            <a:grpSpLocks/>
          </p:cNvGrpSpPr>
          <p:nvPr/>
        </p:nvGrpSpPr>
        <p:grpSpPr bwMode="auto">
          <a:xfrm>
            <a:off x="107950" y="3579813"/>
            <a:ext cx="4919663" cy="1400175"/>
            <a:chOff x="378" y="2484"/>
            <a:chExt cx="3099" cy="882"/>
          </a:xfrm>
        </p:grpSpPr>
        <p:sp>
          <p:nvSpPr>
            <p:cNvPr id="28691" name="Oval 18"/>
            <p:cNvSpPr>
              <a:spLocks noChangeArrowheads="1"/>
            </p:cNvSpPr>
            <p:nvPr/>
          </p:nvSpPr>
          <p:spPr bwMode="auto">
            <a:xfrm>
              <a:off x="3401" y="2484"/>
              <a:ext cx="76" cy="71"/>
            </a:xfrm>
            <a:prstGeom prst="ellipse">
              <a:avLst/>
            </a:prstGeom>
            <a:solidFill>
              <a:schemeClr val="bg1"/>
            </a:solidFill>
            <a:ln w="9525">
              <a:solidFill>
                <a:srgbClr val="D9552E"/>
              </a:solidFill>
              <a:round/>
              <a:headEnd/>
              <a:tailEnd/>
            </a:ln>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sp>
          <p:nvSpPr>
            <p:cNvPr id="28692" name="AutoShape 19"/>
            <p:cNvSpPr>
              <a:spLocks noChangeArrowheads="1"/>
            </p:cNvSpPr>
            <p:nvPr/>
          </p:nvSpPr>
          <p:spPr bwMode="auto">
            <a:xfrm>
              <a:off x="378" y="2653"/>
              <a:ext cx="2331" cy="713"/>
            </a:xfrm>
            <a:prstGeom prst="roundRect">
              <a:avLst>
                <a:gd name="adj" fmla="val 16667"/>
              </a:avLst>
            </a:prstGeom>
            <a:solidFill>
              <a:srgbClr val="D9552E">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nchor="ctr" anchorCtr="1"/>
            <a:lstStyle/>
            <a:p>
              <a:pPr defTabSz="914400" eaLnBrk="0" fontAlgn="base" hangingPunct="0">
                <a:spcBef>
                  <a:spcPct val="0"/>
                </a:spcBef>
                <a:spcAft>
                  <a:spcPct val="0"/>
                </a:spcAft>
                <a:tabLst>
                  <a:tab pos="1481138" algn="l"/>
                </a:tabLst>
              </a:pPr>
              <a:r>
                <a:rPr lang="en-US" sz="2000" dirty="0" smtClean="0">
                  <a:solidFill>
                    <a:srgbClr val="000000"/>
                  </a:solidFill>
                  <a:latin typeface="Arial Narrow" pitchFamily="34" charset="0"/>
                </a:rPr>
                <a:t>Distal S3 segment of proximal tubule</a:t>
              </a:r>
            </a:p>
            <a:p>
              <a:pPr defTabSz="914400" eaLnBrk="0" fontAlgn="base" hangingPunct="0">
                <a:spcBef>
                  <a:spcPct val="0"/>
                </a:spcBef>
                <a:spcAft>
                  <a:spcPct val="0"/>
                </a:spcAft>
                <a:buFontTx/>
                <a:buChar char="•"/>
                <a:tabLst>
                  <a:tab pos="1481138" algn="l"/>
                </a:tabLst>
              </a:pPr>
              <a:r>
                <a:rPr lang="en-US" sz="2000" dirty="0" smtClean="0">
                  <a:solidFill>
                    <a:srgbClr val="000000"/>
                  </a:solidFill>
                  <a:latin typeface="Arial Narrow" pitchFamily="34" charset="0"/>
                </a:rPr>
                <a:t>  ~10% glucose reabsorbed</a:t>
              </a:r>
            </a:p>
            <a:p>
              <a:pPr defTabSz="914400" eaLnBrk="0" fontAlgn="base" hangingPunct="0">
                <a:spcBef>
                  <a:spcPct val="0"/>
                </a:spcBef>
                <a:spcAft>
                  <a:spcPct val="0"/>
                </a:spcAft>
                <a:buFontTx/>
                <a:buChar char="•"/>
                <a:tabLst>
                  <a:tab pos="1481138" algn="l"/>
                </a:tabLst>
              </a:pPr>
              <a:r>
                <a:rPr lang="en-US" sz="2000" dirty="0" smtClean="0">
                  <a:solidFill>
                    <a:srgbClr val="000000"/>
                  </a:solidFill>
                  <a:latin typeface="Arial Narrow" pitchFamily="34" charset="0"/>
                </a:rPr>
                <a:t>  Facilitated by SGLT1</a:t>
              </a:r>
            </a:p>
          </p:txBody>
        </p:sp>
        <p:sp>
          <p:nvSpPr>
            <p:cNvPr id="28693" name="Freeform 20"/>
            <p:cNvSpPr>
              <a:spLocks/>
            </p:cNvSpPr>
            <p:nvPr/>
          </p:nvSpPr>
          <p:spPr bwMode="auto">
            <a:xfrm rot="17214132" flipV="1">
              <a:off x="2919" y="2434"/>
              <a:ext cx="315" cy="434"/>
            </a:xfrm>
            <a:custGeom>
              <a:avLst/>
              <a:gdLst>
                <a:gd name="T0" fmla="*/ 154 w 377"/>
                <a:gd name="T1" fmla="*/ 0 h 497"/>
                <a:gd name="T2" fmla="*/ 79 w 377"/>
                <a:gd name="T3" fmla="*/ 218 h 497"/>
                <a:gd name="T4" fmla="*/ 95 w 377"/>
                <a:gd name="T5" fmla="*/ 245 h 497"/>
                <a:gd name="T6" fmla="*/ 0 w 377"/>
                <a:gd name="T7" fmla="*/ 252 h 497"/>
                <a:gd name="T8" fmla="*/ 33 w 377"/>
                <a:gd name="T9" fmla="*/ 140 h 497"/>
                <a:gd name="T10" fmla="*/ 48 w 377"/>
                <a:gd name="T11" fmla="*/ 166 h 497"/>
                <a:gd name="T12" fmla="*/ 154 w 377"/>
                <a:gd name="T13" fmla="*/ 0 h 497"/>
                <a:gd name="T14" fmla="*/ 0 60000 65536"/>
                <a:gd name="T15" fmla="*/ 0 60000 65536"/>
                <a:gd name="T16" fmla="*/ 0 60000 65536"/>
                <a:gd name="T17" fmla="*/ 0 60000 65536"/>
                <a:gd name="T18" fmla="*/ 0 60000 65536"/>
                <a:gd name="T19" fmla="*/ 0 60000 65536"/>
                <a:gd name="T20" fmla="*/ 0 60000 65536"/>
                <a:gd name="T21" fmla="*/ 0 w 377"/>
                <a:gd name="T22" fmla="*/ 0 h 497"/>
                <a:gd name="T23" fmla="*/ 377 w 377"/>
                <a:gd name="T24" fmla="*/ 497 h 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497">
                  <a:moveTo>
                    <a:pt x="377" y="0"/>
                  </a:moveTo>
                  <a:cubicBezTo>
                    <a:pt x="320" y="363"/>
                    <a:pt x="196" y="431"/>
                    <a:pt x="196" y="431"/>
                  </a:cubicBezTo>
                  <a:lnTo>
                    <a:pt x="233" y="482"/>
                  </a:lnTo>
                  <a:lnTo>
                    <a:pt x="0" y="497"/>
                  </a:lnTo>
                  <a:lnTo>
                    <a:pt x="80" y="274"/>
                  </a:lnTo>
                  <a:lnTo>
                    <a:pt x="118" y="327"/>
                  </a:lnTo>
                  <a:cubicBezTo>
                    <a:pt x="118" y="327"/>
                    <a:pt x="263" y="270"/>
                    <a:pt x="37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IE" sz="2400" smtClean="0">
                <a:solidFill>
                  <a:srgbClr val="000000"/>
                </a:solidFill>
              </a:endParaRPr>
            </a:p>
          </p:txBody>
        </p:sp>
      </p:grpSp>
      <p:sp>
        <p:nvSpPr>
          <p:cNvPr id="28683" name="Text Box 22"/>
          <p:cNvSpPr txBox="1">
            <a:spLocks noChangeArrowheads="1"/>
          </p:cNvSpPr>
          <p:nvPr/>
        </p:nvSpPr>
        <p:spPr bwMode="auto">
          <a:xfrm>
            <a:off x="95250" y="6478588"/>
            <a:ext cx="821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defTabSz="914400" eaLnBrk="0" fontAlgn="base" hangingPunct="0">
              <a:spcBef>
                <a:spcPct val="0"/>
              </a:spcBef>
              <a:spcAft>
                <a:spcPct val="0"/>
              </a:spcAft>
            </a:pPr>
            <a:r>
              <a:rPr lang="en-US" sz="1000" dirty="0" smtClean="0">
                <a:solidFill>
                  <a:srgbClr val="000000"/>
                </a:solidFill>
              </a:rPr>
              <a:t>Silverman M, Turner RJ. In: Windhager EE, ed. Handbook of Physiology, Vol. II. New York, NY: Oxford University Press; 1992:2017-2038. Bakris GL, et al. </a:t>
            </a:r>
            <a:r>
              <a:rPr lang="en-US" sz="1000" i="1" dirty="0" smtClean="0">
                <a:solidFill>
                  <a:srgbClr val="000000"/>
                </a:solidFill>
              </a:rPr>
              <a:t>Kidney Int.</a:t>
            </a:r>
            <a:r>
              <a:rPr lang="en-US" sz="1000" dirty="0" smtClean="0">
                <a:solidFill>
                  <a:srgbClr val="000000"/>
                </a:solidFill>
              </a:rPr>
              <a:t> 2009;75:1272-1277.  </a:t>
            </a:r>
          </a:p>
        </p:txBody>
      </p:sp>
      <p:sp>
        <p:nvSpPr>
          <p:cNvPr id="28684" name="AutoShape 23"/>
          <p:cNvSpPr>
            <a:spLocks noChangeArrowheads="1"/>
          </p:cNvSpPr>
          <p:nvPr/>
        </p:nvSpPr>
        <p:spPr bwMode="auto">
          <a:xfrm>
            <a:off x="3851275" y="1557338"/>
            <a:ext cx="3313113" cy="4429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algn="r" defTabSz="914400" eaLnBrk="0" fontAlgn="base" hangingPunct="0">
              <a:spcBef>
                <a:spcPct val="0"/>
              </a:spcBef>
              <a:spcAft>
                <a:spcPct val="0"/>
              </a:spcAft>
            </a:pPr>
            <a:r>
              <a:rPr lang="en-US" sz="2000" dirty="0" smtClean="0">
                <a:solidFill>
                  <a:srgbClr val="000000"/>
                </a:solidFill>
                <a:latin typeface="Arial Narrow" pitchFamily="34" charset="0"/>
              </a:rPr>
              <a:t>Glomerulus filters</a:t>
            </a:r>
          </a:p>
        </p:txBody>
      </p:sp>
      <p:sp>
        <p:nvSpPr>
          <p:cNvPr id="28685" name="Line 24"/>
          <p:cNvSpPr>
            <a:spLocks noChangeShapeType="1"/>
          </p:cNvSpPr>
          <p:nvPr/>
        </p:nvSpPr>
        <p:spPr bwMode="auto">
          <a:xfrm flipH="1">
            <a:off x="4337050" y="1892300"/>
            <a:ext cx="793750" cy="2270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E" sz="2400" smtClean="0">
              <a:solidFill>
                <a:srgbClr val="000000"/>
              </a:solidFill>
            </a:endParaRPr>
          </a:p>
        </p:txBody>
      </p:sp>
      <p:sp>
        <p:nvSpPr>
          <p:cNvPr id="28686" name="Oval 27"/>
          <p:cNvSpPr>
            <a:spLocks noChangeArrowheads="1"/>
          </p:cNvSpPr>
          <p:nvPr/>
        </p:nvSpPr>
        <p:spPr bwMode="auto">
          <a:xfrm>
            <a:off x="4224338" y="2078038"/>
            <a:ext cx="120650" cy="112712"/>
          </a:xfrm>
          <a:prstGeom prst="ellipse">
            <a:avLst/>
          </a:prstGeom>
          <a:solidFill>
            <a:schemeClr val="bg1"/>
          </a:solidFill>
          <a:ln w="9525">
            <a:solidFill>
              <a:srgbClr val="D9552E"/>
            </a:solidFill>
            <a:round/>
            <a:headEnd/>
            <a:tailEnd/>
          </a:ln>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sp>
        <p:nvSpPr>
          <p:cNvPr id="28687" name="Oval 29"/>
          <p:cNvSpPr>
            <a:spLocks noChangeArrowheads="1"/>
          </p:cNvSpPr>
          <p:nvPr/>
        </p:nvSpPr>
        <p:spPr bwMode="auto">
          <a:xfrm>
            <a:off x="5002213" y="2682875"/>
            <a:ext cx="120650" cy="112713"/>
          </a:xfrm>
          <a:prstGeom prst="ellipse">
            <a:avLst/>
          </a:prstGeom>
          <a:solidFill>
            <a:schemeClr val="bg1"/>
          </a:solidFill>
          <a:ln w="9525">
            <a:solidFill>
              <a:srgbClr val="D9552E"/>
            </a:solidFill>
            <a:round/>
            <a:headEnd/>
            <a:tailEnd/>
          </a:ln>
        </p:spPr>
        <p:txBody>
          <a:bodyPr wrap="none" anchor="ctr"/>
          <a:lstStyle/>
          <a:p>
            <a:pPr defTabSz="914400" eaLnBrk="0" fontAlgn="base" hangingPunct="0">
              <a:spcBef>
                <a:spcPct val="0"/>
              </a:spcBef>
              <a:spcAft>
                <a:spcPct val="0"/>
              </a:spcAft>
            </a:pPr>
            <a:endParaRPr lang="en-US" sz="2400" dirty="0" smtClean="0">
              <a:solidFill>
                <a:srgbClr val="000000"/>
              </a:solidFill>
            </a:endParaRPr>
          </a:p>
        </p:txBody>
      </p:sp>
      <p:sp>
        <p:nvSpPr>
          <p:cNvPr id="28688" name="AutoShape 30"/>
          <p:cNvSpPr>
            <a:spLocks noChangeArrowheads="1"/>
          </p:cNvSpPr>
          <p:nvPr/>
        </p:nvSpPr>
        <p:spPr bwMode="auto">
          <a:xfrm>
            <a:off x="5003800" y="1978025"/>
            <a:ext cx="2843213" cy="4429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defTabSz="914400" eaLnBrk="0" fontAlgn="base" hangingPunct="0">
              <a:spcBef>
                <a:spcPct val="0"/>
              </a:spcBef>
              <a:spcAft>
                <a:spcPct val="0"/>
              </a:spcAft>
            </a:pPr>
            <a:r>
              <a:rPr lang="en-US" sz="2000" dirty="0" smtClean="0">
                <a:solidFill>
                  <a:srgbClr val="000000"/>
                </a:solidFill>
                <a:latin typeface="Arial Narrow" pitchFamily="34" charset="0"/>
              </a:rPr>
              <a:t>Proximal tubule reabsorbs </a:t>
            </a:r>
          </a:p>
        </p:txBody>
      </p:sp>
      <p:sp>
        <p:nvSpPr>
          <p:cNvPr id="28689" name="Line 31"/>
          <p:cNvSpPr>
            <a:spLocks noChangeShapeType="1"/>
          </p:cNvSpPr>
          <p:nvPr/>
        </p:nvSpPr>
        <p:spPr bwMode="auto">
          <a:xfrm flipH="1">
            <a:off x="5105400" y="2298700"/>
            <a:ext cx="287338" cy="338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IE" sz="2400" smtClean="0">
              <a:solidFill>
                <a:srgbClr val="000000"/>
              </a:solidFill>
            </a:endParaRPr>
          </a:p>
        </p:txBody>
      </p:sp>
      <p:sp>
        <p:nvSpPr>
          <p:cNvPr id="28690" name="Rectangle 30"/>
          <p:cNvSpPr>
            <a:spLocks noChangeArrowheads="1"/>
          </p:cNvSpPr>
          <p:nvPr/>
        </p:nvSpPr>
        <p:spPr bwMode="auto">
          <a:xfrm>
            <a:off x="788988" y="6051550"/>
            <a:ext cx="2609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45720" rIns="45720">
            <a:spAutoFit/>
          </a:bodyPr>
          <a:lstStyle/>
          <a:p>
            <a:pPr defTabSz="914400" eaLnBrk="0" fontAlgn="base" hangingPunct="0">
              <a:spcBef>
                <a:spcPct val="0"/>
              </a:spcBef>
              <a:spcAft>
                <a:spcPct val="0"/>
              </a:spcAft>
            </a:pPr>
            <a:r>
              <a:rPr lang="en-US" sz="1200" dirty="0" smtClean="0">
                <a:solidFill>
                  <a:srgbClr val="000000"/>
                </a:solidFill>
              </a:rPr>
              <a:t>SGLT: sodium glucose transporter</a:t>
            </a:r>
          </a:p>
        </p:txBody>
      </p:sp>
    </p:spTree>
    <p:extLst>
      <p:ext uri="{BB962C8B-B14F-4D97-AF65-F5344CB8AC3E}">
        <p14:creationId xmlns:p14="http://schemas.microsoft.com/office/powerpoint/2010/main" val="84992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0" y="701675"/>
            <a:ext cx="9144000" cy="1143000"/>
          </a:xfrm>
        </p:spPr>
        <p:txBody>
          <a:bodyPr/>
          <a:lstStyle/>
          <a:p>
            <a:r>
              <a:rPr lang="en-US" sz="2800" dirty="0" smtClean="0"/>
              <a:t>Normal physiology of renal glucose homeostasis</a:t>
            </a:r>
            <a:endParaRPr lang="en-GB" sz="2800" dirty="0" smtClean="0"/>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700213"/>
            <a:ext cx="790098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840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85775"/>
            <a:ext cx="9144000" cy="1143000"/>
          </a:xfrm>
        </p:spPr>
        <p:txBody>
          <a:bodyPr/>
          <a:lstStyle/>
          <a:p>
            <a:r>
              <a:rPr lang="en-US" sz="2800" dirty="0" smtClean="0"/>
              <a:t>SGLT2 inhibitors reduce renal glucose reabsorption</a:t>
            </a:r>
            <a:endParaRPr lang="en-GB" sz="2800" dirty="0" smtClean="0"/>
          </a:p>
        </p:txBody>
      </p:sp>
      <p:grpSp>
        <p:nvGrpSpPr>
          <p:cNvPr id="32771" name="Group 4"/>
          <p:cNvGrpSpPr>
            <a:grpSpLocks/>
          </p:cNvGrpSpPr>
          <p:nvPr/>
        </p:nvGrpSpPr>
        <p:grpSpPr bwMode="auto">
          <a:xfrm>
            <a:off x="604838" y="1628775"/>
            <a:ext cx="7934325" cy="3494088"/>
            <a:chOff x="604838" y="1900238"/>
            <a:chExt cx="7934325" cy="3494087"/>
          </a:xfrm>
        </p:grpSpPr>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900238"/>
              <a:ext cx="793432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3"/>
            <p:cNvSpPr txBox="1">
              <a:spLocks noChangeArrowheads="1"/>
            </p:cNvSpPr>
            <p:nvPr/>
          </p:nvSpPr>
          <p:spPr bwMode="auto">
            <a:xfrm>
              <a:off x="2862108" y="3797300"/>
              <a:ext cx="1709892" cy="338554"/>
            </a:xfrm>
            <a:prstGeom prst="rect">
              <a:avLst/>
            </a:prstGeom>
            <a:solidFill>
              <a:schemeClr val="bg1"/>
            </a:solidFill>
            <a:ln w="9525">
              <a:solidFill>
                <a:srgbClr val="FF0000"/>
              </a:solidFill>
              <a:miter lim="800000"/>
              <a:headEnd/>
              <a:tailEnd/>
            </a:ln>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defTabSz="914400" eaLnBrk="0" fontAlgn="base" hangingPunct="0">
                <a:spcBef>
                  <a:spcPct val="0"/>
                </a:spcBef>
                <a:spcAft>
                  <a:spcPct val="0"/>
                </a:spcAft>
              </a:pPr>
              <a:r>
                <a:rPr lang="en-US" sz="1600" b="1" dirty="0" smtClean="0">
                  <a:solidFill>
                    <a:srgbClr val="000000"/>
                  </a:solidFill>
                </a:rPr>
                <a:t>SGLT2 inhibitor</a:t>
              </a:r>
            </a:p>
          </p:txBody>
        </p:sp>
      </p:grpSp>
    </p:spTree>
    <p:extLst>
      <p:ext uri="{BB962C8B-B14F-4D97-AF65-F5344CB8AC3E}">
        <p14:creationId xmlns:p14="http://schemas.microsoft.com/office/powerpoint/2010/main" val="950929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SGLT2 : Potential Role</a:t>
            </a:r>
            <a:endParaRPr lang="en-US" dirty="0">
              <a:latin typeface="+mj-lt"/>
            </a:endParaRPr>
          </a:p>
        </p:txBody>
      </p:sp>
      <p:sp>
        <p:nvSpPr>
          <p:cNvPr id="3" name="Content Placeholder 2"/>
          <p:cNvSpPr>
            <a:spLocks noGrp="1"/>
          </p:cNvSpPr>
          <p:nvPr>
            <p:ph idx="1"/>
          </p:nvPr>
        </p:nvSpPr>
        <p:spPr/>
        <p:txBody>
          <a:bodyPr/>
          <a:lstStyle/>
          <a:p>
            <a:endParaRPr lang="en-US" dirty="0" smtClean="0"/>
          </a:p>
          <a:p>
            <a:r>
              <a:rPr lang="en-US" dirty="0" smtClean="0">
                <a:solidFill>
                  <a:srgbClr val="FFFF00"/>
                </a:solidFill>
              </a:rPr>
              <a:t>DM2 at any level </a:t>
            </a:r>
          </a:p>
          <a:p>
            <a:r>
              <a:rPr lang="en-US" dirty="0" smtClean="0"/>
              <a:t>Monotherapy in metformin intolerance</a:t>
            </a:r>
          </a:p>
          <a:p>
            <a:r>
              <a:rPr lang="en-US" dirty="0" smtClean="0"/>
              <a:t>Combination therapy with OAD’s</a:t>
            </a:r>
          </a:p>
          <a:p>
            <a:r>
              <a:rPr lang="en-US" dirty="0" smtClean="0"/>
              <a:t>Combination therapy with insulin</a:t>
            </a:r>
          </a:p>
          <a:p>
            <a:endParaRPr lang="en-US" dirty="0" smtClean="0"/>
          </a:p>
          <a:p>
            <a:r>
              <a:rPr lang="en-US" dirty="0" smtClean="0">
                <a:solidFill>
                  <a:srgbClr val="FFFF00"/>
                </a:solidFill>
              </a:rPr>
              <a:t>DM1 as adjunct therapy</a:t>
            </a:r>
            <a:endParaRPr lang="en-US" dirty="0">
              <a:solidFill>
                <a:srgbClr val="FFFF00"/>
              </a:solidFill>
            </a:endParaRPr>
          </a:p>
        </p:txBody>
      </p:sp>
    </p:spTree>
    <p:extLst>
      <p:ext uri="{BB962C8B-B14F-4D97-AF65-F5344CB8AC3E}">
        <p14:creationId xmlns:p14="http://schemas.microsoft.com/office/powerpoint/2010/main" val="53339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7964"/>
          </a:xfrm>
        </p:spPr>
        <p:txBody>
          <a:bodyPr/>
          <a:lstStyle/>
          <a:p>
            <a:r>
              <a:rPr lang="en-US" dirty="0" smtClean="0">
                <a:latin typeface="+mj-lt"/>
              </a:rPr>
              <a:t>SGLT2 …Salutory Effects</a:t>
            </a:r>
            <a:endParaRPr lang="en-US" dirty="0">
              <a:latin typeface="+mj-lt"/>
            </a:endParaRPr>
          </a:p>
        </p:txBody>
      </p:sp>
      <p:sp>
        <p:nvSpPr>
          <p:cNvPr id="3" name="Content Placeholder 2"/>
          <p:cNvSpPr>
            <a:spLocks noGrp="1"/>
          </p:cNvSpPr>
          <p:nvPr>
            <p:ph idx="1"/>
          </p:nvPr>
        </p:nvSpPr>
        <p:spPr>
          <a:xfrm>
            <a:off x="0" y="1220570"/>
            <a:ext cx="9143999" cy="4905593"/>
          </a:xfrm>
        </p:spPr>
        <p:txBody>
          <a:bodyPr>
            <a:normAutofit/>
          </a:bodyPr>
          <a:lstStyle/>
          <a:p>
            <a:r>
              <a:rPr lang="en-US" dirty="0" smtClean="0">
                <a:solidFill>
                  <a:srgbClr val="FFFF00"/>
                </a:solidFill>
                <a:latin typeface="Wingdings"/>
                <a:ea typeface="Wingdings"/>
                <a:cs typeface="Wingdings"/>
                <a:sym typeface="Wingdings"/>
              </a:rPr>
              <a:t> </a:t>
            </a:r>
            <a:r>
              <a:rPr lang="en-US" dirty="0" smtClean="0">
                <a:solidFill>
                  <a:srgbClr val="FFFF00"/>
                </a:solidFill>
              </a:rPr>
              <a:t>Body weight </a:t>
            </a:r>
            <a:r>
              <a:rPr lang="en-US" dirty="0" smtClean="0"/>
              <a:t>&amp;</a:t>
            </a:r>
          </a:p>
          <a:p>
            <a:r>
              <a:rPr lang="en-US" dirty="0" smtClean="0"/>
              <a:t> Body composition change with fat mass &amp; central body fat </a:t>
            </a:r>
          </a:p>
          <a:p>
            <a:endParaRPr lang="en-US" dirty="0"/>
          </a:p>
          <a:p>
            <a:r>
              <a:rPr lang="en-US" dirty="0" smtClean="0">
                <a:solidFill>
                  <a:srgbClr val="FFFF00"/>
                </a:solidFill>
                <a:latin typeface="Wingdings"/>
                <a:ea typeface="Wingdings"/>
                <a:cs typeface="Wingdings"/>
                <a:sym typeface="Wingdings"/>
              </a:rPr>
              <a:t> </a:t>
            </a:r>
            <a:r>
              <a:rPr lang="en-US" dirty="0" smtClean="0">
                <a:solidFill>
                  <a:srgbClr val="FFFF00"/>
                </a:solidFill>
              </a:rPr>
              <a:t>SBP </a:t>
            </a:r>
            <a:endParaRPr lang="en-US" dirty="0"/>
          </a:p>
          <a:p>
            <a:r>
              <a:rPr lang="en-US" dirty="0" smtClean="0"/>
              <a:t>Clear difference in uncontrolled hypertension.</a:t>
            </a:r>
          </a:p>
          <a:p>
            <a:r>
              <a:rPr lang="en-US" dirty="0" smtClean="0"/>
              <a:t> 24 hour ambulatory BP sub study @ 3months (</a:t>
            </a:r>
            <a:r>
              <a:rPr lang="en-US" dirty="0" smtClean="0">
                <a:latin typeface="Wingdings"/>
                <a:ea typeface="Wingdings"/>
                <a:cs typeface="Wingdings"/>
                <a:sym typeface="Wingdings"/>
              </a:rPr>
              <a:t></a:t>
            </a:r>
            <a:r>
              <a:rPr lang="en-US" dirty="0" smtClean="0"/>
              <a:t> SBP &amp; DBP)</a:t>
            </a:r>
          </a:p>
          <a:p>
            <a:endParaRPr lang="en-US" dirty="0" smtClean="0"/>
          </a:p>
          <a:p>
            <a:r>
              <a:rPr lang="en-US" dirty="0" smtClean="0">
                <a:solidFill>
                  <a:srgbClr val="FFFF00"/>
                </a:solidFill>
                <a:latin typeface="Wingdings"/>
                <a:ea typeface="Wingdings"/>
                <a:cs typeface="Wingdings"/>
                <a:sym typeface="Wingdings"/>
              </a:rPr>
              <a:t></a:t>
            </a:r>
            <a:r>
              <a:rPr lang="en-US" dirty="0">
                <a:solidFill>
                  <a:srgbClr val="FFFF00"/>
                </a:solidFill>
                <a:sym typeface="Wingdings"/>
              </a:rPr>
              <a:t> </a:t>
            </a:r>
            <a:r>
              <a:rPr lang="en-US" dirty="0" smtClean="0">
                <a:solidFill>
                  <a:srgbClr val="FFFF00"/>
                </a:solidFill>
              </a:rPr>
              <a:t>Uric acid </a:t>
            </a:r>
            <a:r>
              <a:rPr lang="en-US" dirty="0" smtClean="0"/>
              <a:t>levels *</a:t>
            </a:r>
          </a:p>
          <a:p>
            <a:endParaRPr lang="en-US" dirty="0"/>
          </a:p>
          <a:p>
            <a:r>
              <a:rPr lang="en-US" dirty="0" smtClean="0">
                <a:solidFill>
                  <a:srgbClr val="FFFF00"/>
                </a:solidFill>
              </a:rPr>
              <a:t>Lipids</a:t>
            </a:r>
            <a:r>
              <a:rPr lang="en-US" dirty="0" smtClean="0"/>
              <a:t> ..Clear </a:t>
            </a:r>
            <a:r>
              <a:rPr lang="en-US" dirty="0" smtClean="0">
                <a:latin typeface="Wingdings"/>
                <a:ea typeface="Wingdings"/>
                <a:cs typeface="Wingdings"/>
                <a:sym typeface="Wingdings"/>
              </a:rPr>
              <a:t></a:t>
            </a:r>
            <a:r>
              <a:rPr lang="en-US" dirty="0">
                <a:sym typeface="Wingdings"/>
              </a:rPr>
              <a:t> </a:t>
            </a:r>
            <a:r>
              <a:rPr lang="en-US" dirty="0" smtClean="0"/>
              <a:t>in LDL &amp; HDL ( 6-12%)</a:t>
            </a:r>
          </a:p>
          <a:p>
            <a:endParaRPr lang="en-US" dirty="0"/>
          </a:p>
        </p:txBody>
      </p:sp>
    </p:spTree>
    <p:extLst>
      <p:ext uri="{BB962C8B-B14F-4D97-AF65-F5344CB8AC3E}">
        <p14:creationId xmlns:p14="http://schemas.microsoft.com/office/powerpoint/2010/main" val="161888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75358"/>
          </a:xfrm>
        </p:spPr>
        <p:txBody>
          <a:bodyPr/>
          <a:lstStyle/>
          <a:p>
            <a:r>
              <a:rPr lang="en-US" dirty="0" smtClean="0"/>
              <a:t>SGLT2 Inhibitors</a:t>
            </a:r>
            <a:endParaRPr lang="en-US" dirty="0"/>
          </a:p>
        </p:txBody>
      </p:sp>
      <p:sp>
        <p:nvSpPr>
          <p:cNvPr id="5" name="Text Placeholder 4"/>
          <p:cNvSpPr>
            <a:spLocks noGrp="1"/>
          </p:cNvSpPr>
          <p:nvPr>
            <p:ph type="body" idx="1"/>
          </p:nvPr>
        </p:nvSpPr>
        <p:spPr>
          <a:xfrm>
            <a:off x="457200" y="875358"/>
            <a:ext cx="4040188" cy="480831"/>
          </a:xfrm>
        </p:spPr>
        <p:txBody>
          <a:bodyPr/>
          <a:lstStyle/>
          <a:p>
            <a:r>
              <a:rPr lang="en-US" dirty="0" smtClean="0"/>
              <a:t>Pros</a:t>
            </a:r>
            <a:endParaRPr lang="en-US" dirty="0"/>
          </a:p>
        </p:txBody>
      </p:sp>
      <p:sp>
        <p:nvSpPr>
          <p:cNvPr id="7" name="Text Placeholder 6"/>
          <p:cNvSpPr>
            <a:spLocks noGrp="1"/>
          </p:cNvSpPr>
          <p:nvPr>
            <p:ph type="body" sz="quarter" idx="3"/>
          </p:nvPr>
        </p:nvSpPr>
        <p:spPr>
          <a:xfrm>
            <a:off x="4648200" y="776726"/>
            <a:ext cx="4041775" cy="653437"/>
          </a:xfrm>
        </p:spPr>
        <p:txBody>
          <a:bodyPr/>
          <a:lstStyle/>
          <a:p>
            <a:r>
              <a:rPr lang="en-US" dirty="0" smtClean="0"/>
              <a:t>Cons</a:t>
            </a:r>
            <a:endParaRPr lang="en-US" dirty="0"/>
          </a:p>
        </p:txBody>
      </p:sp>
      <p:sp>
        <p:nvSpPr>
          <p:cNvPr id="6" name="Content Placeholder 5"/>
          <p:cNvSpPr>
            <a:spLocks noGrp="1"/>
          </p:cNvSpPr>
          <p:nvPr>
            <p:ph sz="quarter" idx="13"/>
          </p:nvPr>
        </p:nvSpPr>
        <p:spPr>
          <a:xfrm>
            <a:off x="135626" y="1504137"/>
            <a:ext cx="4363222" cy="5202833"/>
          </a:xfrm>
        </p:spPr>
        <p:txBody>
          <a:bodyPr>
            <a:normAutofit lnSpcReduction="10000"/>
          </a:bodyPr>
          <a:lstStyle/>
          <a:p>
            <a:r>
              <a:rPr lang="en-US" dirty="0" smtClean="0">
                <a:solidFill>
                  <a:srgbClr val="FFFF00"/>
                </a:solidFill>
              </a:rPr>
              <a:t>Easily added to anything, and/or insulin in DM1 &amp;  2 </a:t>
            </a:r>
          </a:p>
          <a:p>
            <a:endParaRPr lang="en-US" dirty="0" smtClean="0">
              <a:solidFill>
                <a:srgbClr val="FFFF00"/>
              </a:solidFill>
            </a:endParaRPr>
          </a:p>
          <a:p>
            <a:r>
              <a:rPr lang="en-US" dirty="0" smtClean="0">
                <a:solidFill>
                  <a:srgbClr val="FFFF00"/>
                </a:solidFill>
              </a:rPr>
              <a:t>Simple &amp; dose response</a:t>
            </a:r>
          </a:p>
          <a:p>
            <a:endParaRPr lang="en-US" dirty="0" smtClean="0">
              <a:solidFill>
                <a:srgbClr val="FFFF00"/>
              </a:solidFill>
            </a:endParaRPr>
          </a:p>
          <a:p>
            <a:r>
              <a:rPr lang="en-US" dirty="0" smtClean="0">
                <a:solidFill>
                  <a:srgbClr val="FFFF00"/>
                </a:solidFill>
              </a:rPr>
              <a:t>Concomitant weight loss</a:t>
            </a:r>
          </a:p>
          <a:p>
            <a:endParaRPr lang="en-US" dirty="0" smtClean="0">
              <a:solidFill>
                <a:srgbClr val="FFFF00"/>
              </a:solidFill>
            </a:endParaRPr>
          </a:p>
          <a:p>
            <a:r>
              <a:rPr lang="en-US" dirty="0" smtClean="0">
                <a:solidFill>
                  <a:srgbClr val="FFFF00"/>
                </a:solidFill>
              </a:rPr>
              <a:t>SBP &amp; DBP reduction</a:t>
            </a:r>
          </a:p>
          <a:p>
            <a:endParaRPr lang="en-US" dirty="0" smtClean="0">
              <a:solidFill>
                <a:srgbClr val="FFFF00"/>
              </a:solidFill>
            </a:endParaRPr>
          </a:p>
          <a:p>
            <a:r>
              <a:rPr lang="en-US" dirty="0" smtClean="0">
                <a:solidFill>
                  <a:srgbClr val="FFFF00"/>
                </a:solidFill>
              </a:rPr>
              <a:t>HbA1c reduction</a:t>
            </a:r>
          </a:p>
          <a:p>
            <a:endParaRPr lang="en-US" dirty="0" smtClean="0">
              <a:solidFill>
                <a:srgbClr val="FFFF00"/>
              </a:solidFill>
            </a:endParaRPr>
          </a:p>
          <a:p>
            <a:r>
              <a:rPr lang="en-US" dirty="0" smtClean="0">
                <a:solidFill>
                  <a:srgbClr val="FFFF00"/>
                </a:solidFill>
              </a:rPr>
              <a:t>No hypoglycemia</a:t>
            </a:r>
            <a:endParaRPr lang="en-US" dirty="0">
              <a:solidFill>
                <a:srgbClr val="FFFF00"/>
              </a:solidFill>
            </a:endParaRPr>
          </a:p>
        </p:txBody>
      </p:sp>
      <p:sp>
        <p:nvSpPr>
          <p:cNvPr id="8" name="Content Placeholder 7"/>
          <p:cNvSpPr>
            <a:spLocks noGrp="1"/>
          </p:cNvSpPr>
          <p:nvPr>
            <p:ph sz="quarter" idx="14"/>
          </p:nvPr>
        </p:nvSpPr>
        <p:spPr>
          <a:xfrm>
            <a:off x="4672584" y="1356189"/>
            <a:ext cx="4471416" cy="5350781"/>
          </a:xfrm>
        </p:spPr>
        <p:txBody>
          <a:bodyPr>
            <a:normAutofit lnSpcReduction="10000"/>
          </a:bodyPr>
          <a:lstStyle/>
          <a:p>
            <a:r>
              <a:rPr lang="en-US" dirty="0" smtClean="0">
                <a:solidFill>
                  <a:srgbClr val="FFFF00"/>
                </a:solidFill>
              </a:rPr>
              <a:t>UTI &amp; Genital tract infections</a:t>
            </a:r>
          </a:p>
          <a:p>
            <a:endParaRPr lang="en-US" dirty="0" smtClean="0">
              <a:solidFill>
                <a:srgbClr val="FFFF00"/>
              </a:solidFill>
            </a:endParaRPr>
          </a:p>
          <a:p>
            <a:endParaRPr lang="en-US" dirty="0" smtClean="0">
              <a:solidFill>
                <a:srgbClr val="FFFF00"/>
              </a:solidFill>
            </a:endParaRPr>
          </a:p>
          <a:p>
            <a:r>
              <a:rPr lang="en-US" dirty="0" smtClean="0">
                <a:solidFill>
                  <a:srgbClr val="FFFF00"/>
                </a:solidFill>
              </a:rPr>
              <a:t>LDL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(unclear mechanism)</a:t>
            </a:r>
          </a:p>
          <a:p>
            <a:endParaRPr lang="en-US" dirty="0" smtClean="0">
              <a:solidFill>
                <a:srgbClr val="FFFF00"/>
              </a:solidFill>
              <a:sym typeface="Wingdings"/>
            </a:endParaRPr>
          </a:p>
          <a:p>
            <a:r>
              <a:rPr lang="en-US" dirty="0" smtClean="0">
                <a:solidFill>
                  <a:srgbClr val="FFFF00"/>
                </a:solidFill>
                <a:sym typeface="Wingdings"/>
              </a:rPr>
              <a:t>HDL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a:rPr>
              <a:t> (unclear mechanism)</a:t>
            </a:r>
          </a:p>
          <a:p>
            <a:endParaRPr lang="en-US" dirty="0" smtClean="0">
              <a:solidFill>
                <a:srgbClr val="FFFF00"/>
              </a:solidFill>
              <a:sym typeface="Wingdings"/>
            </a:endParaRPr>
          </a:p>
          <a:p>
            <a:r>
              <a:rPr lang="en-US" dirty="0" smtClean="0">
                <a:solidFill>
                  <a:srgbClr val="FFFF00"/>
                </a:solidFill>
                <a:sym typeface="Wingdings"/>
              </a:rPr>
              <a:t>No CV signal yet</a:t>
            </a:r>
          </a:p>
          <a:p>
            <a:pPr lvl="1"/>
            <a:r>
              <a:rPr lang="en-US" dirty="0" smtClean="0">
                <a:solidFill>
                  <a:schemeClr val="tx1"/>
                </a:solidFill>
                <a:sym typeface="Wingdings"/>
              </a:rPr>
              <a:t>Canvas</a:t>
            </a:r>
          </a:p>
          <a:p>
            <a:endParaRPr lang="en-US" dirty="0" smtClean="0">
              <a:solidFill>
                <a:srgbClr val="FFFF00"/>
              </a:solidFill>
              <a:sym typeface="Wingdings"/>
            </a:endParaRPr>
          </a:p>
          <a:p>
            <a:r>
              <a:rPr lang="en-US" dirty="0" smtClean="0">
                <a:solidFill>
                  <a:srgbClr val="FFFF00"/>
                </a:solidFill>
                <a:sym typeface="Wingdings"/>
              </a:rPr>
              <a:t>Limited to CKD ( eGFR&gt;45)</a:t>
            </a:r>
          </a:p>
          <a:p>
            <a:endParaRPr lang="en-US" dirty="0" smtClean="0">
              <a:solidFill>
                <a:srgbClr val="FFFF00"/>
              </a:solidFill>
              <a:sym typeface="Wingdings"/>
            </a:endParaRPr>
          </a:p>
          <a:p>
            <a:r>
              <a:rPr lang="en-US" dirty="0" smtClean="0">
                <a:solidFill>
                  <a:srgbClr val="FFFF00"/>
                </a:solidFill>
                <a:sym typeface="Wingdings"/>
              </a:rPr>
              <a:t>Reversible shift in GFR</a:t>
            </a:r>
            <a:endParaRPr lang="en-US" dirty="0">
              <a:solidFill>
                <a:srgbClr val="FFFF00"/>
              </a:solidFill>
            </a:endParaRPr>
          </a:p>
        </p:txBody>
      </p:sp>
    </p:spTree>
    <p:extLst>
      <p:ext uri="{BB962C8B-B14F-4D97-AF65-F5344CB8AC3E}">
        <p14:creationId xmlns:p14="http://schemas.microsoft.com/office/powerpoint/2010/main" val="335220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SGLT2 &amp; Insulin</a:t>
            </a:r>
            <a:endParaRPr lang="en-US" dirty="0"/>
          </a:p>
        </p:txBody>
      </p:sp>
      <p:sp>
        <p:nvSpPr>
          <p:cNvPr id="8" name="Content Placeholder 7"/>
          <p:cNvSpPr>
            <a:spLocks noGrp="1"/>
          </p:cNvSpPr>
          <p:nvPr>
            <p:ph idx="1"/>
          </p:nvPr>
        </p:nvSpPr>
        <p:spPr/>
        <p:txBody>
          <a:bodyPr/>
          <a:lstStyle/>
          <a:p>
            <a:endParaRPr lang="en-US" dirty="0" smtClean="0">
              <a:solidFill>
                <a:srgbClr val="FFFF00"/>
              </a:solidFill>
            </a:endParaRPr>
          </a:p>
          <a:p>
            <a:r>
              <a:rPr lang="en-US" dirty="0" smtClean="0">
                <a:solidFill>
                  <a:srgbClr val="FFFF00"/>
                </a:solidFill>
              </a:rPr>
              <a:t>20-30% reduction in insulin doses</a:t>
            </a:r>
          </a:p>
          <a:p>
            <a:endParaRPr lang="en-US" dirty="0" smtClean="0">
              <a:solidFill>
                <a:srgbClr val="FFFF00"/>
              </a:solidFill>
            </a:endParaRPr>
          </a:p>
          <a:p>
            <a:r>
              <a:rPr lang="en-US" dirty="0" smtClean="0">
                <a:solidFill>
                  <a:srgbClr val="FFFF00"/>
                </a:solidFill>
              </a:rPr>
              <a:t>Still achieving HbA1c targets</a:t>
            </a:r>
          </a:p>
          <a:p>
            <a:endParaRPr lang="en-US" dirty="0" smtClean="0">
              <a:solidFill>
                <a:srgbClr val="FFFF00"/>
              </a:solidFill>
            </a:endParaRPr>
          </a:p>
          <a:p>
            <a:r>
              <a:rPr lang="en-US" dirty="0" smtClean="0">
                <a:solidFill>
                  <a:srgbClr val="FFFF00"/>
                </a:solidFill>
                <a:latin typeface="Wingdings"/>
                <a:ea typeface="Wingdings"/>
                <a:cs typeface="Wingdings"/>
                <a:sym typeface="Wingdings"/>
              </a:rPr>
              <a:t></a:t>
            </a:r>
            <a:r>
              <a:rPr lang="en-US" dirty="0" smtClean="0">
                <a:solidFill>
                  <a:srgbClr val="FFFF00"/>
                </a:solidFill>
              </a:rPr>
              <a:t>in hypoglycemic risk as one approaches targets</a:t>
            </a:r>
          </a:p>
        </p:txBody>
      </p:sp>
    </p:spTree>
    <p:extLst>
      <p:ext uri="{BB962C8B-B14F-4D97-AF65-F5344CB8AC3E}">
        <p14:creationId xmlns:p14="http://schemas.microsoft.com/office/powerpoint/2010/main" val="241281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4100"/>
            <a:ext cx="8229600" cy="5462063"/>
          </a:xfrm>
        </p:spPr>
        <p:txBody>
          <a:bodyPr>
            <a:normAutofit/>
          </a:bodyPr>
          <a:lstStyle/>
          <a:p>
            <a:r>
              <a:rPr lang="en-US" dirty="0" smtClean="0"/>
              <a:t>New Drugs ….</a:t>
            </a:r>
          </a:p>
          <a:p>
            <a:pPr marL="0" indent="0">
              <a:buNone/>
            </a:pPr>
            <a:endParaRPr lang="en-US" dirty="0"/>
          </a:p>
          <a:p>
            <a:endParaRPr lang="en-US" dirty="0" smtClean="0"/>
          </a:p>
          <a:p>
            <a:r>
              <a:rPr lang="en-US" dirty="0" smtClean="0"/>
              <a:t>Incretins &amp; Pancreatitis/  Pancreatic Cancer</a:t>
            </a:r>
          </a:p>
          <a:p>
            <a:endParaRPr lang="en-US" dirty="0" smtClean="0"/>
          </a:p>
          <a:p>
            <a:pPr marL="0" indent="0">
              <a:buNone/>
            </a:pPr>
            <a:endParaRPr lang="en-US" dirty="0" smtClean="0"/>
          </a:p>
          <a:p>
            <a:r>
              <a:rPr lang="en-US" dirty="0" smtClean="0"/>
              <a:t>Old Drugs …</a:t>
            </a:r>
          </a:p>
          <a:p>
            <a:endParaRPr lang="en-US" dirty="0" smtClean="0"/>
          </a:p>
          <a:p>
            <a:endParaRPr lang="en-US" dirty="0"/>
          </a:p>
          <a:p>
            <a:r>
              <a:rPr lang="en-US" dirty="0"/>
              <a:t>Cardiovascular </a:t>
            </a:r>
            <a:r>
              <a:rPr lang="en-US" dirty="0" smtClean="0"/>
              <a:t>Safety </a:t>
            </a:r>
            <a:r>
              <a:rPr lang="en-US" dirty="0"/>
              <a:t>trials …</a:t>
            </a:r>
          </a:p>
          <a:p>
            <a:endParaRPr lang="en-US" dirty="0" smtClean="0"/>
          </a:p>
          <a:p>
            <a:endParaRPr lang="en-US" dirty="0" smtClean="0"/>
          </a:p>
          <a:p>
            <a:endParaRPr lang="en-US" dirty="0"/>
          </a:p>
        </p:txBody>
      </p:sp>
    </p:spTree>
    <p:extLst>
      <p:ext uri="{BB962C8B-B14F-4D97-AF65-F5344CB8AC3E}">
        <p14:creationId xmlns:p14="http://schemas.microsoft.com/office/powerpoint/2010/main" val="3983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1938"/>
          </a:xfrm>
        </p:spPr>
        <p:txBody>
          <a:bodyPr/>
          <a:lstStyle/>
          <a:p>
            <a:r>
              <a:rPr lang="en-US" dirty="0" smtClean="0"/>
              <a:t>CV Safety &amp; CV trials</a:t>
            </a:r>
            <a:endParaRPr lang="en-US" dirty="0"/>
          </a:p>
        </p:txBody>
      </p:sp>
      <p:sp>
        <p:nvSpPr>
          <p:cNvPr id="3" name="Content Placeholder 2"/>
          <p:cNvSpPr>
            <a:spLocks noGrp="1"/>
          </p:cNvSpPr>
          <p:nvPr>
            <p:ph idx="1"/>
          </p:nvPr>
        </p:nvSpPr>
        <p:spPr/>
        <p:txBody>
          <a:bodyPr/>
          <a:lstStyle/>
          <a:p>
            <a:r>
              <a:rPr lang="en-US" dirty="0" smtClean="0">
                <a:solidFill>
                  <a:srgbClr val="FFFF00"/>
                </a:solidFill>
              </a:rPr>
              <a:t>Empagliflozin :EMPA-REG ( 7000 patients)</a:t>
            </a:r>
          </a:p>
          <a:p>
            <a:r>
              <a:rPr lang="en-US" dirty="0" smtClean="0">
                <a:solidFill>
                  <a:srgbClr val="FFFF00"/>
                </a:solidFill>
              </a:rPr>
              <a:t>Dapagliflozin :DECLARE ( 17 000 patients)</a:t>
            </a:r>
          </a:p>
          <a:p>
            <a:r>
              <a:rPr lang="en-US" dirty="0" smtClean="0">
                <a:solidFill>
                  <a:srgbClr val="FFFF00"/>
                </a:solidFill>
              </a:rPr>
              <a:t>Capagliflozin :CANVAS ( 4300 patients)*</a:t>
            </a:r>
          </a:p>
          <a:p>
            <a:endParaRPr lang="en-US" dirty="0"/>
          </a:p>
          <a:p>
            <a:r>
              <a:rPr lang="en-US" dirty="0" smtClean="0"/>
              <a:t>Metanalysis ….</a:t>
            </a:r>
          </a:p>
          <a:p>
            <a:r>
              <a:rPr lang="en-US" dirty="0" smtClean="0">
                <a:solidFill>
                  <a:srgbClr val="FFFF00"/>
                </a:solidFill>
              </a:rPr>
              <a:t>Dapagliflozin ( 14 trials)</a:t>
            </a:r>
          </a:p>
          <a:p>
            <a:r>
              <a:rPr lang="en-US" dirty="0" smtClean="0">
                <a:solidFill>
                  <a:srgbClr val="FFFF00"/>
                </a:solidFill>
              </a:rPr>
              <a:t>Canagliflozin ( 9 trials)</a:t>
            </a:r>
            <a:endParaRPr lang="en-US" dirty="0">
              <a:solidFill>
                <a:srgbClr val="FFFF00"/>
              </a:solidFill>
            </a:endParaRPr>
          </a:p>
        </p:txBody>
      </p:sp>
    </p:spTree>
    <p:extLst>
      <p:ext uri="{BB962C8B-B14F-4D97-AF65-F5344CB8AC3E}">
        <p14:creationId xmlns:p14="http://schemas.microsoft.com/office/powerpoint/2010/main" val="1853157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304800"/>
            <a:ext cx="8382000" cy="1295400"/>
          </a:xfrm>
        </p:spPr>
        <p:txBody>
          <a:bodyPr/>
          <a:lstStyle/>
          <a:p>
            <a:pPr eaLnBrk="1" hangingPunct="1">
              <a:defRPr/>
            </a:pPr>
            <a:r>
              <a:rPr lang="en-US" sz="4000" dirty="0" smtClean="0">
                <a:cs typeface="+mj-cs"/>
              </a:rPr>
              <a:t>UKPDS: Glycemic Control With Monotherapy Worsens Over Time</a:t>
            </a:r>
          </a:p>
        </p:txBody>
      </p:sp>
      <p:sp>
        <p:nvSpPr>
          <p:cNvPr id="11267" name="Rectangle 3"/>
          <p:cNvSpPr>
            <a:spLocks noChangeArrowheads="1"/>
          </p:cNvSpPr>
          <p:nvPr/>
        </p:nvSpPr>
        <p:spPr bwMode="auto">
          <a:xfrm>
            <a:off x="139700" y="6016625"/>
            <a:ext cx="7086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US" sz="1100" dirty="0"/>
              <a:t>Newly diagnosed overweight  patients with type 2 diabetes. Data shown are medians for cohorts of patients followed for up to 10 years. Patient numbers shown are at 10 years. </a:t>
            </a:r>
          </a:p>
          <a:p>
            <a:pPr eaLnBrk="0" hangingPunct="0"/>
            <a:r>
              <a:rPr lang="en-US" sz="1100" dirty="0"/>
              <a:t>C</a:t>
            </a:r>
            <a:r>
              <a:rPr lang="en-US" sz="1000" dirty="0"/>
              <a:t>onventional therapy = diet alone; UKPDS = UK Prospective Diabetes Study</a:t>
            </a:r>
          </a:p>
          <a:p>
            <a:pPr eaLnBrk="0" hangingPunct="0"/>
            <a:r>
              <a:rPr lang="en-US" sz="1000" dirty="0"/>
              <a:t>Adapted with permission from UKPDS Group. </a:t>
            </a:r>
            <a:r>
              <a:rPr lang="en-US" sz="1000" i="1" dirty="0"/>
              <a:t>Lancet</a:t>
            </a:r>
            <a:r>
              <a:rPr lang="en-US" sz="1000" dirty="0"/>
              <a:t> 1998;352:854–865.</a:t>
            </a:r>
          </a:p>
        </p:txBody>
      </p:sp>
      <p:sp>
        <p:nvSpPr>
          <p:cNvPr id="11268" name="Rectangle 4"/>
          <p:cNvSpPr>
            <a:spLocks noChangeArrowheads="1"/>
          </p:cNvSpPr>
          <p:nvPr/>
        </p:nvSpPr>
        <p:spPr bwMode="auto">
          <a:xfrm>
            <a:off x="1993900" y="1676400"/>
            <a:ext cx="5814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Monotherapy With Insulin, Sulfonylurea (SU), or Metformin</a:t>
            </a:r>
          </a:p>
        </p:txBody>
      </p:sp>
      <p:sp>
        <p:nvSpPr>
          <p:cNvPr id="11269" name="Freeform 5"/>
          <p:cNvSpPr>
            <a:spLocks/>
          </p:cNvSpPr>
          <p:nvPr/>
        </p:nvSpPr>
        <p:spPr bwMode="auto">
          <a:xfrm>
            <a:off x="1681163" y="2317750"/>
            <a:ext cx="5810250" cy="1460500"/>
          </a:xfrm>
          <a:custGeom>
            <a:avLst/>
            <a:gdLst>
              <a:gd name="T0" fmla="*/ 0 w 3660"/>
              <a:gd name="T1" fmla="*/ 2147483647 h 798"/>
              <a:gd name="T2" fmla="*/ 2147483647 w 3660"/>
              <a:gd name="T3" fmla="*/ 2147483647 h 798"/>
              <a:gd name="T4" fmla="*/ 2147483647 w 3660"/>
              <a:gd name="T5" fmla="*/ 2147483647 h 798"/>
              <a:gd name="T6" fmla="*/ 2147483647 w 3660"/>
              <a:gd name="T7" fmla="*/ 2147483647 h 798"/>
              <a:gd name="T8" fmla="*/ 2147483647 w 3660"/>
              <a:gd name="T9" fmla="*/ 2147483647 h 798"/>
              <a:gd name="T10" fmla="*/ 2147483647 w 3660"/>
              <a:gd name="T11" fmla="*/ 2147483647 h 798"/>
              <a:gd name="T12" fmla="*/ 2147483647 w 3660"/>
              <a:gd name="T13" fmla="*/ 2147483647 h 798"/>
              <a:gd name="T14" fmla="*/ 2147483647 w 3660"/>
              <a:gd name="T15" fmla="*/ 2147483647 h 798"/>
              <a:gd name="T16" fmla="*/ 2147483647 w 3660"/>
              <a:gd name="T17" fmla="*/ 2147483647 h 798"/>
              <a:gd name="T18" fmla="*/ 2147483647 w 3660"/>
              <a:gd name="T19" fmla="*/ 2147483647 h 798"/>
              <a:gd name="T20" fmla="*/ 2147483647 w 3660"/>
              <a:gd name="T21" fmla="*/ 2147483647 h 798"/>
              <a:gd name="T22" fmla="*/ 2147483647 w 3660"/>
              <a:gd name="T23" fmla="*/ 2147483647 h 798"/>
              <a:gd name="T24" fmla="*/ 2147483647 w 3660"/>
              <a:gd name="T25" fmla="*/ 2147483647 h 798"/>
              <a:gd name="T26" fmla="*/ 2147483647 w 3660"/>
              <a:gd name="T27" fmla="*/ 2147483647 h 798"/>
              <a:gd name="T28" fmla="*/ 2147483647 w 3660"/>
              <a:gd name="T29" fmla="*/ 2147483647 h 798"/>
              <a:gd name="T30" fmla="*/ 2147483647 w 3660"/>
              <a:gd name="T31" fmla="*/ 2147483647 h 7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60"/>
              <a:gd name="T49" fmla="*/ 0 h 798"/>
              <a:gd name="T50" fmla="*/ 3660 w 3660"/>
              <a:gd name="T51" fmla="*/ 798 h 7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60" h="798">
                <a:moveTo>
                  <a:pt x="0" y="798"/>
                </a:moveTo>
                <a:cubicBezTo>
                  <a:pt x="155" y="739"/>
                  <a:pt x="228" y="760"/>
                  <a:pt x="390" y="756"/>
                </a:cubicBezTo>
                <a:cubicBezTo>
                  <a:pt x="511" y="739"/>
                  <a:pt x="679" y="725"/>
                  <a:pt x="732" y="708"/>
                </a:cubicBezTo>
                <a:cubicBezTo>
                  <a:pt x="760" y="689"/>
                  <a:pt x="859" y="631"/>
                  <a:pt x="888" y="612"/>
                </a:cubicBezTo>
                <a:cubicBezTo>
                  <a:pt x="987" y="566"/>
                  <a:pt x="1205" y="474"/>
                  <a:pt x="1344" y="432"/>
                </a:cubicBezTo>
                <a:cubicBezTo>
                  <a:pt x="1578" y="390"/>
                  <a:pt x="1596" y="362"/>
                  <a:pt x="1720" y="362"/>
                </a:cubicBezTo>
                <a:cubicBezTo>
                  <a:pt x="1779" y="368"/>
                  <a:pt x="1827" y="318"/>
                  <a:pt x="1886" y="327"/>
                </a:cubicBezTo>
                <a:cubicBezTo>
                  <a:pt x="1919" y="324"/>
                  <a:pt x="2038" y="272"/>
                  <a:pt x="2071" y="267"/>
                </a:cubicBezTo>
                <a:cubicBezTo>
                  <a:pt x="2142" y="255"/>
                  <a:pt x="2115" y="261"/>
                  <a:pt x="2182" y="240"/>
                </a:cubicBezTo>
                <a:cubicBezTo>
                  <a:pt x="2204" y="234"/>
                  <a:pt x="2291" y="209"/>
                  <a:pt x="2354" y="202"/>
                </a:cubicBezTo>
                <a:cubicBezTo>
                  <a:pt x="2418" y="188"/>
                  <a:pt x="2494" y="172"/>
                  <a:pt x="2564" y="154"/>
                </a:cubicBezTo>
                <a:cubicBezTo>
                  <a:pt x="2634" y="121"/>
                  <a:pt x="2702" y="132"/>
                  <a:pt x="2773" y="97"/>
                </a:cubicBezTo>
                <a:cubicBezTo>
                  <a:pt x="2834" y="67"/>
                  <a:pt x="2916" y="51"/>
                  <a:pt x="2982" y="36"/>
                </a:cubicBezTo>
                <a:cubicBezTo>
                  <a:pt x="3192" y="0"/>
                  <a:pt x="3336" y="19"/>
                  <a:pt x="3500" y="24"/>
                </a:cubicBezTo>
                <a:cubicBezTo>
                  <a:pt x="3613" y="25"/>
                  <a:pt x="3631" y="35"/>
                  <a:pt x="3660" y="4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1270" name="Line 6"/>
          <p:cNvSpPr>
            <a:spLocks noChangeShapeType="1"/>
          </p:cNvSpPr>
          <p:nvPr/>
        </p:nvSpPr>
        <p:spPr bwMode="auto">
          <a:xfrm flipV="1">
            <a:off x="5053013" y="3182938"/>
            <a:ext cx="152400" cy="87312"/>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1" name="Line 7"/>
          <p:cNvSpPr>
            <a:spLocks noChangeShapeType="1"/>
          </p:cNvSpPr>
          <p:nvPr/>
        </p:nvSpPr>
        <p:spPr bwMode="auto">
          <a:xfrm>
            <a:off x="1700213" y="3709988"/>
            <a:ext cx="674687" cy="43497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2" name="Line 8"/>
          <p:cNvSpPr>
            <a:spLocks noChangeShapeType="1"/>
          </p:cNvSpPr>
          <p:nvPr/>
        </p:nvSpPr>
        <p:spPr bwMode="auto">
          <a:xfrm flipV="1">
            <a:off x="2451100" y="3932238"/>
            <a:ext cx="544513" cy="2127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3" name="Line 9"/>
          <p:cNvSpPr>
            <a:spLocks noChangeShapeType="1"/>
          </p:cNvSpPr>
          <p:nvPr/>
        </p:nvSpPr>
        <p:spPr bwMode="auto">
          <a:xfrm flipV="1">
            <a:off x="2919413" y="3709988"/>
            <a:ext cx="685800" cy="2635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4" name="Line 10"/>
          <p:cNvSpPr>
            <a:spLocks noChangeShapeType="1"/>
          </p:cNvSpPr>
          <p:nvPr/>
        </p:nvSpPr>
        <p:spPr bwMode="auto">
          <a:xfrm flipV="1">
            <a:off x="3605213" y="3446463"/>
            <a:ext cx="533400" cy="2635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5" name="Line 11"/>
          <p:cNvSpPr>
            <a:spLocks noChangeShapeType="1"/>
          </p:cNvSpPr>
          <p:nvPr/>
        </p:nvSpPr>
        <p:spPr bwMode="auto">
          <a:xfrm flipV="1">
            <a:off x="4138613" y="3270250"/>
            <a:ext cx="914400" cy="176213"/>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6" name="Line 12"/>
          <p:cNvSpPr>
            <a:spLocks noChangeShapeType="1"/>
          </p:cNvSpPr>
          <p:nvPr/>
        </p:nvSpPr>
        <p:spPr bwMode="auto">
          <a:xfrm flipV="1">
            <a:off x="5205413" y="2635250"/>
            <a:ext cx="598487" cy="547688"/>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7" name="Line 13"/>
          <p:cNvSpPr>
            <a:spLocks noChangeShapeType="1"/>
          </p:cNvSpPr>
          <p:nvPr/>
        </p:nvSpPr>
        <p:spPr bwMode="auto">
          <a:xfrm>
            <a:off x="5803900" y="2635250"/>
            <a:ext cx="468313" cy="195263"/>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8" name="Line 14"/>
          <p:cNvSpPr>
            <a:spLocks noChangeShapeType="1"/>
          </p:cNvSpPr>
          <p:nvPr/>
        </p:nvSpPr>
        <p:spPr bwMode="auto">
          <a:xfrm flipV="1">
            <a:off x="6196013" y="2479675"/>
            <a:ext cx="609600" cy="350838"/>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9" name="Line 15"/>
          <p:cNvSpPr>
            <a:spLocks noChangeShapeType="1"/>
          </p:cNvSpPr>
          <p:nvPr/>
        </p:nvSpPr>
        <p:spPr bwMode="auto">
          <a:xfrm flipV="1">
            <a:off x="6805613" y="2390775"/>
            <a:ext cx="152400" cy="88900"/>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80" name="Line 16"/>
          <p:cNvSpPr>
            <a:spLocks noChangeShapeType="1"/>
          </p:cNvSpPr>
          <p:nvPr/>
        </p:nvSpPr>
        <p:spPr bwMode="auto">
          <a:xfrm>
            <a:off x="6958013" y="2390775"/>
            <a:ext cx="533400" cy="0"/>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81" name="Line 17"/>
          <p:cNvSpPr>
            <a:spLocks noChangeShapeType="1"/>
          </p:cNvSpPr>
          <p:nvPr/>
        </p:nvSpPr>
        <p:spPr bwMode="auto">
          <a:xfrm>
            <a:off x="1841500" y="3725863"/>
            <a:ext cx="609600" cy="5619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2" name="Line 18"/>
          <p:cNvSpPr>
            <a:spLocks noChangeShapeType="1"/>
          </p:cNvSpPr>
          <p:nvPr/>
        </p:nvSpPr>
        <p:spPr bwMode="auto">
          <a:xfrm flipV="1">
            <a:off x="2451100" y="4075113"/>
            <a:ext cx="1676400" cy="2127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3" name="Line 19"/>
          <p:cNvSpPr>
            <a:spLocks noChangeShapeType="1"/>
          </p:cNvSpPr>
          <p:nvPr/>
        </p:nvSpPr>
        <p:spPr bwMode="auto">
          <a:xfrm flipV="1">
            <a:off x="4051300" y="3989388"/>
            <a:ext cx="457200" cy="87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4" name="Line 20"/>
          <p:cNvSpPr>
            <a:spLocks noChangeShapeType="1"/>
          </p:cNvSpPr>
          <p:nvPr/>
        </p:nvSpPr>
        <p:spPr bwMode="auto">
          <a:xfrm flipV="1">
            <a:off x="4508500" y="3725863"/>
            <a:ext cx="685800" cy="263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5" name="Line 21"/>
          <p:cNvSpPr>
            <a:spLocks noChangeShapeType="1"/>
          </p:cNvSpPr>
          <p:nvPr/>
        </p:nvSpPr>
        <p:spPr bwMode="auto">
          <a:xfrm flipV="1">
            <a:off x="5194300" y="3636963"/>
            <a:ext cx="533400" cy="88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6" name="Line 22"/>
          <p:cNvSpPr>
            <a:spLocks noChangeShapeType="1"/>
          </p:cNvSpPr>
          <p:nvPr/>
        </p:nvSpPr>
        <p:spPr bwMode="auto">
          <a:xfrm flipV="1">
            <a:off x="5727700" y="3022600"/>
            <a:ext cx="609600" cy="6143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7" name="Line 23"/>
          <p:cNvSpPr>
            <a:spLocks noChangeShapeType="1"/>
          </p:cNvSpPr>
          <p:nvPr/>
        </p:nvSpPr>
        <p:spPr bwMode="auto">
          <a:xfrm flipV="1">
            <a:off x="6337300" y="2933700"/>
            <a:ext cx="533400" cy="88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8" name="Line 24"/>
          <p:cNvSpPr>
            <a:spLocks noChangeShapeType="1"/>
          </p:cNvSpPr>
          <p:nvPr/>
        </p:nvSpPr>
        <p:spPr bwMode="auto">
          <a:xfrm flipV="1">
            <a:off x="6870700" y="2582863"/>
            <a:ext cx="609600" cy="3508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9" name="Line 25"/>
          <p:cNvSpPr>
            <a:spLocks noChangeShapeType="1"/>
          </p:cNvSpPr>
          <p:nvPr/>
        </p:nvSpPr>
        <p:spPr bwMode="auto">
          <a:xfrm>
            <a:off x="1776413" y="3709988"/>
            <a:ext cx="750887" cy="5064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0" name="Line 26"/>
          <p:cNvSpPr>
            <a:spLocks noChangeShapeType="1"/>
          </p:cNvSpPr>
          <p:nvPr/>
        </p:nvSpPr>
        <p:spPr bwMode="auto">
          <a:xfrm flipV="1">
            <a:off x="2527300" y="4060825"/>
            <a:ext cx="849313" cy="15557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1" name="Line 27"/>
          <p:cNvSpPr>
            <a:spLocks noChangeShapeType="1"/>
          </p:cNvSpPr>
          <p:nvPr/>
        </p:nvSpPr>
        <p:spPr bwMode="auto">
          <a:xfrm flipV="1">
            <a:off x="3376613" y="3605213"/>
            <a:ext cx="685800" cy="4556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2" name="Line 28"/>
          <p:cNvSpPr>
            <a:spLocks noChangeShapeType="1"/>
          </p:cNvSpPr>
          <p:nvPr/>
        </p:nvSpPr>
        <p:spPr bwMode="auto">
          <a:xfrm flipV="1">
            <a:off x="4062413" y="3621088"/>
            <a:ext cx="6096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3" name="Line 29"/>
          <p:cNvSpPr>
            <a:spLocks noChangeShapeType="1"/>
          </p:cNvSpPr>
          <p:nvPr/>
        </p:nvSpPr>
        <p:spPr bwMode="auto">
          <a:xfrm flipV="1">
            <a:off x="4672013" y="3182938"/>
            <a:ext cx="609600" cy="43815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4" name="Line 30"/>
          <p:cNvSpPr>
            <a:spLocks noChangeShapeType="1"/>
          </p:cNvSpPr>
          <p:nvPr/>
        </p:nvSpPr>
        <p:spPr bwMode="auto">
          <a:xfrm flipV="1">
            <a:off x="5281613" y="2919413"/>
            <a:ext cx="1066800" cy="2635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5" name="Line 31"/>
          <p:cNvSpPr>
            <a:spLocks noChangeShapeType="1"/>
          </p:cNvSpPr>
          <p:nvPr/>
        </p:nvSpPr>
        <p:spPr bwMode="auto">
          <a:xfrm flipV="1">
            <a:off x="6348413" y="2479675"/>
            <a:ext cx="1143000" cy="439738"/>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6" name="Freeform 32"/>
          <p:cNvSpPr>
            <a:spLocks/>
          </p:cNvSpPr>
          <p:nvPr/>
        </p:nvSpPr>
        <p:spPr bwMode="auto">
          <a:xfrm>
            <a:off x="1839913" y="2643188"/>
            <a:ext cx="5651500" cy="1395412"/>
          </a:xfrm>
          <a:custGeom>
            <a:avLst/>
            <a:gdLst>
              <a:gd name="T0" fmla="*/ 0 w 3560"/>
              <a:gd name="T1" fmla="*/ 2147483647 h 763"/>
              <a:gd name="T2" fmla="*/ 2147483647 w 3560"/>
              <a:gd name="T3" fmla="*/ 2147483647 h 763"/>
              <a:gd name="T4" fmla="*/ 2147483647 w 3560"/>
              <a:gd name="T5" fmla="*/ 2147483647 h 763"/>
              <a:gd name="T6" fmla="*/ 2147483647 w 3560"/>
              <a:gd name="T7" fmla="*/ 2147483647 h 763"/>
              <a:gd name="T8" fmla="*/ 2147483647 w 3560"/>
              <a:gd name="T9" fmla="*/ 2147483647 h 763"/>
              <a:gd name="T10" fmla="*/ 2147483647 w 3560"/>
              <a:gd name="T11" fmla="*/ 2147483647 h 763"/>
              <a:gd name="T12" fmla="*/ 2147483647 w 3560"/>
              <a:gd name="T13" fmla="*/ 2147483647 h 763"/>
              <a:gd name="T14" fmla="*/ 2147483647 w 3560"/>
              <a:gd name="T15" fmla="*/ 2147483647 h 763"/>
              <a:gd name="T16" fmla="*/ 2147483647 w 3560"/>
              <a:gd name="T17" fmla="*/ 2147483647 h 763"/>
              <a:gd name="T18" fmla="*/ 2147483647 w 3560"/>
              <a:gd name="T19" fmla="*/ 2147483647 h 763"/>
              <a:gd name="T20" fmla="*/ 2147483647 w 3560"/>
              <a:gd name="T21" fmla="*/ 2147483647 h 763"/>
              <a:gd name="T22" fmla="*/ 2147483647 w 3560"/>
              <a:gd name="T23" fmla="*/ 2147483647 h 763"/>
              <a:gd name="T24" fmla="*/ 2147483647 w 3560"/>
              <a:gd name="T25" fmla="*/ 2147483647 h 763"/>
              <a:gd name="T26" fmla="*/ 2147483647 w 3560"/>
              <a:gd name="T27" fmla="*/ 2147483647 h 763"/>
              <a:gd name="T28" fmla="*/ 2147483647 w 3560"/>
              <a:gd name="T29" fmla="*/ 2147483647 h 763"/>
              <a:gd name="T30" fmla="*/ 2147483647 w 3560"/>
              <a:gd name="T31" fmla="*/ 2147483647 h 763"/>
              <a:gd name="T32" fmla="*/ 2147483647 w 3560"/>
              <a:gd name="T33" fmla="*/ 2147483647 h 763"/>
              <a:gd name="T34" fmla="*/ 2147483647 w 3560"/>
              <a:gd name="T35" fmla="*/ 2147483647 h 763"/>
              <a:gd name="T36" fmla="*/ 2147483647 w 3560"/>
              <a:gd name="T37" fmla="*/ 2147483647 h 763"/>
              <a:gd name="T38" fmla="*/ 2147483647 w 3560"/>
              <a:gd name="T39" fmla="*/ 2147483647 h 763"/>
              <a:gd name="T40" fmla="*/ 2147483647 w 3560"/>
              <a:gd name="T41" fmla="*/ 2147483647 h 763"/>
              <a:gd name="T42" fmla="*/ 2147483647 w 3560"/>
              <a:gd name="T43" fmla="*/ 2147483647 h 763"/>
              <a:gd name="T44" fmla="*/ 2147483647 w 3560"/>
              <a:gd name="T45" fmla="*/ 2147483647 h 763"/>
              <a:gd name="T46" fmla="*/ 2147483647 w 3560"/>
              <a:gd name="T47" fmla="*/ 2147483647 h 763"/>
              <a:gd name="T48" fmla="*/ 2147483647 w 3560"/>
              <a:gd name="T49" fmla="*/ 2147483647 h 763"/>
              <a:gd name="T50" fmla="*/ 2147483647 w 3560"/>
              <a:gd name="T51" fmla="*/ 2147483647 h 763"/>
              <a:gd name="T52" fmla="*/ 2147483647 w 3560"/>
              <a:gd name="T53" fmla="*/ 2147483647 h 763"/>
              <a:gd name="T54" fmla="*/ 2147483647 w 3560"/>
              <a:gd name="T55" fmla="*/ 2147483647 h 763"/>
              <a:gd name="T56" fmla="*/ 2147483647 w 3560"/>
              <a:gd name="T57" fmla="*/ 2147483647 h 7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60"/>
              <a:gd name="T88" fmla="*/ 0 h 763"/>
              <a:gd name="T89" fmla="*/ 3560 w 3560"/>
              <a:gd name="T90" fmla="*/ 763 h 7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60" h="763">
                <a:moveTo>
                  <a:pt x="0" y="575"/>
                </a:moveTo>
                <a:cubicBezTo>
                  <a:pt x="37" y="597"/>
                  <a:pt x="95" y="619"/>
                  <a:pt x="116" y="635"/>
                </a:cubicBezTo>
                <a:cubicBezTo>
                  <a:pt x="137" y="651"/>
                  <a:pt x="160" y="651"/>
                  <a:pt x="184" y="663"/>
                </a:cubicBezTo>
                <a:cubicBezTo>
                  <a:pt x="211" y="676"/>
                  <a:pt x="235" y="696"/>
                  <a:pt x="264" y="703"/>
                </a:cubicBezTo>
                <a:cubicBezTo>
                  <a:pt x="277" y="712"/>
                  <a:pt x="289" y="714"/>
                  <a:pt x="304" y="719"/>
                </a:cubicBezTo>
                <a:cubicBezTo>
                  <a:pt x="420" y="718"/>
                  <a:pt x="548" y="763"/>
                  <a:pt x="652" y="711"/>
                </a:cubicBezTo>
                <a:cubicBezTo>
                  <a:pt x="683" y="695"/>
                  <a:pt x="646" y="709"/>
                  <a:pt x="676" y="699"/>
                </a:cubicBezTo>
                <a:cubicBezTo>
                  <a:pt x="707" y="668"/>
                  <a:pt x="755" y="658"/>
                  <a:pt x="792" y="635"/>
                </a:cubicBezTo>
                <a:cubicBezTo>
                  <a:pt x="819" y="618"/>
                  <a:pt x="842" y="597"/>
                  <a:pt x="872" y="587"/>
                </a:cubicBezTo>
                <a:cubicBezTo>
                  <a:pt x="901" y="558"/>
                  <a:pt x="1001" y="510"/>
                  <a:pt x="1044" y="507"/>
                </a:cubicBezTo>
                <a:cubicBezTo>
                  <a:pt x="1081" y="505"/>
                  <a:pt x="1119" y="504"/>
                  <a:pt x="1156" y="503"/>
                </a:cubicBezTo>
                <a:cubicBezTo>
                  <a:pt x="1185" y="496"/>
                  <a:pt x="1215" y="494"/>
                  <a:pt x="1244" y="487"/>
                </a:cubicBezTo>
                <a:cubicBezTo>
                  <a:pt x="1267" y="482"/>
                  <a:pt x="1272" y="474"/>
                  <a:pt x="1300" y="471"/>
                </a:cubicBezTo>
                <a:cubicBezTo>
                  <a:pt x="1319" y="464"/>
                  <a:pt x="1337" y="460"/>
                  <a:pt x="1356" y="455"/>
                </a:cubicBezTo>
                <a:cubicBezTo>
                  <a:pt x="1437" y="401"/>
                  <a:pt x="1529" y="402"/>
                  <a:pt x="1624" y="391"/>
                </a:cubicBezTo>
                <a:cubicBezTo>
                  <a:pt x="1691" y="374"/>
                  <a:pt x="1762" y="344"/>
                  <a:pt x="1832" y="339"/>
                </a:cubicBezTo>
                <a:cubicBezTo>
                  <a:pt x="1920" y="332"/>
                  <a:pt x="2008" y="332"/>
                  <a:pt x="2096" y="323"/>
                </a:cubicBezTo>
                <a:cubicBezTo>
                  <a:pt x="2229" y="325"/>
                  <a:pt x="2366" y="334"/>
                  <a:pt x="2500" y="327"/>
                </a:cubicBezTo>
                <a:cubicBezTo>
                  <a:pt x="2512" y="319"/>
                  <a:pt x="2525" y="316"/>
                  <a:pt x="2536" y="307"/>
                </a:cubicBezTo>
                <a:cubicBezTo>
                  <a:pt x="2567" y="281"/>
                  <a:pt x="2609" y="248"/>
                  <a:pt x="2648" y="235"/>
                </a:cubicBezTo>
                <a:cubicBezTo>
                  <a:pt x="2662" y="221"/>
                  <a:pt x="2681" y="208"/>
                  <a:pt x="2700" y="203"/>
                </a:cubicBezTo>
                <a:cubicBezTo>
                  <a:pt x="2714" y="189"/>
                  <a:pt x="2734" y="173"/>
                  <a:pt x="2752" y="167"/>
                </a:cubicBezTo>
                <a:cubicBezTo>
                  <a:pt x="2767" y="156"/>
                  <a:pt x="2779" y="139"/>
                  <a:pt x="2796" y="131"/>
                </a:cubicBezTo>
                <a:cubicBezTo>
                  <a:pt x="2837" y="110"/>
                  <a:pt x="2888" y="109"/>
                  <a:pt x="2932" y="99"/>
                </a:cubicBezTo>
                <a:cubicBezTo>
                  <a:pt x="2955" y="94"/>
                  <a:pt x="2977" y="83"/>
                  <a:pt x="3000" y="75"/>
                </a:cubicBezTo>
                <a:cubicBezTo>
                  <a:pt x="3030" y="65"/>
                  <a:pt x="3062" y="63"/>
                  <a:pt x="3092" y="55"/>
                </a:cubicBezTo>
                <a:cubicBezTo>
                  <a:pt x="3130" y="27"/>
                  <a:pt x="3200" y="4"/>
                  <a:pt x="3248" y="3"/>
                </a:cubicBezTo>
                <a:cubicBezTo>
                  <a:pt x="3340" y="0"/>
                  <a:pt x="3474" y="2"/>
                  <a:pt x="3526" y="3"/>
                </a:cubicBezTo>
                <a:lnTo>
                  <a:pt x="3560" y="7"/>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1297" name="Text Box 33"/>
          <p:cNvSpPr txBox="1">
            <a:spLocks noChangeArrowheads="1"/>
          </p:cNvSpPr>
          <p:nvPr/>
        </p:nvSpPr>
        <p:spPr bwMode="auto">
          <a:xfrm>
            <a:off x="6184900" y="3790950"/>
            <a:ext cx="2524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1400" b="1" dirty="0"/>
              <a:t>Conventional (n=200)</a:t>
            </a:r>
          </a:p>
          <a:p>
            <a:pPr eaLnBrk="1" hangingPunct="1"/>
            <a:r>
              <a:rPr lang="en-US" sz="1400" b="1" dirty="0"/>
              <a:t>Chlorpropamide (n=129)</a:t>
            </a:r>
          </a:p>
          <a:p>
            <a:pPr eaLnBrk="1" hangingPunct="1"/>
            <a:r>
              <a:rPr lang="en-US" sz="1400" b="1" dirty="0"/>
              <a:t>Glibenclamide (n=149)</a:t>
            </a:r>
          </a:p>
          <a:p>
            <a:pPr eaLnBrk="1" hangingPunct="1"/>
            <a:r>
              <a:rPr lang="en-US" sz="1400" b="1" dirty="0"/>
              <a:t>Metformin (n=181)</a:t>
            </a:r>
          </a:p>
          <a:p>
            <a:pPr eaLnBrk="1" hangingPunct="1"/>
            <a:r>
              <a:rPr lang="en-US" sz="1400" b="1" dirty="0"/>
              <a:t>Insulin (n=199)</a:t>
            </a:r>
          </a:p>
        </p:txBody>
      </p:sp>
      <p:sp>
        <p:nvSpPr>
          <p:cNvPr id="11298" name="Line 34"/>
          <p:cNvSpPr>
            <a:spLocks noChangeShapeType="1"/>
          </p:cNvSpPr>
          <p:nvPr/>
        </p:nvSpPr>
        <p:spPr bwMode="auto">
          <a:xfrm>
            <a:off x="5422900" y="3949700"/>
            <a:ext cx="6858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99" name="Line 35"/>
          <p:cNvSpPr>
            <a:spLocks noChangeShapeType="1"/>
          </p:cNvSpPr>
          <p:nvPr/>
        </p:nvSpPr>
        <p:spPr bwMode="auto">
          <a:xfrm>
            <a:off x="5422900" y="4387850"/>
            <a:ext cx="685800" cy="0"/>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300" name="Line 36"/>
          <p:cNvSpPr>
            <a:spLocks noChangeShapeType="1"/>
          </p:cNvSpPr>
          <p:nvPr/>
        </p:nvSpPr>
        <p:spPr bwMode="auto">
          <a:xfrm>
            <a:off x="5422900" y="484505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1" name="Line 37"/>
          <p:cNvSpPr>
            <a:spLocks noChangeShapeType="1"/>
          </p:cNvSpPr>
          <p:nvPr/>
        </p:nvSpPr>
        <p:spPr bwMode="auto">
          <a:xfrm>
            <a:off x="5422900" y="4616450"/>
            <a:ext cx="6858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302" name="Line 38"/>
          <p:cNvSpPr>
            <a:spLocks noChangeShapeType="1"/>
          </p:cNvSpPr>
          <p:nvPr/>
        </p:nvSpPr>
        <p:spPr bwMode="auto">
          <a:xfrm>
            <a:off x="5422900" y="4159250"/>
            <a:ext cx="685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3" name="Line 39"/>
          <p:cNvSpPr>
            <a:spLocks noChangeShapeType="1"/>
          </p:cNvSpPr>
          <p:nvPr/>
        </p:nvSpPr>
        <p:spPr bwMode="auto">
          <a:xfrm>
            <a:off x="1676400" y="5221288"/>
            <a:ext cx="5651500" cy="17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4" name="Line 40"/>
          <p:cNvSpPr>
            <a:spLocks noChangeShapeType="1"/>
          </p:cNvSpPr>
          <p:nvPr/>
        </p:nvSpPr>
        <p:spPr bwMode="auto">
          <a:xfrm>
            <a:off x="33655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5" name="Line 41"/>
          <p:cNvSpPr>
            <a:spLocks noChangeShapeType="1"/>
          </p:cNvSpPr>
          <p:nvPr/>
        </p:nvSpPr>
        <p:spPr bwMode="auto">
          <a:xfrm>
            <a:off x="4965700" y="5219700"/>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6" name="Line 42"/>
          <p:cNvSpPr>
            <a:spLocks noChangeShapeType="1"/>
          </p:cNvSpPr>
          <p:nvPr/>
        </p:nvSpPr>
        <p:spPr bwMode="auto">
          <a:xfrm>
            <a:off x="66421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7" name="Line 43"/>
          <p:cNvSpPr>
            <a:spLocks noChangeShapeType="1"/>
          </p:cNvSpPr>
          <p:nvPr/>
        </p:nvSpPr>
        <p:spPr bwMode="auto">
          <a:xfrm>
            <a:off x="16891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nvGrpSpPr>
          <p:cNvPr id="11308" name="Group 44"/>
          <p:cNvGrpSpPr>
            <a:grpSpLocks/>
          </p:cNvGrpSpPr>
          <p:nvPr/>
        </p:nvGrpSpPr>
        <p:grpSpPr bwMode="auto">
          <a:xfrm>
            <a:off x="1155700" y="4572000"/>
            <a:ext cx="457200" cy="277813"/>
            <a:chOff x="528" y="2880"/>
            <a:chExt cx="288" cy="188"/>
          </a:xfrm>
        </p:grpSpPr>
        <p:sp>
          <p:nvSpPr>
            <p:cNvPr id="11328" name="Line 45"/>
            <p:cNvSpPr>
              <a:spLocks noChangeShapeType="1"/>
            </p:cNvSpPr>
            <p:nvPr/>
          </p:nvSpPr>
          <p:spPr bwMode="auto">
            <a:xfrm flipH="1">
              <a:off x="528" y="2880"/>
              <a:ext cx="240" cy="1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9" name="Line 46"/>
            <p:cNvSpPr>
              <a:spLocks noChangeShapeType="1"/>
            </p:cNvSpPr>
            <p:nvPr/>
          </p:nvSpPr>
          <p:spPr bwMode="auto">
            <a:xfrm flipH="1">
              <a:off x="576" y="2929"/>
              <a:ext cx="240" cy="1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sp>
        <p:nvSpPr>
          <p:cNvPr id="11309" name="Text Box 47"/>
          <p:cNvSpPr txBox="1">
            <a:spLocks noChangeArrowheads="1"/>
          </p:cNvSpPr>
          <p:nvPr/>
        </p:nvSpPr>
        <p:spPr bwMode="auto">
          <a:xfrm>
            <a:off x="319405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3</a:t>
            </a:r>
          </a:p>
        </p:txBody>
      </p:sp>
      <p:sp>
        <p:nvSpPr>
          <p:cNvPr id="11310" name="Text Box 48"/>
          <p:cNvSpPr txBox="1">
            <a:spLocks noChangeArrowheads="1"/>
          </p:cNvSpPr>
          <p:nvPr/>
        </p:nvSpPr>
        <p:spPr bwMode="auto">
          <a:xfrm>
            <a:off x="483870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6</a:t>
            </a:r>
          </a:p>
        </p:txBody>
      </p:sp>
      <p:sp>
        <p:nvSpPr>
          <p:cNvPr id="11311" name="Text Box 49"/>
          <p:cNvSpPr txBox="1">
            <a:spLocks noChangeArrowheads="1"/>
          </p:cNvSpPr>
          <p:nvPr/>
        </p:nvSpPr>
        <p:spPr bwMode="auto">
          <a:xfrm>
            <a:off x="648335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9</a:t>
            </a:r>
          </a:p>
        </p:txBody>
      </p:sp>
      <p:sp>
        <p:nvSpPr>
          <p:cNvPr id="11312" name="Text Box 50"/>
          <p:cNvSpPr txBox="1">
            <a:spLocks noChangeArrowheads="1"/>
          </p:cNvSpPr>
          <p:nvPr/>
        </p:nvSpPr>
        <p:spPr bwMode="auto">
          <a:xfrm>
            <a:off x="154940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0</a:t>
            </a:r>
          </a:p>
        </p:txBody>
      </p:sp>
      <p:sp>
        <p:nvSpPr>
          <p:cNvPr id="11313" name="Text Box 51"/>
          <p:cNvSpPr txBox="1">
            <a:spLocks noChangeArrowheads="1"/>
          </p:cNvSpPr>
          <p:nvPr/>
        </p:nvSpPr>
        <p:spPr bwMode="auto">
          <a:xfrm>
            <a:off x="996950" y="18478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9</a:t>
            </a:r>
          </a:p>
        </p:txBody>
      </p:sp>
      <p:sp>
        <p:nvSpPr>
          <p:cNvPr id="11314" name="Text Box 52"/>
          <p:cNvSpPr txBox="1">
            <a:spLocks noChangeArrowheads="1"/>
          </p:cNvSpPr>
          <p:nvPr/>
        </p:nvSpPr>
        <p:spPr bwMode="auto">
          <a:xfrm>
            <a:off x="996950" y="26289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8</a:t>
            </a:r>
          </a:p>
        </p:txBody>
      </p:sp>
      <p:sp>
        <p:nvSpPr>
          <p:cNvPr id="11315" name="Text Box 53"/>
          <p:cNvSpPr txBox="1">
            <a:spLocks noChangeArrowheads="1"/>
          </p:cNvSpPr>
          <p:nvPr/>
        </p:nvSpPr>
        <p:spPr bwMode="auto">
          <a:xfrm>
            <a:off x="996950" y="3400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7</a:t>
            </a:r>
          </a:p>
        </p:txBody>
      </p:sp>
      <p:sp>
        <p:nvSpPr>
          <p:cNvPr id="11316" name="Text Box 54"/>
          <p:cNvSpPr txBox="1">
            <a:spLocks noChangeArrowheads="1"/>
          </p:cNvSpPr>
          <p:nvPr/>
        </p:nvSpPr>
        <p:spPr bwMode="auto">
          <a:xfrm>
            <a:off x="996950" y="41925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6</a:t>
            </a:r>
          </a:p>
        </p:txBody>
      </p:sp>
      <p:sp>
        <p:nvSpPr>
          <p:cNvPr id="11317" name="Text Box 55"/>
          <p:cNvSpPr txBox="1">
            <a:spLocks noChangeArrowheads="1"/>
          </p:cNvSpPr>
          <p:nvPr/>
        </p:nvSpPr>
        <p:spPr bwMode="auto">
          <a:xfrm>
            <a:off x="996950" y="49403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0</a:t>
            </a:r>
          </a:p>
        </p:txBody>
      </p:sp>
      <p:grpSp>
        <p:nvGrpSpPr>
          <p:cNvPr id="11318" name="Group 56"/>
          <p:cNvGrpSpPr>
            <a:grpSpLocks/>
          </p:cNvGrpSpPr>
          <p:nvPr/>
        </p:nvGrpSpPr>
        <p:grpSpPr bwMode="auto">
          <a:xfrm>
            <a:off x="1244600" y="2012950"/>
            <a:ext cx="107950" cy="3122613"/>
            <a:chOff x="584" y="1152"/>
            <a:chExt cx="68" cy="2109"/>
          </a:xfrm>
        </p:grpSpPr>
        <p:sp>
          <p:nvSpPr>
            <p:cNvPr id="11321" name="Line 57"/>
            <p:cNvSpPr>
              <a:spLocks noChangeShapeType="1"/>
            </p:cNvSpPr>
            <p:nvPr/>
          </p:nvSpPr>
          <p:spPr bwMode="auto">
            <a:xfrm flipV="1">
              <a:off x="648" y="1152"/>
              <a:ext cx="0" cy="18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2" name="Line 58"/>
            <p:cNvSpPr>
              <a:spLocks noChangeShapeType="1"/>
            </p:cNvSpPr>
            <p:nvPr/>
          </p:nvSpPr>
          <p:spPr bwMode="auto">
            <a:xfrm rot="5400000">
              <a:off x="618" y="2703"/>
              <a:ext cx="0"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3" name="Line 59"/>
            <p:cNvSpPr>
              <a:spLocks noChangeShapeType="1"/>
            </p:cNvSpPr>
            <p:nvPr/>
          </p:nvSpPr>
          <p:spPr bwMode="auto">
            <a:xfrm rot="5400000">
              <a:off x="613" y="2178"/>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4" name="Line 60"/>
            <p:cNvSpPr>
              <a:spLocks noChangeShapeType="1"/>
            </p:cNvSpPr>
            <p:nvPr/>
          </p:nvSpPr>
          <p:spPr bwMode="auto">
            <a:xfrm rot="5400000">
              <a:off x="613" y="1661"/>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5" name="Line 61"/>
            <p:cNvSpPr>
              <a:spLocks noChangeShapeType="1"/>
            </p:cNvSpPr>
            <p:nvPr/>
          </p:nvSpPr>
          <p:spPr bwMode="auto">
            <a:xfrm rot="5400000">
              <a:off x="613" y="1128"/>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6" name="Line 62"/>
            <p:cNvSpPr>
              <a:spLocks noChangeShapeType="1"/>
            </p:cNvSpPr>
            <p:nvPr/>
          </p:nvSpPr>
          <p:spPr bwMode="auto">
            <a:xfrm flipV="1">
              <a:off x="648" y="3024"/>
              <a:ext cx="0" cy="2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7" name="Line 63"/>
            <p:cNvSpPr>
              <a:spLocks noChangeShapeType="1"/>
            </p:cNvSpPr>
            <p:nvPr/>
          </p:nvSpPr>
          <p:spPr bwMode="auto">
            <a:xfrm rot="5400000">
              <a:off x="622" y="3223"/>
              <a:ext cx="0"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sp>
        <p:nvSpPr>
          <p:cNvPr id="11319" name="Text Box 64"/>
          <p:cNvSpPr txBox="1">
            <a:spLocks noChangeArrowheads="1"/>
          </p:cNvSpPr>
          <p:nvPr/>
        </p:nvSpPr>
        <p:spPr bwMode="auto">
          <a:xfrm>
            <a:off x="2908300" y="5611813"/>
            <a:ext cx="300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b="1" dirty="0"/>
              <a:t>Years from randomization</a:t>
            </a:r>
          </a:p>
        </p:txBody>
      </p:sp>
      <p:sp>
        <p:nvSpPr>
          <p:cNvPr id="11320" name="Text Box 65"/>
          <p:cNvSpPr txBox="1">
            <a:spLocks noChangeArrowheads="1"/>
          </p:cNvSpPr>
          <p:nvPr/>
        </p:nvSpPr>
        <p:spPr bwMode="auto">
          <a:xfrm rot="-5400000">
            <a:off x="-308769" y="3386932"/>
            <a:ext cx="209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b="1" dirty="0"/>
              <a:t>Median HbA</a:t>
            </a:r>
            <a:r>
              <a:rPr lang="en-US" b="1" baseline="-25000" dirty="0"/>
              <a:t>1c</a:t>
            </a:r>
            <a:r>
              <a:rPr lang="en-US" b="1" dirty="0"/>
              <a:t> (%)</a:t>
            </a:r>
          </a:p>
        </p:txBody>
      </p:sp>
    </p:spTree>
    <p:extLst>
      <p:ext uri="{BB962C8B-B14F-4D97-AF65-F5344CB8AC3E}">
        <p14:creationId xmlns:p14="http://schemas.microsoft.com/office/powerpoint/2010/main" val="310040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blackWhite">
          <a:xfrm>
            <a:off x="3505200" y="3352800"/>
            <a:ext cx="1685925" cy="1371600"/>
          </a:xfrm>
          <a:prstGeom prst="ellipse">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dirty="0">
              <a:latin typeface="Arial" charset="0"/>
              <a:ea typeface="ＭＳ Ｐゴシック" charset="0"/>
            </a:endParaRPr>
          </a:p>
        </p:txBody>
      </p:sp>
      <p:pic>
        <p:nvPicPr>
          <p:cNvPr id="3584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81400"/>
            <a:ext cx="1274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3124200" y="4953000"/>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eaLnBrk="1" hangingPunct="1"/>
            <a:r>
              <a:rPr lang="en-US" sz="1600" b="1" dirty="0">
                <a:solidFill>
                  <a:srgbClr val="CC0000"/>
                </a:solidFill>
              </a:rPr>
              <a:t>Decreased </a:t>
            </a:r>
            <a:r>
              <a:rPr lang="en-US" sz="1600" b="1" dirty="0">
                <a:solidFill>
                  <a:srgbClr val="FFFFFF"/>
                </a:solidFill>
              </a:rPr>
              <a:t>glucagon</a:t>
            </a:r>
          </a:p>
          <a:p>
            <a:pPr algn="ctr" eaLnBrk="1" hangingPunct="1"/>
            <a:r>
              <a:rPr lang="en-US" sz="1600" b="1" dirty="0">
                <a:solidFill>
                  <a:srgbClr val="FFFFFF"/>
                </a:solidFill>
              </a:rPr>
              <a:t>(alpha cells)</a:t>
            </a:r>
          </a:p>
        </p:txBody>
      </p:sp>
      <p:sp>
        <p:nvSpPr>
          <p:cNvPr id="35845" name="Text Box 5"/>
          <p:cNvSpPr txBox="1">
            <a:spLocks noChangeArrowheads="1"/>
          </p:cNvSpPr>
          <p:nvPr/>
        </p:nvSpPr>
        <p:spPr bwMode="auto">
          <a:xfrm>
            <a:off x="3438525" y="2438400"/>
            <a:ext cx="1844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eaLnBrk="1" hangingPunct="1">
              <a:lnSpc>
                <a:spcPct val="85000"/>
              </a:lnSpc>
            </a:pPr>
            <a:r>
              <a:rPr lang="en-US" sz="1600" b="1" dirty="0">
                <a:solidFill>
                  <a:srgbClr val="009900"/>
                </a:solidFill>
              </a:rPr>
              <a:t>Increased</a:t>
            </a:r>
            <a:r>
              <a:rPr lang="en-US" sz="1600" b="1" dirty="0">
                <a:solidFill>
                  <a:srgbClr val="FFFFFF"/>
                </a:solidFill>
              </a:rPr>
              <a:t> insulin</a:t>
            </a:r>
          </a:p>
          <a:p>
            <a:pPr algn="ctr" eaLnBrk="1" hangingPunct="1">
              <a:lnSpc>
                <a:spcPct val="85000"/>
              </a:lnSpc>
            </a:pPr>
            <a:r>
              <a:rPr lang="en-US" sz="1600" b="1" dirty="0">
                <a:solidFill>
                  <a:srgbClr val="FFFFFF"/>
                </a:solidFill>
              </a:rPr>
              <a:t>(beta cells)</a:t>
            </a:r>
          </a:p>
        </p:txBody>
      </p:sp>
      <p:sp>
        <p:nvSpPr>
          <p:cNvPr id="19462" name="Rectangle 6"/>
          <p:cNvSpPr>
            <a:spLocks noChangeArrowheads="1"/>
          </p:cNvSpPr>
          <p:nvPr/>
        </p:nvSpPr>
        <p:spPr bwMode="auto">
          <a:xfrm>
            <a:off x="3733800" y="3810000"/>
            <a:ext cx="1200150" cy="366713"/>
          </a:xfrm>
          <a:prstGeom prst="rect">
            <a:avLst/>
          </a:prstGeom>
          <a:noFill/>
          <a:ln>
            <a:noFill/>
          </a:ln>
          <a:effectLst/>
          <a:extLst/>
        </p:spPr>
        <p:txBody>
          <a:bodyPr wrap="none">
            <a:spAutoFit/>
          </a:bodyPr>
          <a:lstStyle/>
          <a:p>
            <a:pPr>
              <a:defRPr/>
            </a:pPr>
            <a:r>
              <a:rPr lang="en-US" b="1" dirty="0">
                <a:effectLst>
                  <a:outerShdw blurRad="38100" dist="38100" dir="2700000" algn="tl">
                    <a:srgbClr val="000000"/>
                  </a:outerShdw>
                </a:effectLst>
                <a:ea typeface="ＭＳ Ｐゴシック" charset="-128"/>
              </a:rPr>
              <a:t>Pancreas</a:t>
            </a:r>
          </a:p>
        </p:txBody>
      </p:sp>
      <p:sp>
        <p:nvSpPr>
          <p:cNvPr id="19463" name="Oval 7"/>
          <p:cNvSpPr>
            <a:spLocks noChangeArrowheads="1"/>
          </p:cNvSpPr>
          <p:nvPr/>
        </p:nvSpPr>
        <p:spPr bwMode="blackWhite">
          <a:xfrm>
            <a:off x="6110288" y="4651375"/>
            <a:ext cx="1622425" cy="1514475"/>
          </a:xfrm>
          <a:prstGeom prst="ellipse">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dirty="0">
              <a:latin typeface="Arial" charset="0"/>
              <a:ea typeface="ＭＳ Ｐゴシック" charset="0"/>
            </a:endParaRPr>
          </a:p>
        </p:txBody>
      </p:sp>
      <p:pic>
        <p:nvPicPr>
          <p:cNvPr id="19464" name="Picture 8" descr="Liver"/>
          <p:cNvPicPr>
            <a:picLocks noChangeAspect="1" noChangeArrowheads="1"/>
          </p:cNvPicPr>
          <p:nvPr/>
        </p:nvPicPr>
        <p:blipFill>
          <a:blip r:embed="rId4"/>
          <a:srcRect/>
          <a:stretch>
            <a:fillRect/>
          </a:stretch>
        </p:blipFill>
        <p:spPr bwMode="ltGray">
          <a:xfrm>
            <a:off x="6096000" y="4876800"/>
            <a:ext cx="1497013" cy="10207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9"/>
          <p:cNvSpPr>
            <a:spLocks noChangeArrowheads="1"/>
          </p:cNvSpPr>
          <p:nvPr/>
        </p:nvSpPr>
        <p:spPr bwMode="auto">
          <a:xfrm>
            <a:off x="6111875" y="5111750"/>
            <a:ext cx="790575" cy="396875"/>
          </a:xfrm>
          <a:prstGeom prst="rect">
            <a:avLst/>
          </a:prstGeom>
          <a:noFill/>
          <a:ln>
            <a:noFill/>
          </a:ln>
          <a:effectLst/>
          <a:extLst/>
        </p:spPr>
        <p:txBody>
          <a:bodyPr wrap="none">
            <a:spAutoFit/>
          </a:bodyPr>
          <a:lstStyle/>
          <a:p>
            <a:pPr>
              <a:defRPr/>
            </a:pPr>
            <a:r>
              <a:rPr lang="en-US" sz="2000" b="1" dirty="0">
                <a:effectLst>
                  <a:outerShdw blurRad="38100" dist="38100" dir="2700000" algn="tl">
                    <a:srgbClr val="000000"/>
                  </a:outerShdw>
                </a:effectLst>
                <a:ea typeface="ＭＳ Ｐゴシック" charset="-128"/>
              </a:rPr>
              <a:t>Liver</a:t>
            </a:r>
          </a:p>
        </p:txBody>
      </p:sp>
      <p:sp>
        <p:nvSpPr>
          <p:cNvPr id="35850" name="Line 10"/>
          <p:cNvSpPr>
            <a:spLocks noChangeShapeType="1"/>
          </p:cNvSpPr>
          <p:nvPr/>
        </p:nvSpPr>
        <p:spPr bwMode="auto">
          <a:xfrm>
            <a:off x="4343400" y="4191000"/>
            <a:ext cx="0" cy="76200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19467" name="Oval 11"/>
          <p:cNvSpPr>
            <a:spLocks noChangeArrowheads="1"/>
          </p:cNvSpPr>
          <p:nvPr/>
        </p:nvSpPr>
        <p:spPr bwMode="blackWhite">
          <a:xfrm>
            <a:off x="6305550" y="2051050"/>
            <a:ext cx="1558925" cy="1511300"/>
          </a:xfrm>
          <a:prstGeom prst="ellipse">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dirty="0">
              <a:latin typeface="Arial" charset="0"/>
              <a:ea typeface="ＭＳ Ｐゴシック" charset="0"/>
            </a:endParaRPr>
          </a:p>
        </p:txBody>
      </p:sp>
      <p:sp>
        <p:nvSpPr>
          <p:cNvPr id="35852" name="Rectangle 12"/>
          <p:cNvSpPr>
            <a:spLocks noChangeArrowheads="1"/>
          </p:cNvSpPr>
          <p:nvPr/>
        </p:nvSpPr>
        <p:spPr bwMode="ltGray">
          <a:xfrm>
            <a:off x="6392863" y="2081213"/>
            <a:ext cx="8191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5853" name="Freeform 13"/>
          <p:cNvSpPr>
            <a:spLocks/>
          </p:cNvSpPr>
          <p:nvPr/>
        </p:nvSpPr>
        <p:spPr bwMode="ltGray">
          <a:xfrm>
            <a:off x="6413500" y="2125663"/>
            <a:ext cx="777875" cy="871537"/>
          </a:xfrm>
          <a:custGeom>
            <a:avLst/>
            <a:gdLst>
              <a:gd name="T0" fmla="*/ 0 w 1078"/>
              <a:gd name="T1" fmla="*/ 2147483647 h 1193"/>
              <a:gd name="T2" fmla="*/ 2147483647 w 1078"/>
              <a:gd name="T3" fmla="*/ 2147483647 h 1193"/>
              <a:gd name="T4" fmla="*/ 2147483647 w 1078"/>
              <a:gd name="T5" fmla="*/ 2147483647 h 1193"/>
              <a:gd name="T6" fmla="*/ 2147483647 w 1078"/>
              <a:gd name="T7" fmla="*/ 2147483647 h 1193"/>
              <a:gd name="T8" fmla="*/ 2147483647 w 1078"/>
              <a:gd name="T9" fmla="*/ 2147483647 h 1193"/>
              <a:gd name="T10" fmla="*/ 2147483647 w 1078"/>
              <a:gd name="T11" fmla="*/ 2147483647 h 1193"/>
              <a:gd name="T12" fmla="*/ 2147483647 w 1078"/>
              <a:gd name="T13" fmla="*/ 2147483647 h 1193"/>
              <a:gd name="T14" fmla="*/ 2147483647 w 1078"/>
              <a:gd name="T15" fmla="*/ 2147483647 h 1193"/>
              <a:gd name="T16" fmla="*/ 2147483647 w 1078"/>
              <a:gd name="T17" fmla="*/ 2147483647 h 1193"/>
              <a:gd name="T18" fmla="*/ 2147483647 w 1078"/>
              <a:gd name="T19" fmla="*/ 2147483647 h 1193"/>
              <a:gd name="T20" fmla="*/ 2147483647 w 1078"/>
              <a:gd name="T21" fmla="*/ 0 h 1193"/>
              <a:gd name="T22" fmla="*/ 2147483647 w 1078"/>
              <a:gd name="T23" fmla="*/ 2147483647 h 1193"/>
              <a:gd name="T24" fmla="*/ 2147483647 w 1078"/>
              <a:gd name="T25" fmla="*/ 2147483647 h 1193"/>
              <a:gd name="T26" fmla="*/ 2147483647 w 1078"/>
              <a:gd name="T27" fmla="*/ 2147483647 h 1193"/>
              <a:gd name="T28" fmla="*/ 2147483647 w 1078"/>
              <a:gd name="T29" fmla="*/ 2147483647 h 1193"/>
              <a:gd name="T30" fmla="*/ 2147483647 w 1078"/>
              <a:gd name="T31" fmla="*/ 2147483647 h 1193"/>
              <a:gd name="T32" fmla="*/ 2147483647 w 1078"/>
              <a:gd name="T33" fmla="*/ 2147483647 h 1193"/>
              <a:gd name="T34" fmla="*/ 2147483647 w 1078"/>
              <a:gd name="T35" fmla="*/ 2147483647 h 1193"/>
              <a:gd name="T36" fmla="*/ 2147483647 w 1078"/>
              <a:gd name="T37" fmla="*/ 2147483647 h 1193"/>
              <a:gd name="T38" fmla="*/ 2147483647 w 1078"/>
              <a:gd name="T39" fmla="*/ 2147483647 h 1193"/>
              <a:gd name="T40" fmla="*/ 2147483647 w 1078"/>
              <a:gd name="T41" fmla="*/ 2147483647 h 1193"/>
              <a:gd name="T42" fmla="*/ 2147483647 w 1078"/>
              <a:gd name="T43" fmla="*/ 2147483647 h 1193"/>
              <a:gd name="T44" fmla="*/ 0 w 1078"/>
              <a:gd name="T45" fmla="*/ 2147483647 h 1193"/>
              <a:gd name="T46" fmla="*/ 0 w 1078"/>
              <a:gd name="T47" fmla="*/ 2147483647 h 1193"/>
              <a:gd name="T48" fmla="*/ 0 w 1078"/>
              <a:gd name="T49" fmla="*/ 2147483647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1193"/>
              <a:gd name="T77" fmla="*/ 1078 w 1078"/>
              <a:gd name="T78" fmla="*/ 1193 h 1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4" name="Freeform 14"/>
          <p:cNvSpPr>
            <a:spLocks/>
          </p:cNvSpPr>
          <p:nvPr/>
        </p:nvSpPr>
        <p:spPr bwMode="ltGray">
          <a:xfrm>
            <a:off x="6413500" y="2127250"/>
            <a:ext cx="776288" cy="865188"/>
          </a:xfrm>
          <a:custGeom>
            <a:avLst/>
            <a:gdLst>
              <a:gd name="T0" fmla="*/ 0 w 1072"/>
              <a:gd name="T1" fmla="*/ 2147483647 h 1186"/>
              <a:gd name="T2" fmla="*/ 2147483647 w 1072"/>
              <a:gd name="T3" fmla="*/ 2147483647 h 1186"/>
              <a:gd name="T4" fmla="*/ 2147483647 w 1072"/>
              <a:gd name="T5" fmla="*/ 2147483647 h 1186"/>
              <a:gd name="T6" fmla="*/ 2147483647 w 1072"/>
              <a:gd name="T7" fmla="*/ 2147483647 h 1186"/>
              <a:gd name="T8" fmla="*/ 2147483647 w 1072"/>
              <a:gd name="T9" fmla="*/ 2147483647 h 1186"/>
              <a:gd name="T10" fmla="*/ 2147483647 w 1072"/>
              <a:gd name="T11" fmla="*/ 2147483647 h 1186"/>
              <a:gd name="T12" fmla="*/ 2147483647 w 1072"/>
              <a:gd name="T13" fmla="*/ 2147483647 h 1186"/>
              <a:gd name="T14" fmla="*/ 2147483647 w 1072"/>
              <a:gd name="T15" fmla="*/ 2147483647 h 1186"/>
              <a:gd name="T16" fmla="*/ 2147483647 w 1072"/>
              <a:gd name="T17" fmla="*/ 2147483647 h 1186"/>
              <a:gd name="T18" fmla="*/ 2147483647 w 1072"/>
              <a:gd name="T19" fmla="*/ 2147483647 h 1186"/>
              <a:gd name="T20" fmla="*/ 2147483647 w 1072"/>
              <a:gd name="T21" fmla="*/ 0 h 1186"/>
              <a:gd name="T22" fmla="*/ 2147483647 w 1072"/>
              <a:gd name="T23" fmla="*/ 2147483647 h 1186"/>
              <a:gd name="T24" fmla="*/ 2147483647 w 1072"/>
              <a:gd name="T25" fmla="*/ 2147483647 h 1186"/>
              <a:gd name="T26" fmla="*/ 2147483647 w 1072"/>
              <a:gd name="T27" fmla="*/ 2147483647 h 1186"/>
              <a:gd name="T28" fmla="*/ 2147483647 w 1072"/>
              <a:gd name="T29" fmla="*/ 2147483647 h 1186"/>
              <a:gd name="T30" fmla="*/ 2147483647 w 1072"/>
              <a:gd name="T31" fmla="*/ 2147483647 h 1186"/>
              <a:gd name="T32" fmla="*/ 2147483647 w 1072"/>
              <a:gd name="T33" fmla="*/ 2147483647 h 1186"/>
              <a:gd name="T34" fmla="*/ 2147483647 w 1072"/>
              <a:gd name="T35" fmla="*/ 2147483647 h 1186"/>
              <a:gd name="T36" fmla="*/ 2147483647 w 1072"/>
              <a:gd name="T37" fmla="*/ 2147483647 h 1186"/>
              <a:gd name="T38" fmla="*/ 2147483647 w 1072"/>
              <a:gd name="T39" fmla="*/ 2147483647 h 1186"/>
              <a:gd name="T40" fmla="*/ 2147483647 w 1072"/>
              <a:gd name="T41" fmla="*/ 2147483647 h 1186"/>
              <a:gd name="T42" fmla="*/ 2147483647 w 1072"/>
              <a:gd name="T43" fmla="*/ 2147483647 h 1186"/>
              <a:gd name="T44" fmla="*/ 2147483647 w 1072"/>
              <a:gd name="T45" fmla="*/ 2147483647 h 1186"/>
              <a:gd name="T46" fmla="*/ 2147483647 w 1072"/>
              <a:gd name="T47" fmla="*/ 2147483647 h 1186"/>
              <a:gd name="T48" fmla="*/ 0 w 1072"/>
              <a:gd name="T49" fmla="*/ 2147483647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2"/>
              <a:gd name="T76" fmla="*/ 0 h 1186"/>
              <a:gd name="T77" fmla="*/ 1072 w 1072"/>
              <a:gd name="T78" fmla="*/ 1186 h 1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5" name="Freeform 15"/>
          <p:cNvSpPr>
            <a:spLocks/>
          </p:cNvSpPr>
          <p:nvPr/>
        </p:nvSpPr>
        <p:spPr bwMode="ltGray">
          <a:xfrm>
            <a:off x="6415088" y="2128838"/>
            <a:ext cx="773112" cy="858837"/>
          </a:xfrm>
          <a:custGeom>
            <a:avLst/>
            <a:gdLst>
              <a:gd name="T0" fmla="*/ 0 w 1068"/>
              <a:gd name="T1" fmla="*/ 2147483647 h 1178"/>
              <a:gd name="T2" fmla="*/ 2147483647 w 1068"/>
              <a:gd name="T3" fmla="*/ 2147483647 h 1178"/>
              <a:gd name="T4" fmla="*/ 2147483647 w 1068"/>
              <a:gd name="T5" fmla="*/ 2147483647 h 1178"/>
              <a:gd name="T6" fmla="*/ 2147483647 w 1068"/>
              <a:gd name="T7" fmla="*/ 2147483647 h 1178"/>
              <a:gd name="T8" fmla="*/ 2147483647 w 1068"/>
              <a:gd name="T9" fmla="*/ 2147483647 h 1178"/>
              <a:gd name="T10" fmla="*/ 2147483647 w 1068"/>
              <a:gd name="T11" fmla="*/ 2147483647 h 1178"/>
              <a:gd name="T12" fmla="*/ 2147483647 w 1068"/>
              <a:gd name="T13" fmla="*/ 2147483647 h 1178"/>
              <a:gd name="T14" fmla="*/ 2147483647 w 1068"/>
              <a:gd name="T15" fmla="*/ 2147483647 h 1178"/>
              <a:gd name="T16" fmla="*/ 2147483647 w 1068"/>
              <a:gd name="T17" fmla="*/ 2147483647 h 1178"/>
              <a:gd name="T18" fmla="*/ 2147483647 w 1068"/>
              <a:gd name="T19" fmla="*/ 2147483647 h 1178"/>
              <a:gd name="T20" fmla="*/ 2147483647 w 1068"/>
              <a:gd name="T21" fmla="*/ 0 h 1178"/>
              <a:gd name="T22" fmla="*/ 2147483647 w 1068"/>
              <a:gd name="T23" fmla="*/ 2147483647 h 1178"/>
              <a:gd name="T24" fmla="*/ 2147483647 w 1068"/>
              <a:gd name="T25" fmla="*/ 2147483647 h 1178"/>
              <a:gd name="T26" fmla="*/ 2147483647 w 1068"/>
              <a:gd name="T27" fmla="*/ 2147483647 h 1178"/>
              <a:gd name="T28" fmla="*/ 2147483647 w 1068"/>
              <a:gd name="T29" fmla="*/ 2147483647 h 1178"/>
              <a:gd name="T30" fmla="*/ 2147483647 w 1068"/>
              <a:gd name="T31" fmla="*/ 2147483647 h 1178"/>
              <a:gd name="T32" fmla="*/ 2147483647 w 1068"/>
              <a:gd name="T33" fmla="*/ 2147483647 h 1178"/>
              <a:gd name="T34" fmla="*/ 2147483647 w 1068"/>
              <a:gd name="T35" fmla="*/ 2147483647 h 1178"/>
              <a:gd name="T36" fmla="*/ 2147483647 w 1068"/>
              <a:gd name="T37" fmla="*/ 2147483647 h 1178"/>
              <a:gd name="T38" fmla="*/ 2147483647 w 1068"/>
              <a:gd name="T39" fmla="*/ 2147483647 h 1178"/>
              <a:gd name="T40" fmla="*/ 2147483647 w 1068"/>
              <a:gd name="T41" fmla="*/ 2147483647 h 1178"/>
              <a:gd name="T42" fmla="*/ 2147483647 w 1068"/>
              <a:gd name="T43" fmla="*/ 2147483647 h 1178"/>
              <a:gd name="T44" fmla="*/ 0 w 1068"/>
              <a:gd name="T45" fmla="*/ 2147483647 h 1178"/>
              <a:gd name="T46" fmla="*/ 0 w 1068"/>
              <a:gd name="T47" fmla="*/ 2147483647 h 1178"/>
              <a:gd name="T48" fmla="*/ 0 w 1068"/>
              <a:gd name="T49" fmla="*/ 2147483647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8"/>
              <a:gd name="T76" fmla="*/ 0 h 1178"/>
              <a:gd name="T77" fmla="*/ 1068 w 1068"/>
              <a:gd name="T78" fmla="*/ 1178 h 1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6" name="Freeform 16"/>
          <p:cNvSpPr>
            <a:spLocks/>
          </p:cNvSpPr>
          <p:nvPr/>
        </p:nvSpPr>
        <p:spPr bwMode="ltGray">
          <a:xfrm>
            <a:off x="6416675" y="2130425"/>
            <a:ext cx="769938" cy="852488"/>
          </a:xfrm>
          <a:custGeom>
            <a:avLst/>
            <a:gdLst>
              <a:gd name="T0" fmla="*/ 0 w 1063"/>
              <a:gd name="T1" fmla="*/ 2147483647 h 1171"/>
              <a:gd name="T2" fmla="*/ 2147483647 w 1063"/>
              <a:gd name="T3" fmla="*/ 2147483647 h 1171"/>
              <a:gd name="T4" fmla="*/ 2147483647 w 1063"/>
              <a:gd name="T5" fmla="*/ 2147483647 h 1171"/>
              <a:gd name="T6" fmla="*/ 2147483647 w 1063"/>
              <a:gd name="T7" fmla="*/ 2147483647 h 1171"/>
              <a:gd name="T8" fmla="*/ 2147483647 w 1063"/>
              <a:gd name="T9" fmla="*/ 2147483647 h 1171"/>
              <a:gd name="T10" fmla="*/ 2147483647 w 1063"/>
              <a:gd name="T11" fmla="*/ 2147483647 h 1171"/>
              <a:gd name="T12" fmla="*/ 2147483647 w 1063"/>
              <a:gd name="T13" fmla="*/ 2147483647 h 1171"/>
              <a:gd name="T14" fmla="*/ 2147483647 w 1063"/>
              <a:gd name="T15" fmla="*/ 2147483647 h 1171"/>
              <a:gd name="T16" fmla="*/ 2147483647 w 1063"/>
              <a:gd name="T17" fmla="*/ 2147483647 h 1171"/>
              <a:gd name="T18" fmla="*/ 2147483647 w 1063"/>
              <a:gd name="T19" fmla="*/ 2147483647 h 1171"/>
              <a:gd name="T20" fmla="*/ 2147483647 w 1063"/>
              <a:gd name="T21" fmla="*/ 0 h 1171"/>
              <a:gd name="T22" fmla="*/ 2147483647 w 1063"/>
              <a:gd name="T23" fmla="*/ 2147483647 h 1171"/>
              <a:gd name="T24" fmla="*/ 2147483647 w 1063"/>
              <a:gd name="T25" fmla="*/ 2147483647 h 1171"/>
              <a:gd name="T26" fmla="*/ 2147483647 w 1063"/>
              <a:gd name="T27" fmla="*/ 2147483647 h 1171"/>
              <a:gd name="T28" fmla="*/ 2147483647 w 1063"/>
              <a:gd name="T29" fmla="*/ 2147483647 h 1171"/>
              <a:gd name="T30" fmla="*/ 2147483647 w 1063"/>
              <a:gd name="T31" fmla="*/ 2147483647 h 1171"/>
              <a:gd name="T32" fmla="*/ 2147483647 w 1063"/>
              <a:gd name="T33" fmla="*/ 2147483647 h 1171"/>
              <a:gd name="T34" fmla="*/ 2147483647 w 1063"/>
              <a:gd name="T35" fmla="*/ 2147483647 h 1171"/>
              <a:gd name="T36" fmla="*/ 2147483647 w 1063"/>
              <a:gd name="T37" fmla="*/ 2147483647 h 1171"/>
              <a:gd name="T38" fmla="*/ 2147483647 w 1063"/>
              <a:gd name="T39" fmla="*/ 2147483647 h 1171"/>
              <a:gd name="T40" fmla="*/ 2147483647 w 1063"/>
              <a:gd name="T41" fmla="*/ 2147483647 h 1171"/>
              <a:gd name="T42" fmla="*/ 2147483647 w 1063"/>
              <a:gd name="T43" fmla="*/ 2147483647 h 1171"/>
              <a:gd name="T44" fmla="*/ 0 w 1063"/>
              <a:gd name="T45" fmla="*/ 2147483647 h 1171"/>
              <a:gd name="T46" fmla="*/ 0 w 1063"/>
              <a:gd name="T47" fmla="*/ 2147483647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3"/>
              <a:gd name="T73" fmla="*/ 0 h 1171"/>
              <a:gd name="T74" fmla="*/ 1063 w 1063"/>
              <a:gd name="T75" fmla="*/ 1171 h 1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7" name="Freeform 17"/>
          <p:cNvSpPr>
            <a:spLocks/>
          </p:cNvSpPr>
          <p:nvPr/>
        </p:nvSpPr>
        <p:spPr bwMode="ltGray">
          <a:xfrm>
            <a:off x="6416675" y="2132013"/>
            <a:ext cx="766763" cy="847725"/>
          </a:xfrm>
          <a:custGeom>
            <a:avLst/>
            <a:gdLst>
              <a:gd name="T0" fmla="*/ 0 w 1060"/>
              <a:gd name="T1" fmla="*/ 2147483647 h 1163"/>
              <a:gd name="T2" fmla="*/ 2147483647 w 1060"/>
              <a:gd name="T3" fmla="*/ 2147483647 h 1163"/>
              <a:gd name="T4" fmla="*/ 2147483647 w 1060"/>
              <a:gd name="T5" fmla="*/ 2147483647 h 1163"/>
              <a:gd name="T6" fmla="*/ 2147483647 w 1060"/>
              <a:gd name="T7" fmla="*/ 2147483647 h 1163"/>
              <a:gd name="T8" fmla="*/ 2147483647 w 1060"/>
              <a:gd name="T9" fmla="*/ 2147483647 h 1163"/>
              <a:gd name="T10" fmla="*/ 2147483647 w 1060"/>
              <a:gd name="T11" fmla="*/ 2147483647 h 1163"/>
              <a:gd name="T12" fmla="*/ 2147483647 w 1060"/>
              <a:gd name="T13" fmla="*/ 2147483647 h 1163"/>
              <a:gd name="T14" fmla="*/ 2147483647 w 1060"/>
              <a:gd name="T15" fmla="*/ 2147483647 h 1163"/>
              <a:gd name="T16" fmla="*/ 2147483647 w 1060"/>
              <a:gd name="T17" fmla="*/ 2147483647 h 1163"/>
              <a:gd name="T18" fmla="*/ 2147483647 w 1060"/>
              <a:gd name="T19" fmla="*/ 2147483647 h 1163"/>
              <a:gd name="T20" fmla="*/ 2147483647 w 1060"/>
              <a:gd name="T21" fmla="*/ 0 h 1163"/>
              <a:gd name="T22" fmla="*/ 2147483647 w 1060"/>
              <a:gd name="T23" fmla="*/ 2147483647 h 1163"/>
              <a:gd name="T24" fmla="*/ 2147483647 w 1060"/>
              <a:gd name="T25" fmla="*/ 2147483647 h 1163"/>
              <a:gd name="T26" fmla="*/ 2147483647 w 1060"/>
              <a:gd name="T27" fmla="*/ 2147483647 h 1163"/>
              <a:gd name="T28" fmla="*/ 2147483647 w 1060"/>
              <a:gd name="T29" fmla="*/ 2147483647 h 1163"/>
              <a:gd name="T30" fmla="*/ 2147483647 w 1060"/>
              <a:gd name="T31" fmla="*/ 2147483647 h 1163"/>
              <a:gd name="T32" fmla="*/ 2147483647 w 1060"/>
              <a:gd name="T33" fmla="*/ 2147483647 h 1163"/>
              <a:gd name="T34" fmla="*/ 2147483647 w 1060"/>
              <a:gd name="T35" fmla="*/ 2147483647 h 1163"/>
              <a:gd name="T36" fmla="*/ 2147483647 w 1060"/>
              <a:gd name="T37" fmla="*/ 2147483647 h 1163"/>
              <a:gd name="T38" fmla="*/ 2147483647 w 1060"/>
              <a:gd name="T39" fmla="*/ 2147483647 h 1163"/>
              <a:gd name="T40" fmla="*/ 2147483647 w 1060"/>
              <a:gd name="T41" fmla="*/ 2147483647 h 1163"/>
              <a:gd name="T42" fmla="*/ 2147483647 w 1060"/>
              <a:gd name="T43" fmla="*/ 2147483647 h 1163"/>
              <a:gd name="T44" fmla="*/ 0 w 1060"/>
              <a:gd name="T45" fmla="*/ 2147483647 h 1163"/>
              <a:gd name="T46" fmla="*/ 0 w 1060"/>
              <a:gd name="T47" fmla="*/ 2147483647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0"/>
              <a:gd name="T73" fmla="*/ 0 h 1163"/>
              <a:gd name="T74" fmla="*/ 1060 w 1060"/>
              <a:gd name="T75" fmla="*/ 1163 h 1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8" name="Freeform 18"/>
          <p:cNvSpPr>
            <a:spLocks/>
          </p:cNvSpPr>
          <p:nvPr/>
        </p:nvSpPr>
        <p:spPr bwMode="ltGray">
          <a:xfrm>
            <a:off x="6416675" y="2133600"/>
            <a:ext cx="765175" cy="842963"/>
          </a:xfrm>
          <a:custGeom>
            <a:avLst/>
            <a:gdLst>
              <a:gd name="T0" fmla="*/ 0 w 1054"/>
              <a:gd name="T1" fmla="*/ 2147483647 h 1155"/>
              <a:gd name="T2" fmla="*/ 2147483647 w 1054"/>
              <a:gd name="T3" fmla="*/ 2147483647 h 1155"/>
              <a:gd name="T4" fmla="*/ 2147483647 w 1054"/>
              <a:gd name="T5" fmla="*/ 2147483647 h 1155"/>
              <a:gd name="T6" fmla="*/ 2147483647 w 1054"/>
              <a:gd name="T7" fmla="*/ 2147483647 h 1155"/>
              <a:gd name="T8" fmla="*/ 2147483647 w 1054"/>
              <a:gd name="T9" fmla="*/ 2147483647 h 1155"/>
              <a:gd name="T10" fmla="*/ 2147483647 w 1054"/>
              <a:gd name="T11" fmla="*/ 2147483647 h 1155"/>
              <a:gd name="T12" fmla="*/ 2147483647 w 1054"/>
              <a:gd name="T13" fmla="*/ 2147483647 h 1155"/>
              <a:gd name="T14" fmla="*/ 2147483647 w 1054"/>
              <a:gd name="T15" fmla="*/ 2147483647 h 1155"/>
              <a:gd name="T16" fmla="*/ 2147483647 w 1054"/>
              <a:gd name="T17" fmla="*/ 2147483647 h 1155"/>
              <a:gd name="T18" fmla="*/ 2147483647 w 1054"/>
              <a:gd name="T19" fmla="*/ 2147483647 h 1155"/>
              <a:gd name="T20" fmla="*/ 2147483647 w 1054"/>
              <a:gd name="T21" fmla="*/ 0 h 1155"/>
              <a:gd name="T22" fmla="*/ 2147483647 w 1054"/>
              <a:gd name="T23" fmla="*/ 2147483647 h 1155"/>
              <a:gd name="T24" fmla="*/ 2147483647 w 1054"/>
              <a:gd name="T25" fmla="*/ 2147483647 h 1155"/>
              <a:gd name="T26" fmla="*/ 2147483647 w 1054"/>
              <a:gd name="T27" fmla="*/ 2147483647 h 1155"/>
              <a:gd name="T28" fmla="*/ 2147483647 w 1054"/>
              <a:gd name="T29" fmla="*/ 2147483647 h 1155"/>
              <a:gd name="T30" fmla="*/ 2147483647 w 1054"/>
              <a:gd name="T31" fmla="*/ 2147483647 h 1155"/>
              <a:gd name="T32" fmla="*/ 2147483647 w 1054"/>
              <a:gd name="T33" fmla="*/ 2147483647 h 1155"/>
              <a:gd name="T34" fmla="*/ 2147483647 w 1054"/>
              <a:gd name="T35" fmla="*/ 2147483647 h 1155"/>
              <a:gd name="T36" fmla="*/ 2147483647 w 1054"/>
              <a:gd name="T37" fmla="*/ 2147483647 h 1155"/>
              <a:gd name="T38" fmla="*/ 2147483647 w 1054"/>
              <a:gd name="T39" fmla="*/ 2147483647 h 1155"/>
              <a:gd name="T40" fmla="*/ 2147483647 w 1054"/>
              <a:gd name="T41" fmla="*/ 2147483647 h 1155"/>
              <a:gd name="T42" fmla="*/ 2147483647 w 1054"/>
              <a:gd name="T43" fmla="*/ 2147483647 h 1155"/>
              <a:gd name="T44" fmla="*/ 2147483647 w 1054"/>
              <a:gd name="T45" fmla="*/ 2147483647 h 1155"/>
              <a:gd name="T46" fmla="*/ 2147483647 w 1054"/>
              <a:gd name="T47" fmla="*/ 2147483647 h 1155"/>
              <a:gd name="T48" fmla="*/ 0 w 1054"/>
              <a:gd name="T49" fmla="*/ 2147483647 h 1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4"/>
              <a:gd name="T76" fmla="*/ 0 h 1155"/>
              <a:gd name="T77" fmla="*/ 1054 w 1054"/>
              <a:gd name="T78" fmla="*/ 1155 h 1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4" h="1155">
                <a:moveTo>
                  <a:pt x="0" y="1075"/>
                </a:moveTo>
                <a:lnTo>
                  <a:pt x="3" y="1053"/>
                </a:lnTo>
                <a:lnTo>
                  <a:pt x="13" y="989"/>
                </a:lnTo>
                <a:lnTo>
                  <a:pt x="35" y="891"/>
                </a:lnTo>
                <a:lnTo>
                  <a:pt x="76" y="769"/>
                </a:lnTo>
                <a:lnTo>
                  <a:pt x="140" y="632"/>
                </a:lnTo>
                <a:lnTo>
                  <a:pt x="231" y="487"/>
                </a:lnTo>
                <a:lnTo>
                  <a:pt x="355" y="342"/>
                </a:lnTo>
                <a:lnTo>
                  <a:pt x="516" y="208"/>
                </a:lnTo>
                <a:lnTo>
                  <a:pt x="718" y="90"/>
                </a:lnTo>
                <a:lnTo>
                  <a:pt x="970" y="0"/>
                </a:lnTo>
                <a:lnTo>
                  <a:pt x="1054" y="76"/>
                </a:lnTo>
                <a:lnTo>
                  <a:pt x="1049" y="96"/>
                </a:lnTo>
                <a:lnTo>
                  <a:pt x="1031" y="153"/>
                </a:lnTo>
                <a:lnTo>
                  <a:pt x="998" y="240"/>
                </a:lnTo>
                <a:lnTo>
                  <a:pt x="947" y="351"/>
                </a:lnTo>
                <a:lnTo>
                  <a:pt x="874" y="480"/>
                </a:lnTo>
                <a:lnTo>
                  <a:pt x="776" y="619"/>
                </a:lnTo>
                <a:lnTo>
                  <a:pt x="651" y="763"/>
                </a:lnTo>
                <a:lnTo>
                  <a:pt x="496" y="904"/>
                </a:lnTo>
                <a:lnTo>
                  <a:pt x="307" y="1036"/>
                </a:lnTo>
                <a:lnTo>
                  <a:pt x="81" y="1155"/>
                </a:lnTo>
                <a:lnTo>
                  <a:pt x="1" y="1076"/>
                </a:lnTo>
                <a:lnTo>
                  <a:pt x="0" y="1075"/>
                </a:lnTo>
                <a:close/>
              </a:path>
            </a:pathLst>
          </a:custGeom>
          <a:solidFill>
            <a:srgbClr val="FF6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59" name="Freeform 19"/>
          <p:cNvSpPr>
            <a:spLocks/>
          </p:cNvSpPr>
          <p:nvPr/>
        </p:nvSpPr>
        <p:spPr bwMode="ltGray">
          <a:xfrm>
            <a:off x="6418263" y="2135188"/>
            <a:ext cx="760412" cy="836612"/>
          </a:xfrm>
          <a:custGeom>
            <a:avLst/>
            <a:gdLst>
              <a:gd name="T0" fmla="*/ 0 w 1049"/>
              <a:gd name="T1" fmla="*/ 2147483647 h 1147"/>
              <a:gd name="T2" fmla="*/ 2147483647 w 1049"/>
              <a:gd name="T3" fmla="*/ 2147483647 h 1147"/>
              <a:gd name="T4" fmla="*/ 2147483647 w 1049"/>
              <a:gd name="T5" fmla="*/ 2147483647 h 1147"/>
              <a:gd name="T6" fmla="*/ 2147483647 w 1049"/>
              <a:gd name="T7" fmla="*/ 2147483647 h 1147"/>
              <a:gd name="T8" fmla="*/ 2147483647 w 1049"/>
              <a:gd name="T9" fmla="*/ 2147483647 h 1147"/>
              <a:gd name="T10" fmla="*/ 2147483647 w 1049"/>
              <a:gd name="T11" fmla="*/ 2147483647 h 1147"/>
              <a:gd name="T12" fmla="*/ 2147483647 w 1049"/>
              <a:gd name="T13" fmla="*/ 2147483647 h 1147"/>
              <a:gd name="T14" fmla="*/ 2147483647 w 1049"/>
              <a:gd name="T15" fmla="*/ 2147483647 h 1147"/>
              <a:gd name="T16" fmla="*/ 2147483647 w 1049"/>
              <a:gd name="T17" fmla="*/ 2147483647 h 1147"/>
              <a:gd name="T18" fmla="*/ 2147483647 w 1049"/>
              <a:gd name="T19" fmla="*/ 2147483647 h 1147"/>
              <a:gd name="T20" fmla="*/ 2147483647 w 1049"/>
              <a:gd name="T21" fmla="*/ 0 h 1147"/>
              <a:gd name="T22" fmla="*/ 2147483647 w 1049"/>
              <a:gd name="T23" fmla="*/ 2147483647 h 1147"/>
              <a:gd name="T24" fmla="*/ 2147483647 w 1049"/>
              <a:gd name="T25" fmla="*/ 2147483647 h 1147"/>
              <a:gd name="T26" fmla="*/ 2147483647 w 1049"/>
              <a:gd name="T27" fmla="*/ 2147483647 h 1147"/>
              <a:gd name="T28" fmla="*/ 2147483647 w 1049"/>
              <a:gd name="T29" fmla="*/ 2147483647 h 1147"/>
              <a:gd name="T30" fmla="*/ 2147483647 w 1049"/>
              <a:gd name="T31" fmla="*/ 2147483647 h 1147"/>
              <a:gd name="T32" fmla="*/ 2147483647 w 1049"/>
              <a:gd name="T33" fmla="*/ 2147483647 h 1147"/>
              <a:gd name="T34" fmla="*/ 2147483647 w 1049"/>
              <a:gd name="T35" fmla="*/ 2147483647 h 1147"/>
              <a:gd name="T36" fmla="*/ 2147483647 w 1049"/>
              <a:gd name="T37" fmla="*/ 2147483647 h 1147"/>
              <a:gd name="T38" fmla="*/ 2147483647 w 1049"/>
              <a:gd name="T39" fmla="*/ 2147483647 h 1147"/>
              <a:gd name="T40" fmla="*/ 2147483647 w 1049"/>
              <a:gd name="T41" fmla="*/ 2147483647 h 1147"/>
              <a:gd name="T42" fmla="*/ 2147483647 w 1049"/>
              <a:gd name="T43" fmla="*/ 2147483647 h 1147"/>
              <a:gd name="T44" fmla="*/ 0 w 1049"/>
              <a:gd name="T45" fmla="*/ 2147483647 h 1147"/>
              <a:gd name="T46" fmla="*/ 0 w 1049"/>
              <a:gd name="T47" fmla="*/ 2147483647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9"/>
              <a:gd name="T73" fmla="*/ 0 h 1147"/>
              <a:gd name="T74" fmla="*/ 1049 w 1049"/>
              <a:gd name="T75" fmla="*/ 1147 h 1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0" name="Freeform 20"/>
          <p:cNvSpPr>
            <a:spLocks/>
          </p:cNvSpPr>
          <p:nvPr/>
        </p:nvSpPr>
        <p:spPr bwMode="ltGray">
          <a:xfrm>
            <a:off x="6419850" y="2138363"/>
            <a:ext cx="757238" cy="828675"/>
          </a:xfrm>
          <a:custGeom>
            <a:avLst/>
            <a:gdLst>
              <a:gd name="T0" fmla="*/ 0 w 1045"/>
              <a:gd name="T1" fmla="*/ 2147483647 h 1139"/>
              <a:gd name="T2" fmla="*/ 2147483647 w 1045"/>
              <a:gd name="T3" fmla="*/ 2147483647 h 1139"/>
              <a:gd name="T4" fmla="*/ 2147483647 w 1045"/>
              <a:gd name="T5" fmla="*/ 2147483647 h 1139"/>
              <a:gd name="T6" fmla="*/ 2147483647 w 1045"/>
              <a:gd name="T7" fmla="*/ 2147483647 h 1139"/>
              <a:gd name="T8" fmla="*/ 2147483647 w 1045"/>
              <a:gd name="T9" fmla="*/ 2147483647 h 1139"/>
              <a:gd name="T10" fmla="*/ 2147483647 w 1045"/>
              <a:gd name="T11" fmla="*/ 2147483647 h 1139"/>
              <a:gd name="T12" fmla="*/ 2147483647 w 1045"/>
              <a:gd name="T13" fmla="*/ 2147483647 h 1139"/>
              <a:gd name="T14" fmla="*/ 2147483647 w 1045"/>
              <a:gd name="T15" fmla="*/ 2147483647 h 1139"/>
              <a:gd name="T16" fmla="*/ 2147483647 w 1045"/>
              <a:gd name="T17" fmla="*/ 2147483647 h 1139"/>
              <a:gd name="T18" fmla="*/ 2147483647 w 1045"/>
              <a:gd name="T19" fmla="*/ 2147483647 h 1139"/>
              <a:gd name="T20" fmla="*/ 2147483647 w 1045"/>
              <a:gd name="T21" fmla="*/ 0 h 1139"/>
              <a:gd name="T22" fmla="*/ 2147483647 w 1045"/>
              <a:gd name="T23" fmla="*/ 2147483647 h 1139"/>
              <a:gd name="T24" fmla="*/ 2147483647 w 1045"/>
              <a:gd name="T25" fmla="*/ 2147483647 h 1139"/>
              <a:gd name="T26" fmla="*/ 2147483647 w 1045"/>
              <a:gd name="T27" fmla="*/ 2147483647 h 1139"/>
              <a:gd name="T28" fmla="*/ 2147483647 w 1045"/>
              <a:gd name="T29" fmla="*/ 2147483647 h 1139"/>
              <a:gd name="T30" fmla="*/ 2147483647 w 1045"/>
              <a:gd name="T31" fmla="*/ 2147483647 h 1139"/>
              <a:gd name="T32" fmla="*/ 2147483647 w 1045"/>
              <a:gd name="T33" fmla="*/ 2147483647 h 1139"/>
              <a:gd name="T34" fmla="*/ 2147483647 w 1045"/>
              <a:gd name="T35" fmla="*/ 2147483647 h 1139"/>
              <a:gd name="T36" fmla="*/ 2147483647 w 1045"/>
              <a:gd name="T37" fmla="*/ 2147483647 h 1139"/>
              <a:gd name="T38" fmla="*/ 2147483647 w 1045"/>
              <a:gd name="T39" fmla="*/ 2147483647 h 1139"/>
              <a:gd name="T40" fmla="*/ 2147483647 w 1045"/>
              <a:gd name="T41" fmla="*/ 2147483647 h 1139"/>
              <a:gd name="T42" fmla="*/ 2147483647 w 1045"/>
              <a:gd name="T43" fmla="*/ 2147483647 h 1139"/>
              <a:gd name="T44" fmla="*/ 0 w 1045"/>
              <a:gd name="T45" fmla="*/ 2147483647 h 1139"/>
              <a:gd name="T46" fmla="*/ 0 w 1045"/>
              <a:gd name="T47" fmla="*/ 2147483647 h 1139"/>
              <a:gd name="T48" fmla="*/ 0 w 1045"/>
              <a:gd name="T49" fmla="*/ 2147483647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5"/>
              <a:gd name="T76" fmla="*/ 0 h 1139"/>
              <a:gd name="T77" fmla="*/ 1045 w 1045"/>
              <a:gd name="T78" fmla="*/ 1139 h 1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1" name="Freeform 21"/>
          <p:cNvSpPr>
            <a:spLocks/>
          </p:cNvSpPr>
          <p:nvPr/>
        </p:nvSpPr>
        <p:spPr bwMode="ltGray">
          <a:xfrm>
            <a:off x="6421438" y="2139950"/>
            <a:ext cx="752475" cy="825500"/>
          </a:xfrm>
          <a:custGeom>
            <a:avLst/>
            <a:gdLst>
              <a:gd name="T0" fmla="*/ 0 w 1041"/>
              <a:gd name="T1" fmla="*/ 2147483647 h 1131"/>
              <a:gd name="T2" fmla="*/ 2147483647 w 1041"/>
              <a:gd name="T3" fmla="*/ 2147483647 h 1131"/>
              <a:gd name="T4" fmla="*/ 2147483647 w 1041"/>
              <a:gd name="T5" fmla="*/ 2147483647 h 1131"/>
              <a:gd name="T6" fmla="*/ 2147483647 w 1041"/>
              <a:gd name="T7" fmla="*/ 2147483647 h 1131"/>
              <a:gd name="T8" fmla="*/ 2147483647 w 1041"/>
              <a:gd name="T9" fmla="*/ 2147483647 h 1131"/>
              <a:gd name="T10" fmla="*/ 2147483647 w 1041"/>
              <a:gd name="T11" fmla="*/ 2147483647 h 1131"/>
              <a:gd name="T12" fmla="*/ 2147483647 w 1041"/>
              <a:gd name="T13" fmla="*/ 2147483647 h 1131"/>
              <a:gd name="T14" fmla="*/ 2147483647 w 1041"/>
              <a:gd name="T15" fmla="*/ 2147483647 h 1131"/>
              <a:gd name="T16" fmla="*/ 2147483647 w 1041"/>
              <a:gd name="T17" fmla="*/ 2147483647 h 1131"/>
              <a:gd name="T18" fmla="*/ 2147483647 w 1041"/>
              <a:gd name="T19" fmla="*/ 2147483647 h 1131"/>
              <a:gd name="T20" fmla="*/ 2147483647 w 1041"/>
              <a:gd name="T21" fmla="*/ 0 h 1131"/>
              <a:gd name="T22" fmla="*/ 2147483647 w 1041"/>
              <a:gd name="T23" fmla="*/ 2147483647 h 1131"/>
              <a:gd name="T24" fmla="*/ 2147483647 w 1041"/>
              <a:gd name="T25" fmla="*/ 2147483647 h 1131"/>
              <a:gd name="T26" fmla="*/ 2147483647 w 1041"/>
              <a:gd name="T27" fmla="*/ 2147483647 h 1131"/>
              <a:gd name="T28" fmla="*/ 2147483647 w 1041"/>
              <a:gd name="T29" fmla="*/ 2147483647 h 1131"/>
              <a:gd name="T30" fmla="*/ 2147483647 w 1041"/>
              <a:gd name="T31" fmla="*/ 2147483647 h 1131"/>
              <a:gd name="T32" fmla="*/ 2147483647 w 1041"/>
              <a:gd name="T33" fmla="*/ 2147483647 h 1131"/>
              <a:gd name="T34" fmla="*/ 2147483647 w 1041"/>
              <a:gd name="T35" fmla="*/ 2147483647 h 1131"/>
              <a:gd name="T36" fmla="*/ 2147483647 w 1041"/>
              <a:gd name="T37" fmla="*/ 2147483647 h 1131"/>
              <a:gd name="T38" fmla="*/ 2147483647 w 1041"/>
              <a:gd name="T39" fmla="*/ 2147483647 h 1131"/>
              <a:gd name="T40" fmla="*/ 2147483647 w 1041"/>
              <a:gd name="T41" fmla="*/ 2147483647 h 1131"/>
              <a:gd name="T42" fmla="*/ 2147483647 w 1041"/>
              <a:gd name="T43" fmla="*/ 2147483647 h 1131"/>
              <a:gd name="T44" fmla="*/ 0 w 1041"/>
              <a:gd name="T45" fmla="*/ 2147483647 h 1131"/>
              <a:gd name="T46" fmla="*/ 0 w 1041"/>
              <a:gd name="T47" fmla="*/ 2147483647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1"/>
              <a:gd name="T73" fmla="*/ 0 h 1131"/>
              <a:gd name="T74" fmla="*/ 1041 w 1041"/>
              <a:gd name="T75" fmla="*/ 1131 h 1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2" name="Freeform 22"/>
          <p:cNvSpPr>
            <a:spLocks/>
          </p:cNvSpPr>
          <p:nvPr/>
        </p:nvSpPr>
        <p:spPr bwMode="ltGray">
          <a:xfrm>
            <a:off x="6421438" y="2141538"/>
            <a:ext cx="750887" cy="819150"/>
          </a:xfrm>
          <a:custGeom>
            <a:avLst/>
            <a:gdLst>
              <a:gd name="T0" fmla="*/ 0 w 1036"/>
              <a:gd name="T1" fmla="*/ 2147483647 h 1123"/>
              <a:gd name="T2" fmla="*/ 2147483647 w 1036"/>
              <a:gd name="T3" fmla="*/ 2147483647 h 1123"/>
              <a:gd name="T4" fmla="*/ 2147483647 w 1036"/>
              <a:gd name="T5" fmla="*/ 2147483647 h 1123"/>
              <a:gd name="T6" fmla="*/ 2147483647 w 1036"/>
              <a:gd name="T7" fmla="*/ 2147483647 h 1123"/>
              <a:gd name="T8" fmla="*/ 2147483647 w 1036"/>
              <a:gd name="T9" fmla="*/ 2147483647 h 1123"/>
              <a:gd name="T10" fmla="*/ 2147483647 w 1036"/>
              <a:gd name="T11" fmla="*/ 2147483647 h 1123"/>
              <a:gd name="T12" fmla="*/ 2147483647 w 1036"/>
              <a:gd name="T13" fmla="*/ 2147483647 h 1123"/>
              <a:gd name="T14" fmla="*/ 2147483647 w 1036"/>
              <a:gd name="T15" fmla="*/ 2147483647 h 1123"/>
              <a:gd name="T16" fmla="*/ 2147483647 w 1036"/>
              <a:gd name="T17" fmla="*/ 2147483647 h 1123"/>
              <a:gd name="T18" fmla="*/ 2147483647 w 1036"/>
              <a:gd name="T19" fmla="*/ 2147483647 h 1123"/>
              <a:gd name="T20" fmla="*/ 2147483647 w 1036"/>
              <a:gd name="T21" fmla="*/ 0 h 1123"/>
              <a:gd name="T22" fmla="*/ 2147483647 w 1036"/>
              <a:gd name="T23" fmla="*/ 2147483647 h 1123"/>
              <a:gd name="T24" fmla="*/ 2147483647 w 1036"/>
              <a:gd name="T25" fmla="*/ 2147483647 h 1123"/>
              <a:gd name="T26" fmla="*/ 2147483647 w 1036"/>
              <a:gd name="T27" fmla="*/ 2147483647 h 1123"/>
              <a:gd name="T28" fmla="*/ 2147483647 w 1036"/>
              <a:gd name="T29" fmla="*/ 2147483647 h 1123"/>
              <a:gd name="T30" fmla="*/ 2147483647 w 1036"/>
              <a:gd name="T31" fmla="*/ 2147483647 h 1123"/>
              <a:gd name="T32" fmla="*/ 2147483647 w 1036"/>
              <a:gd name="T33" fmla="*/ 2147483647 h 1123"/>
              <a:gd name="T34" fmla="*/ 2147483647 w 1036"/>
              <a:gd name="T35" fmla="*/ 2147483647 h 1123"/>
              <a:gd name="T36" fmla="*/ 2147483647 w 1036"/>
              <a:gd name="T37" fmla="*/ 2147483647 h 1123"/>
              <a:gd name="T38" fmla="*/ 2147483647 w 1036"/>
              <a:gd name="T39" fmla="*/ 2147483647 h 1123"/>
              <a:gd name="T40" fmla="*/ 2147483647 w 1036"/>
              <a:gd name="T41" fmla="*/ 2147483647 h 1123"/>
              <a:gd name="T42" fmla="*/ 2147483647 w 1036"/>
              <a:gd name="T43" fmla="*/ 2147483647 h 1123"/>
              <a:gd name="T44" fmla="*/ 2147483647 w 1036"/>
              <a:gd name="T45" fmla="*/ 2147483647 h 1123"/>
              <a:gd name="T46" fmla="*/ 2147483647 w 1036"/>
              <a:gd name="T47" fmla="*/ 2147483647 h 1123"/>
              <a:gd name="T48" fmla="*/ 0 w 1036"/>
              <a:gd name="T49" fmla="*/ 2147483647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6"/>
              <a:gd name="T76" fmla="*/ 0 h 1123"/>
              <a:gd name="T77" fmla="*/ 1036 w 1036"/>
              <a:gd name="T78" fmla="*/ 1123 h 1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3" name="Freeform 23"/>
          <p:cNvSpPr>
            <a:spLocks/>
          </p:cNvSpPr>
          <p:nvPr/>
        </p:nvSpPr>
        <p:spPr bwMode="ltGray">
          <a:xfrm>
            <a:off x="6423025" y="2143125"/>
            <a:ext cx="747713" cy="812800"/>
          </a:xfrm>
          <a:custGeom>
            <a:avLst/>
            <a:gdLst>
              <a:gd name="T0" fmla="*/ 0 w 1031"/>
              <a:gd name="T1" fmla="*/ 2147483647 h 1115"/>
              <a:gd name="T2" fmla="*/ 2147483647 w 1031"/>
              <a:gd name="T3" fmla="*/ 2147483647 h 1115"/>
              <a:gd name="T4" fmla="*/ 2147483647 w 1031"/>
              <a:gd name="T5" fmla="*/ 2147483647 h 1115"/>
              <a:gd name="T6" fmla="*/ 2147483647 w 1031"/>
              <a:gd name="T7" fmla="*/ 2147483647 h 1115"/>
              <a:gd name="T8" fmla="*/ 2147483647 w 1031"/>
              <a:gd name="T9" fmla="*/ 2147483647 h 1115"/>
              <a:gd name="T10" fmla="*/ 2147483647 w 1031"/>
              <a:gd name="T11" fmla="*/ 2147483647 h 1115"/>
              <a:gd name="T12" fmla="*/ 2147483647 w 1031"/>
              <a:gd name="T13" fmla="*/ 2147483647 h 1115"/>
              <a:gd name="T14" fmla="*/ 2147483647 w 1031"/>
              <a:gd name="T15" fmla="*/ 2147483647 h 1115"/>
              <a:gd name="T16" fmla="*/ 2147483647 w 1031"/>
              <a:gd name="T17" fmla="*/ 2147483647 h 1115"/>
              <a:gd name="T18" fmla="*/ 2147483647 w 1031"/>
              <a:gd name="T19" fmla="*/ 2147483647 h 1115"/>
              <a:gd name="T20" fmla="*/ 2147483647 w 1031"/>
              <a:gd name="T21" fmla="*/ 0 h 1115"/>
              <a:gd name="T22" fmla="*/ 2147483647 w 1031"/>
              <a:gd name="T23" fmla="*/ 2147483647 h 1115"/>
              <a:gd name="T24" fmla="*/ 2147483647 w 1031"/>
              <a:gd name="T25" fmla="*/ 2147483647 h 1115"/>
              <a:gd name="T26" fmla="*/ 2147483647 w 1031"/>
              <a:gd name="T27" fmla="*/ 2147483647 h 1115"/>
              <a:gd name="T28" fmla="*/ 2147483647 w 1031"/>
              <a:gd name="T29" fmla="*/ 2147483647 h 1115"/>
              <a:gd name="T30" fmla="*/ 2147483647 w 1031"/>
              <a:gd name="T31" fmla="*/ 2147483647 h 1115"/>
              <a:gd name="T32" fmla="*/ 2147483647 w 1031"/>
              <a:gd name="T33" fmla="*/ 2147483647 h 1115"/>
              <a:gd name="T34" fmla="*/ 2147483647 w 1031"/>
              <a:gd name="T35" fmla="*/ 2147483647 h 1115"/>
              <a:gd name="T36" fmla="*/ 2147483647 w 1031"/>
              <a:gd name="T37" fmla="*/ 2147483647 h 1115"/>
              <a:gd name="T38" fmla="*/ 2147483647 w 1031"/>
              <a:gd name="T39" fmla="*/ 2147483647 h 1115"/>
              <a:gd name="T40" fmla="*/ 2147483647 w 1031"/>
              <a:gd name="T41" fmla="*/ 2147483647 h 1115"/>
              <a:gd name="T42" fmla="*/ 2147483647 w 1031"/>
              <a:gd name="T43" fmla="*/ 2147483647 h 1115"/>
              <a:gd name="T44" fmla="*/ 0 w 1031"/>
              <a:gd name="T45" fmla="*/ 2147483647 h 1115"/>
              <a:gd name="T46" fmla="*/ 0 w 1031"/>
              <a:gd name="T47" fmla="*/ 2147483647 h 1115"/>
              <a:gd name="T48" fmla="*/ 0 w 1031"/>
              <a:gd name="T49" fmla="*/ 2147483647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1115"/>
              <a:gd name="T77" fmla="*/ 1031 w 1031"/>
              <a:gd name="T78" fmla="*/ 1115 h 1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4" name="Freeform 24"/>
          <p:cNvSpPr>
            <a:spLocks/>
          </p:cNvSpPr>
          <p:nvPr/>
        </p:nvSpPr>
        <p:spPr bwMode="ltGray">
          <a:xfrm>
            <a:off x="6424613" y="2143125"/>
            <a:ext cx="744537" cy="808038"/>
          </a:xfrm>
          <a:custGeom>
            <a:avLst/>
            <a:gdLst>
              <a:gd name="T0" fmla="*/ 0 w 1027"/>
              <a:gd name="T1" fmla="*/ 2147483647 h 1109"/>
              <a:gd name="T2" fmla="*/ 2147483647 w 1027"/>
              <a:gd name="T3" fmla="*/ 2147483647 h 1109"/>
              <a:gd name="T4" fmla="*/ 2147483647 w 1027"/>
              <a:gd name="T5" fmla="*/ 2147483647 h 1109"/>
              <a:gd name="T6" fmla="*/ 2147483647 w 1027"/>
              <a:gd name="T7" fmla="*/ 2147483647 h 1109"/>
              <a:gd name="T8" fmla="*/ 2147483647 w 1027"/>
              <a:gd name="T9" fmla="*/ 2147483647 h 1109"/>
              <a:gd name="T10" fmla="*/ 2147483647 w 1027"/>
              <a:gd name="T11" fmla="*/ 2147483647 h 1109"/>
              <a:gd name="T12" fmla="*/ 2147483647 w 1027"/>
              <a:gd name="T13" fmla="*/ 2147483647 h 1109"/>
              <a:gd name="T14" fmla="*/ 2147483647 w 1027"/>
              <a:gd name="T15" fmla="*/ 2147483647 h 1109"/>
              <a:gd name="T16" fmla="*/ 2147483647 w 1027"/>
              <a:gd name="T17" fmla="*/ 2147483647 h 1109"/>
              <a:gd name="T18" fmla="*/ 2147483647 w 1027"/>
              <a:gd name="T19" fmla="*/ 2147483647 h 1109"/>
              <a:gd name="T20" fmla="*/ 2147483647 w 1027"/>
              <a:gd name="T21" fmla="*/ 0 h 1109"/>
              <a:gd name="T22" fmla="*/ 2147483647 w 1027"/>
              <a:gd name="T23" fmla="*/ 2147483647 h 1109"/>
              <a:gd name="T24" fmla="*/ 2147483647 w 1027"/>
              <a:gd name="T25" fmla="*/ 2147483647 h 1109"/>
              <a:gd name="T26" fmla="*/ 2147483647 w 1027"/>
              <a:gd name="T27" fmla="*/ 2147483647 h 1109"/>
              <a:gd name="T28" fmla="*/ 2147483647 w 1027"/>
              <a:gd name="T29" fmla="*/ 2147483647 h 1109"/>
              <a:gd name="T30" fmla="*/ 2147483647 w 1027"/>
              <a:gd name="T31" fmla="*/ 2147483647 h 1109"/>
              <a:gd name="T32" fmla="*/ 2147483647 w 1027"/>
              <a:gd name="T33" fmla="*/ 2147483647 h 1109"/>
              <a:gd name="T34" fmla="*/ 2147483647 w 1027"/>
              <a:gd name="T35" fmla="*/ 2147483647 h 1109"/>
              <a:gd name="T36" fmla="*/ 2147483647 w 1027"/>
              <a:gd name="T37" fmla="*/ 2147483647 h 1109"/>
              <a:gd name="T38" fmla="*/ 2147483647 w 1027"/>
              <a:gd name="T39" fmla="*/ 2147483647 h 1109"/>
              <a:gd name="T40" fmla="*/ 2147483647 w 1027"/>
              <a:gd name="T41" fmla="*/ 2147483647 h 1109"/>
              <a:gd name="T42" fmla="*/ 2147483647 w 1027"/>
              <a:gd name="T43" fmla="*/ 2147483647 h 1109"/>
              <a:gd name="T44" fmla="*/ 0 w 1027"/>
              <a:gd name="T45" fmla="*/ 2147483647 h 1109"/>
              <a:gd name="T46" fmla="*/ 0 w 1027"/>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7"/>
              <a:gd name="T73" fmla="*/ 0 h 1109"/>
              <a:gd name="T74" fmla="*/ 1027 w 1027"/>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5" name="Freeform 25"/>
          <p:cNvSpPr>
            <a:spLocks/>
          </p:cNvSpPr>
          <p:nvPr/>
        </p:nvSpPr>
        <p:spPr bwMode="ltGray">
          <a:xfrm>
            <a:off x="6426200" y="2144713"/>
            <a:ext cx="739775" cy="803275"/>
          </a:xfrm>
          <a:custGeom>
            <a:avLst/>
            <a:gdLst>
              <a:gd name="T0" fmla="*/ 0 w 1023"/>
              <a:gd name="T1" fmla="*/ 2147483647 h 1101"/>
              <a:gd name="T2" fmla="*/ 2147483647 w 1023"/>
              <a:gd name="T3" fmla="*/ 2147483647 h 1101"/>
              <a:gd name="T4" fmla="*/ 2147483647 w 1023"/>
              <a:gd name="T5" fmla="*/ 2147483647 h 1101"/>
              <a:gd name="T6" fmla="*/ 2147483647 w 1023"/>
              <a:gd name="T7" fmla="*/ 2147483647 h 1101"/>
              <a:gd name="T8" fmla="*/ 2147483647 w 1023"/>
              <a:gd name="T9" fmla="*/ 2147483647 h 1101"/>
              <a:gd name="T10" fmla="*/ 2147483647 w 1023"/>
              <a:gd name="T11" fmla="*/ 2147483647 h 1101"/>
              <a:gd name="T12" fmla="*/ 2147483647 w 1023"/>
              <a:gd name="T13" fmla="*/ 2147483647 h 1101"/>
              <a:gd name="T14" fmla="*/ 2147483647 w 1023"/>
              <a:gd name="T15" fmla="*/ 2147483647 h 1101"/>
              <a:gd name="T16" fmla="*/ 2147483647 w 1023"/>
              <a:gd name="T17" fmla="*/ 2147483647 h 1101"/>
              <a:gd name="T18" fmla="*/ 2147483647 w 1023"/>
              <a:gd name="T19" fmla="*/ 2147483647 h 1101"/>
              <a:gd name="T20" fmla="*/ 2147483647 w 1023"/>
              <a:gd name="T21" fmla="*/ 0 h 1101"/>
              <a:gd name="T22" fmla="*/ 2147483647 w 1023"/>
              <a:gd name="T23" fmla="*/ 2147483647 h 1101"/>
              <a:gd name="T24" fmla="*/ 2147483647 w 1023"/>
              <a:gd name="T25" fmla="*/ 2147483647 h 1101"/>
              <a:gd name="T26" fmla="*/ 2147483647 w 1023"/>
              <a:gd name="T27" fmla="*/ 2147483647 h 1101"/>
              <a:gd name="T28" fmla="*/ 2147483647 w 1023"/>
              <a:gd name="T29" fmla="*/ 2147483647 h 1101"/>
              <a:gd name="T30" fmla="*/ 2147483647 w 1023"/>
              <a:gd name="T31" fmla="*/ 2147483647 h 1101"/>
              <a:gd name="T32" fmla="*/ 2147483647 w 1023"/>
              <a:gd name="T33" fmla="*/ 2147483647 h 1101"/>
              <a:gd name="T34" fmla="*/ 2147483647 w 1023"/>
              <a:gd name="T35" fmla="*/ 2147483647 h 1101"/>
              <a:gd name="T36" fmla="*/ 2147483647 w 1023"/>
              <a:gd name="T37" fmla="*/ 2147483647 h 1101"/>
              <a:gd name="T38" fmla="*/ 2147483647 w 1023"/>
              <a:gd name="T39" fmla="*/ 2147483647 h 1101"/>
              <a:gd name="T40" fmla="*/ 2147483647 w 1023"/>
              <a:gd name="T41" fmla="*/ 2147483647 h 1101"/>
              <a:gd name="T42" fmla="*/ 2147483647 w 1023"/>
              <a:gd name="T43" fmla="*/ 2147483647 h 1101"/>
              <a:gd name="T44" fmla="*/ 0 w 1023"/>
              <a:gd name="T45" fmla="*/ 2147483647 h 1101"/>
              <a:gd name="T46" fmla="*/ 0 w 1023"/>
              <a:gd name="T47" fmla="*/ 2147483647 h 1101"/>
              <a:gd name="T48" fmla="*/ 0 w 1023"/>
              <a:gd name="T49" fmla="*/ 2147483647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3"/>
              <a:gd name="T76" fmla="*/ 0 h 1101"/>
              <a:gd name="T77" fmla="*/ 1023 w 1023"/>
              <a:gd name="T78" fmla="*/ 1101 h 1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6" name="Freeform 26"/>
          <p:cNvSpPr>
            <a:spLocks/>
          </p:cNvSpPr>
          <p:nvPr/>
        </p:nvSpPr>
        <p:spPr bwMode="ltGray">
          <a:xfrm>
            <a:off x="6426200" y="2146300"/>
            <a:ext cx="738188" cy="798513"/>
          </a:xfrm>
          <a:custGeom>
            <a:avLst/>
            <a:gdLst>
              <a:gd name="T0" fmla="*/ 0 w 1019"/>
              <a:gd name="T1" fmla="*/ 2147483647 h 1094"/>
              <a:gd name="T2" fmla="*/ 2147483647 w 1019"/>
              <a:gd name="T3" fmla="*/ 2147483647 h 1094"/>
              <a:gd name="T4" fmla="*/ 2147483647 w 1019"/>
              <a:gd name="T5" fmla="*/ 2147483647 h 1094"/>
              <a:gd name="T6" fmla="*/ 2147483647 w 1019"/>
              <a:gd name="T7" fmla="*/ 2147483647 h 1094"/>
              <a:gd name="T8" fmla="*/ 2147483647 w 1019"/>
              <a:gd name="T9" fmla="*/ 2147483647 h 1094"/>
              <a:gd name="T10" fmla="*/ 2147483647 w 1019"/>
              <a:gd name="T11" fmla="*/ 2147483647 h 1094"/>
              <a:gd name="T12" fmla="*/ 2147483647 w 1019"/>
              <a:gd name="T13" fmla="*/ 2147483647 h 1094"/>
              <a:gd name="T14" fmla="*/ 2147483647 w 1019"/>
              <a:gd name="T15" fmla="*/ 2147483647 h 1094"/>
              <a:gd name="T16" fmla="*/ 2147483647 w 1019"/>
              <a:gd name="T17" fmla="*/ 2147483647 h 1094"/>
              <a:gd name="T18" fmla="*/ 2147483647 w 1019"/>
              <a:gd name="T19" fmla="*/ 2147483647 h 1094"/>
              <a:gd name="T20" fmla="*/ 2147483647 w 1019"/>
              <a:gd name="T21" fmla="*/ 0 h 1094"/>
              <a:gd name="T22" fmla="*/ 2147483647 w 1019"/>
              <a:gd name="T23" fmla="*/ 2147483647 h 1094"/>
              <a:gd name="T24" fmla="*/ 2147483647 w 1019"/>
              <a:gd name="T25" fmla="*/ 2147483647 h 1094"/>
              <a:gd name="T26" fmla="*/ 2147483647 w 1019"/>
              <a:gd name="T27" fmla="*/ 2147483647 h 1094"/>
              <a:gd name="T28" fmla="*/ 2147483647 w 1019"/>
              <a:gd name="T29" fmla="*/ 2147483647 h 1094"/>
              <a:gd name="T30" fmla="*/ 2147483647 w 1019"/>
              <a:gd name="T31" fmla="*/ 2147483647 h 1094"/>
              <a:gd name="T32" fmla="*/ 2147483647 w 1019"/>
              <a:gd name="T33" fmla="*/ 2147483647 h 1094"/>
              <a:gd name="T34" fmla="*/ 2147483647 w 1019"/>
              <a:gd name="T35" fmla="*/ 2147483647 h 1094"/>
              <a:gd name="T36" fmla="*/ 2147483647 w 1019"/>
              <a:gd name="T37" fmla="*/ 2147483647 h 1094"/>
              <a:gd name="T38" fmla="*/ 2147483647 w 1019"/>
              <a:gd name="T39" fmla="*/ 2147483647 h 1094"/>
              <a:gd name="T40" fmla="*/ 2147483647 w 1019"/>
              <a:gd name="T41" fmla="*/ 2147483647 h 1094"/>
              <a:gd name="T42" fmla="*/ 2147483647 w 1019"/>
              <a:gd name="T43" fmla="*/ 2147483647 h 1094"/>
              <a:gd name="T44" fmla="*/ 2147483647 w 1019"/>
              <a:gd name="T45" fmla="*/ 2147483647 h 1094"/>
              <a:gd name="T46" fmla="*/ 2147483647 w 1019"/>
              <a:gd name="T47" fmla="*/ 2147483647 h 1094"/>
              <a:gd name="T48" fmla="*/ 0 w 1019"/>
              <a:gd name="T49" fmla="*/ 2147483647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9"/>
              <a:gd name="T76" fmla="*/ 0 h 1094"/>
              <a:gd name="T77" fmla="*/ 1019 w 1019"/>
              <a:gd name="T78" fmla="*/ 1094 h 10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7" name="Freeform 27"/>
          <p:cNvSpPr>
            <a:spLocks/>
          </p:cNvSpPr>
          <p:nvPr/>
        </p:nvSpPr>
        <p:spPr bwMode="ltGray">
          <a:xfrm>
            <a:off x="6427788" y="2147888"/>
            <a:ext cx="733425" cy="792162"/>
          </a:xfrm>
          <a:custGeom>
            <a:avLst/>
            <a:gdLst>
              <a:gd name="T0" fmla="*/ 0 w 1014"/>
              <a:gd name="T1" fmla="*/ 2147483647 h 1085"/>
              <a:gd name="T2" fmla="*/ 2147483647 w 1014"/>
              <a:gd name="T3" fmla="*/ 2147483647 h 1085"/>
              <a:gd name="T4" fmla="*/ 2147483647 w 1014"/>
              <a:gd name="T5" fmla="*/ 2147483647 h 1085"/>
              <a:gd name="T6" fmla="*/ 2147483647 w 1014"/>
              <a:gd name="T7" fmla="*/ 2147483647 h 1085"/>
              <a:gd name="T8" fmla="*/ 2147483647 w 1014"/>
              <a:gd name="T9" fmla="*/ 2147483647 h 1085"/>
              <a:gd name="T10" fmla="*/ 2147483647 w 1014"/>
              <a:gd name="T11" fmla="*/ 2147483647 h 1085"/>
              <a:gd name="T12" fmla="*/ 2147483647 w 1014"/>
              <a:gd name="T13" fmla="*/ 2147483647 h 1085"/>
              <a:gd name="T14" fmla="*/ 2147483647 w 1014"/>
              <a:gd name="T15" fmla="*/ 2147483647 h 1085"/>
              <a:gd name="T16" fmla="*/ 2147483647 w 1014"/>
              <a:gd name="T17" fmla="*/ 2147483647 h 1085"/>
              <a:gd name="T18" fmla="*/ 2147483647 w 1014"/>
              <a:gd name="T19" fmla="*/ 2147483647 h 1085"/>
              <a:gd name="T20" fmla="*/ 2147483647 w 1014"/>
              <a:gd name="T21" fmla="*/ 0 h 1085"/>
              <a:gd name="T22" fmla="*/ 2147483647 w 1014"/>
              <a:gd name="T23" fmla="*/ 2147483647 h 1085"/>
              <a:gd name="T24" fmla="*/ 2147483647 w 1014"/>
              <a:gd name="T25" fmla="*/ 2147483647 h 1085"/>
              <a:gd name="T26" fmla="*/ 2147483647 w 1014"/>
              <a:gd name="T27" fmla="*/ 2147483647 h 1085"/>
              <a:gd name="T28" fmla="*/ 2147483647 w 1014"/>
              <a:gd name="T29" fmla="*/ 2147483647 h 1085"/>
              <a:gd name="T30" fmla="*/ 2147483647 w 1014"/>
              <a:gd name="T31" fmla="*/ 2147483647 h 1085"/>
              <a:gd name="T32" fmla="*/ 2147483647 w 1014"/>
              <a:gd name="T33" fmla="*/ 2147483647 h 1085"/>
              <a:gd name="T34" fmla="*/ 2147483647 w 1014"/>
              <a:gd name="T35" fmla="*/ 2147483647 h 1085"/>
              <a:gd name="T36" fmla="*/ 2147483647 w 1014"/>
              <a:gd name="T37" fmla="*/ 2147483647 h 1085"/>
              <a:gd name="T38" fmla="*/ 2147483647 w 1014"/>
              <a:gd name="T39" fmla="*/ 2147483647 h 1085"/>
              <a:gd name="T40" fmla="*/ 2147483647 w 1014"/>
              <a:gd name="T41" fmla="*/ 2147483647 h 1085"/>
              <a:gd name="T42" fmla="*/ 2147483647 w 1014"/>
              <a:gd name="T43" fmla="*/ 2147483647 h 1085"/>
              <a:gd name="T44" fmla="*/ 2147483647 w 1014"/>
              <a:gd name="T45" fmla="*/ 2147483647 h 1085"/>
              <a:gd name="T46" fmla="*/ 2147483647 w 1014"/>
              <a:gd name="T47" fmla="*/ 2147483647 h 1085"/>
              <a:gd name="T48" fmla="*/ 0 w 1014"/>
              <a:gd name="T49" fmla="*/ 2147483647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4"/>
              <a:gd name="T76" fmla="*/ 0 h 1085"/>
              <a:gd name="T77" fmla="*/ 1014 w 1014"/>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8" name="Freeform 28"/>
          <p:cNvSpPr>
            <a:spLocks/>
          </p:cNvSpPr>
          <p:nvPr/>
        </p:nvSpPr>
        <p:spPr bwMode="ltGray">
          <a:xfrm>
            <a:off x="6429375" y="2151063"/>
            <a:ext cx="728663" cy="784225"/>
          </a:xfrm>
          <a:custGeom>
            <a:avLst/>
            <a:gdLst>
              <a:gd name="T0" fmla="*/ 0 w 1008"/>
              <a:gd name="T1" fmla="*/ 2147483647 h 1077"/>
              <a:gd name="T2" fmla="*/ 2147483647 w 1008"/>
              <a:gd name="T3" fmla="*/ 2147483647 h 1077"/>
              <a:gd name="T4" fmla="*/ 2147483647 w 1008"/>
              <a:gd name="T5" fmla="*/ 2147483647 h 1077"/>
              <a:gd name="T6" fmla="*/ 2147483647 w 1008"/>
              <a:gd name="T7" fmla="*/ 2147483647 h 1077"/>
              <a:gd name="T8" fmla="*/ 2147483647 w 1008"/>
              <a:gd name="T9" fmla="*/ 2147483647 h 1077"/>
              <a:gd name="T10" fmla="*/ 2147483647 w 1008"/>
              <a:gd name="T11" fmla="*/ 2147483647 h 1077"/>
              <a:gd name="T12" fmla="*/ 2147483647 w 1008"/>
              <a:gd name="T13" fmla="*/ 2147483647 h 1077"/>
              <a:gd name="T14" fmla="*/ 2147483647 w 1008"/>
              <a:gd name="T15" fmla="*/ 2147483647 h 1077"/>
              <a:gd name="T16" fmla="*/ 2147483647 w 1008"/>
              <a:gd name="T17" fmla="*/ 2147483647 h 1077"/>
              <a:gd name="T18" fmla="*/ 2147483647 w 1008"/>
              <a:gd name="T19" fmla="*/ 2147483647 h 1077"/>
              <a:gd name="T20" fmla="*/ 2147483647 w 1008"/>
              <a:gd name="T21" fmla="*/ 0 h 1077"/>
              <a:gd name="T22" fmla="*/ 2147483647 w 1008"/>
              <a:gd name="T23" fmla="*/ 2147483647 h 1077"/>
              <a:gd name="T24" fmla="*/ 2147483647 w 1008"/>
              <a:gd name="T25" fmla="*/ 2147483647 h 1077"/>
              <a:gd name="T26" fmla="*/ 2147483647 w 1008"/>
              <a:gd name="T27" fmla="*/ 2147483647 h 1077"/>
              <a:gd name="T28" fmla="*/ 2147483647 w 1008"/>
              <a:gd name="T29" fmla="*/ 2147483647 h 1077"/>
              <a:gd name="T30" fmla="*/ 2147483647 w 1008"/>
              <a:gd name="T31" fmla="*/ 2147483647 h 1077"/>
              <a:gd name="T32" fmla="*/ 2147483647 w 1008"/>
              <a:gd name="T33" fmla="*/ 2147483647 h 1077"/>
              <a:gd name="T34" fmla="*/ 2147483647 w 1008"/>
              <a:gd name="T35" fmla="*/ 2147483647 h 1077"/>
              <a:gd name="T36" fmla="*/ 2147483647 w 1008"/>
              <a:gd name="T37" fmla="*/ 2147483647 h 1077"/>
              <a:gd name="T38" fmla="*/ 2147483647 w 1008"/>
              <a:gd name="T39" fmla="*/ 2147483647 h 1077"/>
              <a:gd name="T40" fmla="*/ 2147483647 w 1008"/>
              <a:gd name="T41" fmla="*/ 2147483647 h 1077"/>
              <a:gd name="T42" fmla="*/ 2147483647 w 1008"/>
              <a:gd name="T43" fmla="*/ 2147483647 h 1077"/>
              <a:gd name="T44" fmla="*/ 0 w 1008"/>
              <a:gd name="T45" fmla="*/ 2147483647 h 1077"/>
              <a:gd name="T46" fmla="*/ 0 w 1008"/>
              <a:gd name="T47" fmla="*/ 2147483647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8"/>
              <a:gd name="T73" fmla="*/ 0 h 1077"/>
              <a:gd name="T74" fmla="*/ 1008 w 1008"/>
              <a:gd name="T75" fmla="*/ 1077 h 10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69" name="Freeform 29"/>
          <p:cNvSpPr>
            <a:spLocks/>
          </p:cNvSpPr>
          <p:nvPr/>
        </p:nvSpPr>
        <p:spPr bwMode="ltGray">
          <a:xfrm>
            <a:off x="6430963" y="2152650"/>
            <a:ext cx="725487" cy="779463"/>
          </a:xfrm>
          <a:custGeom>
            <a:avLst/>
            <a:gdLst>
              <a:gd name="T0" fmla="*/ 0 w 1005"/>
              <a:gd name="T1" fmla="*/ 2147483647 h 1070"/>
              <a:gd name="T2" fmla="*/ 2147483647 w 1005"/>
              <a:gd name="T3" fmla="*/ 2147483647 h 1070"/>
              <a:gd name="T4" fmla="*/ 2147483647 w 1005"/>
              <a:gd name="T5" fmla="*/ 2147483647 h 1070"/>
              <a:gd name="T6" fmla="*/ 2147483647 w 1005"/>
              <a:gd name="T7" fmla="*/ 2147483647 h 1070"/>
              <a:gd name="T8" fmla="*/ 2147483647 w 1005"/>
              <a:gd name="T9" fmla="*/ 2147483647 h 1070"/>
              <a:gd name="T10" fmla="*/ 2147483647 w 1005"/>
              <a:gd name="T11" fmla="*/ 2147483647 h 1070"/>
              <a:gd name="T12" fmla="*/ 2147483647 w 1005"/>
              <a:gd name="T13" fmla="*/ 2147483647 h 1070"/>
              <a:gd name="T14" fmla="*/ 2147483647 w 1005"/>
              <a:gd name="T15" fmla="*/ 2147483647 h 1070"/>
              <a:gd name="T16" fmla="*/ 2147483647 w 1005"/>
              <a:gd name="T17" fmla="*/ 2147483647 h 1070"/>
              <a:gd name="T18" fmla="*/ 2147483647 w 1005"/>
              <a:gd name="T19" fmla="*/ 2147483647 h 1070"/>
              <a:gd name="T20" fmla="*/ 2147483647 w 1005"/>
              <a:gd name="T21" fmla="*/ 0 h 1070"/>
              <a:gd name="T22" fmla="*/ 2147483647 w 1005"/>
              <a:gd name="T23" fmla="*/ 2147483647 h 1070"/>
              <a:gd name="T24" fmla="*/ 2147483647 w 1005"/>
              <a:gd name="T25" fmla="*/ 2147483647 h 1070"/>
              <a:gd name="T26" fmla="*/ 2147483647 w 1005"/>
              <a:gd name="T27" fmla="*/ 2147483647 h 1070"/>
              <a:gd name="T28" fmla="*/ 2147483647 w 1005"/>
              <a:gd name="T29" fmla="*/ 2147483647 h 1070"/>
              <a:gd name="T30" fmla="*/ 2147483647 w 1005"/>
              <a:gd name="T31" fmla="*/ 2147483647 h 1070"/>
              <a:gd name="T32" fmla="*/ 2147483647 w 1005"/>
              <a:gd name="T33" fmla="*/ 2147483647 h 1070"/>
              <a:gd name="T34" fmla="*/ 2147483647 w 1005"/>
              <a:gd name="T35" fmla="*/ 2147483647 h 1070"/>
              <a:gd name="T36" fmla="*/ 2147483647 w 1005"/>
              <a:gd name="T37" fmla="*/ 2147483647 h 1070"/>
              <a:gd name="T38" fmla="*/ 2147483647 w 1005"/>
              <a:gd name="T39" fmla="*/ 2147483647 h 1070"/>
              <a:gd name="T40" fmla="*/ 2147483647 w 1005"/>
              <a:gd name="T41" fmla="*/ 2147483647 h 1070"/>
              <a:gd name="T42" fmla="*/ 2147483647 w 1005"/>
              <a:gd name="T43" fmla="*/ 2147483647 h 1070"/>
              <a:gd name="T44" fmla="*/ 0 w 1005"/>
              <a:gd name="T45" fmla="*/ 2147483647 h 1070"/>
              <a:gd name="T46" fmla="*/ 0 w 1005"/>
              <a:gd name="T47" fmla="*/ 2147483647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5"/>
              <a:gd name="T73" fmla="*/ 0 h 1070"/>
              <a:gd name="T74" fmla="*/ 1005 w 1005"/>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0" name="Freeform 30"/>
          <p:cNvSpPr>
            <a:spLocks/>
          </p:cNvSpPr>
          <p:nvPr/>
        </p:nvSpPr>
        <p:spPr bwMode="ltGray">
          <a:xfrm>
            <a:off x="6430963" y="2154238"/>
            <a:ext cx="723900" cy="774700"/>
          </a:xfrm>
          <a:custGeom>
            <a:avLst/>
            <a:gdLst>
              <a:gd name="T0" fmla="*/ 0 w 1000"/>
              <a:gd name="T1" fmla="*/ 2147483647 h 1061"/>
              <a:gd name="T2" fmla="*/ 2147483647 w 1000"/>
              <a:gd name="T3" fmla="*/ 2147483647 h 1061"/>
              <a:gd name="T4" fmla="*/ 2147483647 w 1000"/>
              <a:gd name="T5" fmla="*/ 2147483647 h 1061"/>
              <a:gd name="T6" fmla="*/ 2147483647 w 1000"/>
              <a:gd name="T7" fmla="*/ 2147483647 h 1061"/>
              <a:gd name="T8" fmla="*/ 2147483647 w 1000"/>
              <a:gd name="T9" fmla="*/ 2147483647 h 1061"/>
              <a:gd name="T10" fmla="*/ 2147483647 w 1000"/>
              <a:gd name="T11" fmla="*/ 2147483647 h 1061"/>
              <a:gd name="T12" fmla="*/ 2147483647 w 1000"/>
              <a:gd name="T13" fmla="*/ 2147483647 h 1061"/>
              <a:gd name="T14" fmla="*/ 2147483647 w 1000"/>
              <a:gd name="T15" fmla="*/ 2147483647 h 1061"/>
              <a:gd name="T16" fmla="*/ 2147483647 w 1000"/>
              <a:gd name="T17" fmla="*/ 2147483647 h 1061"/>
              <a:gd name="T18" fmla="*/ 2147483647 w 1000"/>
              <a:gd name="T19" fmla="*/ 2147483647 h 1061"/>
              <a:gd name="T20" fmla="*/ 2147483647 w 1000"/>
              <a:gd name="T21" fmla="*/ 0 h 1061"/>
              <a:gd name="T22" fmla="*/ 2147483647 w 1000"/>
              <a:gd name="T23" fmla="*/ 2147483647 h 1061"/>
              <a:gd name="T24" fmla="*/ 2147483647 w 1000"/>
              <a:gd name="T25" fmla="*/ 2147483647 h 1061"/>
              <a:gd name="T26" fmla="*/ 2147483647 w 1000"/>
              <a:gd name="T27" fmla="*/ 2147483647 h 1061"/>
              <a:gd name="T28" fmla="*/ 2147483647 w 1000"/>
              <a:gd name="T29" fmla="*/ 2147483647 h 1061"/>
              <a:gd name="T30" fmla="*/ 2147483647 w 1000"/>
              <a:gd name="T31" fmla="*/ 2147483647 h 1061"/>
              <a:gd name="T32" fmla="*/ 2147483647 w 1000"/>
              <a:gd name="T33" fmla="*/ 2147483647 h 1061"/>
              <a:gd name="T34" fmla="*/ 2147483647 w 1000"/>
              <a:gd name="T35" fmla="*/ 2147483647 h 1061"/>
              <a:gd name="T36" fmla="*/ 2147483647 w 1000"/>
              <a:gd name="T37" fmla="*/ 2147483647 h 1061"/>
              <a:gd name="T38" fmla="*/ 2147483647 w 1000"/>
              <a:gd name="T39" fmla="*/ 2147483647 h 1061"/>
              <a:gd name="T40" fmla="*/ 2147483647 w 1000"/>
              <a:gd name="T41" fmla="*/ 2147483647 h 1061"/>
              <a:gd name="T42" fmla="*/ 2147483647 w 1000"/>
              <a:gd name="T43" fmla="*/ 2147483647 h 1061"/>
              <a:gd name="T44" fmla="*/ 2147483647 w 1000"/>
              <a:gd name="T45" fmla="*/ 2147483647 h 1061"/>
              <a:gd name="T46" fmla="*/ 2147483647 w 1000"/>
              <a:gd name="T47" fmla="*/ 2147483647 h 1061"/>
              <a:gd name="T48" fmla="*/ 0 w 1000"/>
              <a:gd name="T49" fmla="*/ 2147483647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0"/>
              <a:gd name="T76" fmla="*/ 0 h 1061"/>
              <a:gd name="T77" fmla="*/ 1000 w 1000"/>
              <a:gd name="T78" fmla="*/ 1061 h 10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1" name="Freeform 31"/>
          <p:cNvSpPr>
            <a:spLocks/>
          </p:cNvSpPr>
          <p:nvPr/>
        </p:nvSpPr>
        <p:spPr bwMode="ltGray">
          <a:xfrm>
            <a:off x="6432550" y="2155825"/>
            <a:ext cx="720725" cy="768350"/>
          </a:xfrm>
          <a:custGeom>
            <a:avLst/>
            <a:gdLst>
              <a:gd name="T0" fmla="*/ 0 w 996"/>
              <a:gd name="T1" fmla="*/ 2147483647 h 1053"/>
              <a:gd name="T2" fmla="*/ 2147483647 w 996"/>
              <a:gd name="T3" fmla="*/ 2147483647 h 1053"/>
              <a:gd name="T4" fmla="*/ 2147483647 w 996"/>
              <a:gd name="T5" fmla="*/ 2147483647 h 1053"/>
              <a:gd name="T6" fmla="*/ 2147483647 w 996"/>
              <a:gd name="T7" fmla="*/ 2147483647 h 1053"/>
              <a:gd name="T8" fmla="*/ 2147483647 w 996"/>
              <a:gd name="T9" fmla="*/ 2147483647 h 1053"/>
              <a:gd name="T10" fmla="*/ 2147483647 w 996"/>
              <a:gd name="T11" fmla="*/ 2147483647 h 1053"/>
              <a:gd name="T12" fmla="*/ 2147483647 w 996"/>
              <a:gd name="T13" fmla="*/ 2147483647 h 1053"/>
              <a:gd name="T14" fmla="*/ 2147483647 w 996"/>
              <a:gd name="T15" fmla="*/ 2147483647 h 1053"/>
              <a:gd name="T16" fmla="*/ 2147483647 w 996"/>
              <a:gd name="T17" fmla="*/ 2147483647 h 1053"/>
              <a:gd name="T18" fmla="*/ 2147483647 w 996"/>
              <a:gd name="T19" fmla="*/ 2147483647 h 1053"/>
              <a:gd name="T20" fmla="*/ 2147483647 w 996"/>
              <a:gd name="T21" fmla="*/ 0 h 1053"/>
              <a:gd name="T22" fmla="*/ 2147483647 w 996"/>
              <a:gd name="T23" fmla="*/ 2147483647 h 1053"/>
              <a:gd name="T24" fmla="*/ 2147483647 w 996"/>
              <a:gd name="T25" fmla="*/ 2147483647 h 1053"/>
              <a:gd name="T26" fmla="*/ 2147483647 w 996"/>
              <a:gd name="T27" fmla="*/ 2147483647 h 1053"/>
              <a:gd name="T28" fmla="*/ 2147483647 w 996"/>
              <a:gd name="T29" fmla="*/ 2147483647 h 1053"/>
              <a:gd name="T30" fmla="*/ 2147483647 w 996"/>
              <a:gd name="T31" fmla="*/ 2147483647 h 1053"/>
              <a:gd name="T32" fmla="*/ 2147483647 w 996"/>
              <a:gd name="T33" fmla="*/ 2147483647 h 1053"/>
              <a:gd name="T34" fmla="*/ 2147483647 w 996"/>
              <a:gd name="T35" fmla="*/ 2147483647 h 1053"/>
              <a:gd name="T36" fmla="*/ 2147483647 w 996"/>
              <a:gd name="T37" fmla="*/ 2147483647 h 1053"/>
              <a:gd name="T38" fmla="*/ 2147483647 w 996"/>
              <a:gd name="T39" fmla="*/ 2147483647 h 1053"/>
              <a:gd name="T40" fmla="*/ 2147483647 w 996"/>
              <a:gd name="T41" fmla="*/ 2147483647 h 1053"/>
              <a:gd name="T42" fmla="*/ 2147483647 w 996"/>
              <a:gd name="T43" fmla="*/ 2147483647 h 1053"/>
              <a:gd name="T44" fmla="*/ 2147483647 w 996"/>
              <a:gd name="T45" fmla="*/ 2147483647 h 1053"/>
              <a:gd name="T46" fmla="*/ 2147483647 w 996"/>
              <a:gd name="T47" fmla="*/ 2147483647 h 1053"/>
              <a:gd name="T48" fmla="*/ 0 w 996"/>
              <a:gd name="T49" fmla="*/ 2147483647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
              <a:gd name="T76" fmla="*/ 0 h 1053"/>
              <a:gd name="T77" fmla="*/ 996 w 996"/>
              <a:gd name="T78" fmla="*/ 1053 h 10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2" name="Freeform 32"/>
          <p:cNvSpPr>
            <a:spLocks/>
          </p:cNvSpPr>
          <p:nvPr/>
        </p:nvSpPr>
        <p:spPr bwMode="ltGray">
          <a:xfrm>
            <a:off x="6434138" y="2157413"/>
            <a:ext cx="715962" cy="762000"/>
          </a:xfrm>
          <a:custGeom>
            <a:avLst/>
            <a:gdLst>
              <a:gd name="T0" fmla="*/ 0 w 990"/>
              <a:gd name="T1" fmla="*/ 2147483647 h 1046"/>
              <a:gd name="T2" fmla="*/ 2147483647 w 990"/>
              <a:gd name="T3" fmla="*/ 2147483647 h 1046"/>
              <a:gd name="T4" fmla="*/ 2147483647 w 990"/>
              <a:gd name="T5" fmla="*/ 2147483647 h 1046"/>
              <a:gd name="T6" fmla="*/ 2147483647 w 990"/>
              <a:gd name="T7" fmla="*/ 2147483647 h 1046"/>
              <a:gd name="T8" fmla="*/ 2147483647 w 990"/>
              <a:gd name="T9" fmla="*/ 2147483647 h 1046"/>
              <a:gd name="T10" fmla="*/ 2147483647 w 990"/>
              <a:gd name="T11" fmla="*/ 2147483647 h 1046"/>
              <a:gd name="T12" fmla="*/ 2147483647 w 990"/>
              <a:gd name="T13" fmla="*/ 2147483647 h 1046"/>
              <a:gd name="T14" fmla="*/ 2147483647 w 990"/>
              <a:gd name="T15" fmla="*/ 2147483647 h 1046"/>
              <a:gd name="T16" fmla="*/ 2147483647 w 990"/>
              <a:gd name="T17" fmla="*/ 2147483647 h 1046"/>
              <a:gd name="T18" fmla="*/ 2147483647 w 990"/>
              <a:gd name="T19" fmla="*/ 2147483647 h 1046"/>
              <a:gd name="T20" fmla="*/ 2147483647 w 990"/>
              <a:gd name="T21" fmla="*/ 0 h 1046"/>
              <a:gd name="T22" fmla="*/ 2147483647 w 990"/>
              <a:gd name="T23" fmla="*/ 2147483647 h 1046"/>
              <a:gd name="T24" fmla="*/ 2147483647 w 990"/>
              <a:gd name="T25" fmla="*/ 2147483647 h 1046"/>
              <a:gd name="T26" fmla="*/ 2147483647 w 990"/>
              <a:gd name="T27" fmla="*/ 2147483647 h 1046"/>
              <a:gd name="T28" fmla="*/ 2147483647 w 990"/>
              <a:gd name="T29" fmla="*/ 2147483647 h 1046"/>
              <a:gd name="T30" fmla="*/ 2147483647 w 990"/>
              <a:gd name="T31" fmla="*/ 2147483647 h 1046"/>
              <a:gd name="T32" fmla="*/ 2147483647 w 990"/>
              <a:gd name="T33" fmla="*/ 2147483647 h 1046"/>
              <a:gd name="T34" fmla="*/ 2147483647 w 990"/>
              <a:gd name="T35" fmla="*/ 2147483647 h 1046"/>
              <a:gd name="T36" fmla="*/ 2147483647 w 990"/>
              <a:gd name="T37" fmla="*/ 2147483647 h 1046"/>
              <a:gd name="T38" fmla="*/ 2147483647 w 990"/>
              <a:gd name="T39" fmla="*/ 2147483647 h 1046"/>
              <a:gd name="T40" fmla="*/ 2147483647 w 990"/>
              <a:gd name="T41" fmla="*/ 2147483647 h 1046"/>
              <a:gd name="T42" fmla="*/ 2147483647 w 990"/>
              <a:gd name="T43" fmla="*/ 2147483647 h 1046"/>
              <a:gd name="T44" fmla="*/ 0 w 990"/>
              <a:gd name="T45" fmla="*/ 2147483647 h 1046"/>
              <a:gd name="T46" fmla="*/ 0 w 990"/>
              <a:gd name="T47" fmla="*/ 2147483647 h 1046"/>
              <a:gd name="T48" fmla="*/ 0 w 990"/>
              <a:gd name="T49" fmla="*/ 2147483647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0"/>
              <a:gd name="T76" fmla="*/ 0 h 1046"/>
              <a:gd name="T77" fmla="*/ 990 w 990"/>
              <a:gd name="T78" fmla="*/ 1046 h 10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3" name="Freeform 33"/>
          <p:cNvSpPr>
            <a:spLocks/>
          </p:cNvSpPr>
          <p:nvPr/>
        </p:nvSpPr>
        <p:spPr bwMode="ltGray">
          <a:xfrm>
            <a:off x="6434138" y="2159000"/>
            <a:ext cx="714375" cy="755650"/>
          </a:xfrm>
          <a:custGeom>
            <a:avLst/>
            <a:gdLst>
              <a:gd name="T0" fmla="*/ 0 w 987"/>
              <a:gd name="T1" fmla="*/ 2147483647 h 1039"/>
              <a:gd name="T2" fmla="*/ 2147483647 w 987"/>
              <a:gd name="T3" fmla="*/ 2147483647 h 1039"/>
              <a:gd name="T4" fmla="*/ 2147483647 w 987"/>
              <a:gd name="T5" fmla="*/ 2147483647 h 1039"/>
              <a:gd name="T6" fmla="*/ 2147483647 w 987"/>
              <a:gd name="T7" fmla="*/ 2147483647 h 1039"/>
              <a:gd name="T8" fmla="*/ 2147483647 w 987"/>
              <a:gd name="T9" fmla="*/ 2147483647 h 1039"/>
              <a:gd name="T10" fmla="*/ 2147483647 w 987"/>
              <a:gd name="T11" fmla="*/ 2147483647 h 1039"/>
              <a:gd name="T12" fmla="*/ 2147483647 w 987"/>
              <a:gd name="T13" fmla="*/ 2147483647 h 1039"/>
              <a:gd name="T14" fmla="*/ 2147483647 w 987"/>
              <a:gd name="T15" fmla="*/ 2147483647 h 1039"/>
              <a:gd name="T16" fmla="*/ 2147483647 w 987"/>
              <a:gd name="T17" fmla="*/ 2147483647 h 1039"/>
              <a:gd name="T18" fmla="*/ 2147483647 w 987"/>
              <a:gd name="T19" fmla="*/ 2147483647 h 1039"/>
              <a:gd name="T20" fmla="*/ 2147483647 w 987"/>
              <a:gd name="T21" fmla="*/ 0 h 1039"/>
              <a:gd name="T22" fmla="*/ 2147483647 w 987"/>
              <a:gd name="T23" fmla="*/ 2147483647 h 1039"/>
              <a:gd name="T24" fmla="*/ 2147483647 w 987"/>
              <a:gd name="T25" fmla="*/ 2147483647 h 1039"/>
              <a:gd name="T26" fmla="*/ 2147483647 w 987"/>
              <a:gd name="T27" fmla="*/ 2147483647 h 1039"/>
              <a:gd name="T28" fmla="*/ 2147483647 w 987"/>
              <a:gd name="T29" fmla="*/ 2147483647 h 1039"/>
              <a:gd name="T30" fmla="*/ 2147483647 w 987"/>
              <a:gd name="T31" fmla="*/ 2147483647 h 1039"/>
              <a:gd name="T32" fmla="*/ 2147483647 w 987"/>
              <a:gd name="T33" fmla="*/ 2147483647 h 1039"/>
              <a:gd name="T34" fmla="*/ 2147483647 w 987"/>
              <a:gd name="T35" fmla="*/ 2147483647 h 1039"/>
              <a:gd name="T36" fmla="*/ 2147483647 w 987"/>
              <a:gd name="T37" fmla="*/ 2147483647 h 1039"/>
              <a:gd name="T38" fmla="*/ 2147483647 w 987"/>
              <a:gd name="T39" fmla="*/ 2147483647 h 1039"/>
              <a:gd name="T40" fmla="*/ 2147483647 w 987"/>
              <a:gd name="T41" fmla="*/ 2147483647 h 1039"/>
              <a:gd name="T42" fmla="*/ 2147483647 w 987"/>
              <a:gd name="T43" fmla="*/ 2147483647 h 1039"/>
              <a:gd name="T44" fmla="*/ 0 w 987"/>
              <a:gd name="T45" fmla="*/ 2147483647 h 1039"/>
              <a:gd name="T46" fmla="*/ 0 w 987"/>
              <a:gd name="T47" fmla="*/ 2147483647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7"/>
              <a:gd name="T73" fmla="*/ 0 h 1039"/>
              <a:gd name="T74" fmla="*/ 987 w 987"/>
              <a:gd name="T75" fmla="*/ 1039 h 10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4" name="Freeform 34"/>
          <p:cNvSpPr>
            <a:spLocks/>
          </p:cNvSpPr>
          <p:nvPr/>
        </p:nvSpPr>
        <p:spPr bwMode="ltGray">
          <a:xfrm>
            <a:off x="6434138" y="2160588"/>
            <a:ext cx="711200" cy="750887"/>
          </a:xfrm>
          <a:custGeom>
            <a:avLst/>
            <a:gdLst>
              <a:gd name="T0" fmla="*/ 0 w 982"/>
              <a:gd name="T1" fmla="*/ 2147483647 h 1032"/>
              <a:gd name="T2" fmla="*/ 2147483647 w 982"/>
              <a:gd name="T3" fmla="*/ 2147483647 h 1032"/>
              <a:gd name="T4" fmla="*/ 2147483647 w 982"/>
              <a:gd name="T5" fmla="*/ 2147483647 h 1032"/>
              <a:gd name="T6" fmla="*/ 2147483647 w 982"/>
              <a:gd name="T7" fmla="*/ 2147483647 h 1032"/>
              <a:gd name="T8" fmla="*/ 2147483647 w 982"/>
              <a:gd name="T9" fmla="*/ 2147483647 h 1032"/>
              <a:gd name="T10" fmla="*/ 2147483647 w 982"/>
              <a:gd name="T11" fmla="*/ 2147483647 h 1032"/>
              <a:gd name="T12" fmla="*/ 2147483647 w 982"/>
              <a:gd name="T13" fmla="*/ 2147483647 h 1032"/>
              <a:gd name="T14" fmla="*/ 2147483647 w 982"/>
              <a:gd name="T15" fmla="*/ 2147483647 h 1032"/>
              <a:gd name="T16" fmla="*/ 2147483647 w 982"/>
              <a:gd name="T17" fmla="*/ 2147483647 h 1032"/>
              <a:gd name="T18" fmla="*/ 2147483647 w 982"/>
              <a:gd name="T19" fmla="*/ 2147483647 h 1032"/>
              <a:gd name="T20" fmla="*/ 2147483647 w 982"/>
              <a:gd name="T21" fmla="*/ 0 h 1032"/>
              <a:gd name="T22" fmla="*/ 2147483647 w 982"/>
              <a:gd name="T23" fmla="*/ 2147483647 h 1032"/>
              <a:gd name="T24" fmla="*/ 2147483647 w 982"/>
              <a:gd name="T25" fmla="*/ 2147483647 h 1032"/>
              <a:gd name="T26" fmla="*/ 2147483647 w 982"/>
              <a:gd name="T27" fmla="*/ 2147483647 h 1032"/>
              <a:gd name="T28" fmla="*/ 2147483647 w 982"/>
              <a:gd name="T29" fmla="*/ 2147483647 h 1032"/>
              <a:gd name="T30" fmla="*/ 2147483647 w 982"/>
              <a:gd name="T31" fmla="*/ 2147483647 h 1032"/>
              <a:gd name="T32" fmla="*/ 2147483647 w 982"/>
              <a:gd name="T33" fmla="*/ 2147483647 h 1032"/>
              <a:gd name="T34" fmla="*/ 2147483647 w 982"/>
              <a:gd name="T35" fmla="*/ 2147483647 h 1032"/>
              <a:gd name="T36" fmla="*/ 2147483647 w 982"/>
              <a:gd name="T37" fmla="*/ 2147483647 h 1032"/>
              <a:gd name="T38" fmla="*/ 2147483647 w 982"/>
              <a:gd name="T39" fmla="*/ 2147483647 h 1032"/>
              <a:gd name="T40" fmla="*/ 2147483647 w 982"/>
              <a:gd name="T41" fmla="*/ 2147483647 h 1032"/>
              <a:gd name="T42" fmla="*/ 2147483647 w 982"/>
              <a:gd name="T43" fmla="*/ 2147483647 h 1032"/>
              <a:gd name="T44" fmla="*/ 2147483647 w 982"/>
              <a:gd name="T45" fmla="*/ 2147483647 h 1032"/>
              <a:gd name="T46" fmla="*/ 2147483647 w 982"/>
              <a:gd name="T47" fmla="*/ 2147483647 h 1032"/>
              <a:gd name="T48" fmla="*/ 0 w 982"/>
              <a:gd name="T49" fmla="*/ 2147483647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2"/>
              <a:gd name="T76" fmla="*/ 0 h 1032"/>
              <a:gd name="T77" fmla="*/ 982 w 982"/>
              <a:gd name="T78" fmla="*/ 1032 h 10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5" name="Freeform 35"/>
          <p:cNvSpPr>
            <a:spLocks/>
          </p:cNvSpPr>
          <p:nvPr/>
        </p:nvSpPr>
        <p:spPr bwMode="ltGray">
          <a:xfrm>
            <a:off x="6435725" y="2162175"/>
            <a:ext cx="706438" cy="746125"/>
          </a:xfrm>
          <a:custGeom>
            <a:avLst/>
            <a:gdLst>
              <a:gd name="T0" fmla="*/ 0 w 977"/>
              <a:gd name="T1" fmla="*/ 2147483647 h 1023"/>
              <a:gd name="T2" fmla="*/ 2147483647 w 977"/>
              <a:gd name="T3" fmla="*/ 2147483647 h 1023"/>
              <a:gd name="T4" fmla="*/ 2147483647 w 977"/>
              <a:gd name="T5" fmla="*/ 2147483647 h 1023"/>
              <a:gd name="T6" fmla="*/ 2147483647 w 977"/>
              <a:gd name="T7" fmla="*/ 2147483647 h 1023"/>
              <a:gd name="T8" fmla="*/ 2147483647 w 977"/>
              <a:gd name="T9" fmla="*/ 2147483647 h 1023"/>
              <a:gd name="T10" fmla="*/ 2147483647 w 977"/>
              <a:gd name="T11" fmla="*/ 2147483647 h 1023"/>
              <a:gd name="T12" fmla="*/ 2147483647 w 977"/>
              <a:gd name="T13" fmla="*/ 2147483647 h 1023"/>
              <a:gd name="T14" fmla="*/ 2147483647 w 977"/>
              <a:gd name="T15" fmla="*/ 2147483647 h 1023"/>
              <a:gd name="T16" fmla="*/ 2147483647 w 977"/>
              <a:gd name="T17" fmla="*/ 2147483647 h 1023"/>
              <a:gd name="T18" fmla="*/ 2147483647 w 977"/>
              <a:gd name="T19" fmla="*/ 2147483647 h 1023"/>
              <a:gd name="T20" fmla="*/ 2147483647 w 977"/>
              <a:gd name="T21" fmla="*/ 0 h 1023"/>
              <a:gd name="T22" fmla="*/ 2147483647 w 977"/>
              <a:gd name="T23" fmla="*/ 2147483647 h 1023"/>
              <a:gd name="T24" fmla="*/ 2147483647 w 977"/>
              <a:gd name="T25" fmla="*/ 2147483647 h 1023"/>
              <a:gd name="T26" fmla="*/ 2147483647 w 977"/>
              <a:gd name="T27" fmla="*/ 2147483647 h 1023"/>
              <a:gd name="T28" fmla="*/ 2147483647 w 977"/>
              <a:gd name="T29" fmla="*/ 2147483647 h 1023"/>
              <a:gd name="T30" fmla="*/ 2147483647 w 977"/>
              <a:gd name="T31" fmla="*/ 2147483647 h 1023"/>
              <a:gd name="T32" fmla="*/ 2147483647 w 977"/>
              <a:gd name="T33" fmla="*/ 2147483647 h 1023"/>
              <a:gd name="T34" fmla="*/ 2147483647 w 977"/>
              <a:gd name="T35" fmla="*/ 2147483647 h 1023"/>
              <a:gd name="T36" fmla="*/ 2147483647 w 977"/>
              <a:gd name="T37" fmla="*/ 2147483647 h 1023"/>
              <a:gd name="T38" fmla="*/ 2147483647 w 977"/>
              <a:gd name="T39" fmla="*/ 2147483647 h 1023"/>
              <a:gd name="T40" fmla="*/ 2147483647 w 977"/>
              <a:gd name="T41" fmla="*/ 2147483647 h 1023"/>
              <a:gd name="T42" fmla="*/ 2147483647 w 977"/>
              <a:gd name="T43" fmla="*/ 2147483647 h 1023"/>
              <a:gd name="T44" fmla="*/ 2147483647 w 977"/>
              <a:gd name="T45" fmla="*/ 2147483647 h 1023"/>
              <a:gd name="T46" fmla="*/ 2147483647 w 977"/>
              <a:gd name="T47" fmla="*/ 2147483647 h 1023"/>
              <a:gd name="T48" fmla="*/ 0 w 977"/>
              <a:gd name="T49" fmla="*/ 2147483647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7"/>
              <a:gd name="T76" fmla="*/ 0 h 1023"/>
              <a:gd name="T77" fmla="*/ 977 w 977"/>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6" name="Freeform 36"/>
          <p:cNvSpPr>
            <a:spLocks/>
          </p:cNvSpPr>
          <p:nvPr/>
        </p:nvSpPr>
        <p:spPr bwMode="ltGray">
          <a:xfrm>
            <a:off x="6437313" y="2162175"/>
            <a:ext cx="703262" cy="741363"/>
          </a:xfrm>
          <a:custGeom>
            <a:avLst/>
            <a:gdLst>
              <a:gd name="T0" fmla="*/ 0 w 972"/>
              <a:gd name="T1" fmla="*/ 2147483647 h 1015"/>
              <a:gd name="T2" fmla="*/ 2147483647 w 972"/>
              <a:gd name="T3" fmla="*/ 2147483647 h 1015"/>
              <a:gd name="T4" fmla="*/ 2147483647 w 972"/>
              <a:gd name="T5" fmla="*/ 2147483647 h 1015"/>
              <a:gd name="T6" fmla="*/ 2147483647 w 972"/>
              <a:gd name="T7" fmla="*/ 2147483647 h 1015"/>
              <a:gd name="T8" fmla="*/ 2147483647 w 972"/>
              <a:gd name="T9" fmla="*/ 2147483647 h 1015"/>
              <a:gd name="T10" fmla="*/ 2147483647 w 972"/>
              <a:gd name="T11" fmla="*/ 2147483647 h 1015"/>
              <a:gd name="T12" fmla="*/ 2147483647 w 972"/>
              <a:gd name="T13" fmla="*/ 2147483647 h 1015"/>
              <a:gd name="T14" fmla="*/ 2147483647 w 972"/>
              <a:gd name="T15" fmla="*/ 2147483647 h 1015"/>
              <a:gd name="T16" fmla="*/ 2147483647 w 972"/>
              <a:gd name="T17" fmla="*/ 2147483647 h 1015"/>
              <a:gd name="T18" fmla="*/ 2147483647 w 972"/>
              <a:gd name="T19" fmla="*/ 2147483647 h 1015"/>
              <a:gd name="T20" fmla="*/ 2147483647 w 972"/>
              <a:gd name="T21" fmla="*/ 0 h 1015"/>
              <a:gd name="T22" fmla="*/ 2147483647 w 972"/>
              <a:gd name="T23" fmla="*/ 2147483647 h 1015"/>
              <a:gd name="T24" fmla="*/ 2147483647 w 972"/>
              <a:gd name="T25" fmla="*/ 2147483647 h 1015"/>
              <a:gd name="T26" fmla="*/ 2147483647 w 972"/>
              <a:gd name="T27" fmla="*/ 2147483647 h 1015"/>
              <a:gd name="T28" fmla="*/ 2147483647 w 972"/>
              <a:gd name="T29" fmla="*/ 2147483647 h 1015"/>
              <a:gd name="T30" fmla="*/ 2147483647 w 972"/>
              <a:gd name="T31" fmla="*/ 2147483647 h 1015"/>
              <a:gd name="T32" fmla="*/ 2147483647 w 972"/>
              <a:gd name="T33" fmla="*/ 2147483647 h 1015"/>
              <a:gd name="T34" fmla="*/ 2147483647 w 972"/>
              <a:gd name="T35" fmla="*/ 2147483647 h 1015"/>
              <a:gd name="T36" fmla="*/ 2147483647 w 972"/>
              <a:gd name="T37" fmla="*/ 2147483647 h 1015"/>
              <a:gd name="T38" fmla="*/ 2147483647 w 972"/>
              <a:gd name="T39" fmla="*/ 2147483647 h 1015"/>
              <a:gd name="T40" fmla="*/ 2147483647 w 972"/>
              <a:gd name="T41" fmla="*/ 2147483647 h 1015"/>
              <a:gd name="T42" fmla="*/ 2147483647 w 972"/>
              <a:gd name="T43" fmla="*/ 2147483647 h 1015"/>
              <a:gd name="T44" fmla="*/ 0 w 972"/>
              <a:gd name="T45" fmla="*/ 2147483647 h 1015"/>
              <a:gd name="T46" fmla="*/ 0 w 972"/>
              <a:gd name="T47" fmla="*/ 2147483647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2"/>
              <a:gd name="T73" fmla="*/ 0 h 1015"/>
              <a:gd name="T74" fmla="*/ 972 w 972"/>
              <a:gd name="T75" fmla="*/ 1015 h 10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7" name="Freeform 37"/>
          <p:cNvSpPr>
            <a:spLocks/>
          </p:cNvSpPr>
          <p:nvPr/>
        </p:nvSpPr>
        <p:spPr bwMode="ltGray">
          <a:xfrm>
            <a:off x="6438900" y="2165350"/>
            <a:ext cx="700088" cy="735013"/>
          </a:xfrm>
          <a:custGeom>
            <a:avLst/>
            <a:gdLst>
              <a:gd name="T0" fmla="*/ 0 w 968"/>
              <a:gd name="T1" fmla="*/ 2147483647 h 1008"/>
              <a:gd name="T2" fmla="*/ 2147483647 w 968"/>
              <a:gd name="T3" fmla="*/ 2147483647 h 1008"/>
              <a:gd name="T4" fmla="*/ 2147483647 w 968"/>
              <a:gd name="T5" fmla="*/ 2147483647 h 1008"/>
              <a:gd name="T6" fmla="*/ 2147483647 w 968"/>
              <a:gd name="T7" fmla="*/ 2147483647 h 1008"/>
              <a:gd name="T8" fmla="*/ 2147483647 w 968"/>
              <a:gd name="T9" fmla="*/ 2147483647 h 1008"/>
              <a:gd name="T10" fmla="*/ 2147483647 w 968"/>
              <a:gd name="T11" fmla="*/ 2147483647 h 1008"/>
              <a:gd name="T12" fmla="*/ 2147483647 w 968"/>
              <a:gd name="T13" fmla="*/ 2147483647 h 1008"/>
              <a:gd name="T14" fmla="*/ 2147483647 w 968"/>
              <a:gd name="T15" fmla="*/ 2147483647 h 1008"/>
              <a:gd name="T16" fmla="*/ 2147483647 w 968"/>
              <a:gd name="T17" fmla="*/ 2147483647 h 1008"/>
              <a:gd name="T18" fmla="*/ 2147483647 w 968"/>
              <a:gd name="T19" fmla="*/ 2147483647 h 1008"/>
              <a:gd name="T20" fmla="*/ 2147483647 w 968"/>
              <a:gd name="T21" fmla="*/ 0 h 1008"/>
              <a:gd name="T22" fmla="*/ 2147483647 w 968"/>
              <a:gd name="T23" fmla="*/ 2147483647 h 1008"/>
              <a:gd name="T24" fmla="*/ 2147483647 w 968"/>
              <a:gd name="T25" fmla="*/ 2147483647 h 1008"/>
              <a:gd name="T26" fmla="*/ 2147483647 w 968"/>
              <a:gd name="T27" fmla="*/ 2147483647 h 1008"/>
              <a:gd name="T28" fmla="*/ 2147483647 w 968"/>
              <a:gd name="T29" fmla="*/ 2147483647 h 1008"/>
              <a:gd name="T30" fmla="*/ 2147483647 w 968"/>
              <a:gd name="T31" fmla="*/ 2147483647 h 1008"/>
              <a:gd name="T32" fmla="*/ 2147483647 w 968"/>
              <a:gd name="T33" fmla="*/ 2147483647 h 1008"/>
              <a:gd name="T34" fmla="*/ 2147483647 w 968"/>
              <a:gd name="T35" fmla="*/ 2147483647 h 1008"/>
              <a:gd name="T36" fmla="*/ 2147483647 w 968"/>
              <a:gd name="T37" fmla="*/ 2147483647 h 1008"/>
              <a:gd name="T38" fmla="*/ 2147483647 w 968"/>
              <a:gd name="T39" fmla="*/ 2147483647 h 1008"/>
              <a:gd name="T40" fmla="*/ 2147483647 w 968"/>
              <a:gd name="T41" fmla="*/ 2147483647 h 1008"/>
              <a:gd name="T42" fmla="*/ 2147483647 w 968"/>
              <a:gd name="T43" fmla="*/ 2147483647 h 1008"/>
              <a:gd name="T44" fmla="*/ 0 w 968"/>
              <a:gd name="T45" fmla="*/ 2147483647 h 1008"/>
              <a:gd name="T46" fmla="*/ 0 w 968"/>
              <a:gd name="T47" fmla="*/ 2147483647 h 1008"/>
              <a:gd name="T48" fmla="*/ 0 w 968"/>
              <a:gd name="T49" fmla="*/ 2147483647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8"/>
              <a:gd name="T76" fmla="*/ 0 h 1008"/>
              <a:gd name="T77" fmla="*/ 968 w 968"/>
              <a:gd name="T78" fmla="*/ 1008 h 10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8" name="Freeform 38"/>
          <p:cNvSpPr>
            <a:spLocks/>
          </p:cNvSpPr>
          <p:nvPr/>
        </p:nvSpPr>
        <p:spPr bwMode="ltGray">
          <a:xfrm>
            <a:off x="6438900" y="2166938"/>
            <a:ext cx="698500" cy="728662"/>
          </a:xfrm>
          <a:custGeom>
            <a:avLst/>
            <a:gdLst>
              <a:gd name="T0" fmla="*/ 0 w 964"/>
              <a:gd name="T1" fmla="*/ 2147483647 h 999"/>
              <a:gd name="T2" fmla="*/ 2147483647 w 964"/>
              <a:gd name="T3" fmla="*/ 2147483647 h 999"/>
              <a:gd name="T4" fmla="*/ 2147483647 w 964"/>
              <a:gd name="T5" fmla="*/ 2147483647 h 999"/>
              <a:gd name="T6" fmla="*/ 2147483647 w 964"/>
              <a:gd name="T7" fmla="*/ 2147483647 h 999"/>
              <a:gd name="T8" fmla="*/ 2147483647 w 964"/>
              <a:gd name="T9" fmla="*/ 2147483647 h 999"/>
              <a:gd name="T10" fmla="*/ 2147483647 w 964"/>
              <a:gd name="T11" fmla="*/ 2147483647 h 999"/>
              <a:gd name="T12" fmla="*/ 2147483647 w 964"/>
              <a:gd name="T13" fmla="*/ 2147483647 h 999"/>
              <a:gd name="T14" fmla="*/ 2147483647 w 964"/>
              <a:gd name="T15" fmla="*/ 2147483647 h 999"/>
              <a:gd name="T16" fmla="*/ 2147483647 w 964"/>
              <a:gd name="T17" fmla="*/ 2147483647 h 999"/>
              <a:gd name="T18" fmla="*/ 2147483647 w 964"/>
              <a:gd name="T19" fmla="*/ 2147483647 h 999"/>
              <a:gd name="T20" fmla="*/ 2147483647 w 964"/>
              <a:gd name="T21" fmla="*/ 0 h 999"/>
              <a:gd name="T22" fmla="*/ 2147483647 w 964"/>
              <a:gd name="T23" fmla="*/ 2147483647 h 999"/>
              <a:gd name="T24" fmla="*/ 2147483647 w 964"/>
              <a:gd name="T25" fmla="*/ 2147483647 h 999"/>
              <a:gd name="T26" fmla="*/ 2147483647 w 964"/>
              <a:gd name="T27" fmla="*/ 2147483647 h 999"/>
              <a:gd name="T28" fmla="*/ 2147483647 w 964"/>
              <a:gd name="T29" fmla="*/ 2147483647 h 999"/>
              <a:gd name="T30" fmla="*/ 2147483647 w 964"/>
              <a:gd name="T31" fmla="*/ 2147483647 h 999"/>
              <a:gd name="T32" fmla="*/ 2147483647 w 964"/>
              <a:gd name="T33" fmla="*/ 2147483647 h 999"/>
              <a:gd name="T34" fmla="*/ 2147483647 w 964"/>
              <a:gd name="T35" fmla="*/ 2147483647 h 999"/>
              <a:gd name="T36" fmla="*/ 2147483647 w 964"/>
              <a:gd name="T37" fmla="*/ 2147483647 h 999"/>
              <a:gd name="T38" fmla="*/ 2147483647 w 964"/>
              <a:gd name="T39" fmla="*/ 2147483647 h 999"/>
              <a:gd name="T40" fmla="*/ 2147483647 w 964"/>
              <a:gd name="T41" fmla="*/ 2147483647 h 999"/>
              <a:gd name="T42" fmla="*/ 2147483647 w 964"/>
              <a:gd name="T43" fmla="*/ 2147483647 h 999"/>
              <a:gd name="T44" fmla="*/ 2147483647 w 964"/>
              <a:gd name="T45" fmla="*/ 2147483647 h 999"/>
              <a:gd name="T46" fmla="*/ 2147483647 w 964"/>
              <a:gd name="T47" fmla="*/ 2147483647 h 999"/>
              <a:gd name="T48" fmla="*/ 0 w 964"/>
              <a:gd name="T49" fmla="*/ 2147483647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4"/>
              <a:gd name="T76" fmla="*/ 0 h 999"/>
              <a:gd name="T77" fmla="*/ 964 w 964"/>
              <a:gd name="T78" fmla="*/ 999 h 9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79" name="Freeform 39"/>
          <p:cNvSpPr>
            <a:spLocks/>
          </p:cNvSpPr>
          <p:nvPr/>
        </p:nvSpPr>
        <p:spPr bwMode="ltGray">
          <a:xfrm>
            <a:off x="6440488" y="2168525"/>
            <a:ext cx="693737" cy="723900"/>
          </a:xfrm>
          <a:custGeom>
            <a:avLst/>
            <a:gdLst>
              <a:gd name="T0" fmla="*/ 0 w 959"/>
              <a:gd name="T1" fmla="*/ 2147483647 h 991"/>
              <a:gd name="T2" fmla="*/ 2147483647 w 959"/>
              <a:gd name="T3" fmla="*/ 2147483647 h 991"/>
              <a:gd name="T4" fmla="*/ 2147483647 w 959"/>
              <a:gd name="T5" fmla="*/ 2147483647 h 991"/>
              <a:gd name="T6" fmla="*/ 2147483647 w 959"/>
              <a:gd name="T7" fmla="*/ 2147483647 h 991"/>
              <a:gd name="T8" fmla="*/ 2147483647 w 959"/>
              <a:gd name="T9" fmla="*/ 2147483647 h 991"/>
              <a:gd name="T10" fmla="*/ 2147483647 w 959"/>
              <a:gd name="T11" fmla="*/ 2147483647 h 991"/>
              <a:gd name="T12" fmla="*/ 2147483647 w 959"/>
              <a:gd name="T13" fmla="*/ 2147483647 h 991"/>
              <a:gd name="T14" fmla="*/ 2147483647 w 959"/>
              <a:gd name="T15" fmla="*/ 2147483647 h 991"/>
              <a:gd name="T16" fmla="*/ 2147483647 w 959"/>
              <a:gd name="T17" fmla="*/ 2147483647 h 991"/>
              <a:gd name="T18" fmla="*/ 2147483647 w 959"/>
              <a:gd name="T19" fmla="*/ 2147483647 h 991"/>
              <a:gd name="T20" fmla="*/ 2147483647 w 959"/>
              <a:gd name="T21" fmla="*/ 0 h 991"/>
              <a:gd name="T22" fmla="*/ 2147483647 w 959"/>
              <a:gd name="T23" fmla="*/ 2147483647 h 991"/>
              <a:gd name="T24" fmla="*/ 2147483647 w 959"/>
              <a:gd name="T25" fmla="*/ 2147483647 h 991"/>
              <a:gd name="T26" fmla="*/ 2147483647 w 959"/>
              <a:gd name="T27" fmla="*/ 2147483647 h 991"/>
              <a:gd name="T28" fmla="*/ 2147483647 w 959"/>
              <a:gd name="T29" fmla="*/ 2147483647 h 991"/>
              <a:gd name="T30" fmla="*/ 2147483647 w 959"/>
              <a:gd name="T31" fmla="*/ 2147483647 h 991"/>
              <a:gd name="T32" fmla="*/ 2147483647 w 959"/>
              <a:gd name="T33" fmla="*/ 2147483647 h 991"/>
              <a:gd name="T34" fmla="*/ 2147483647 w 959"/>
              <a:gd name="T35" fmla="*/ 2147483647 h 991"/>
              <a:gd name="T36" fmla="*/ 2147483647 w 959"/>
              <a:gd name="T37" fmla="*/ 2147483647 h 991"/>
              <a:gd name="T38" fmla="*/ 2147483647 w 959"/>
              <a:gd name="T39" fmla="*/ 2147483647 h 991"/>
              <a:gd name="T40" fmla="*/ 2147483647 w 959"/>
              <a:gd name="T41" fmla="*/ 2147483647 h 991"/>
              <a:gd name="T42" fmla="*/ 2147483647 w 959"/>
              <a:gd name="T43" fmla="*/ 2147483647 h 991"/>
              <a:gd name="T44" fmla="*/ 2147483647 w 959"/>
              <a:gd name="T45" fmla="*/ 2147483647 h 991"/>
              <a:gd name="T46" fmla="*/ 2147483647 w 959"/>
              <a:gd name="T47" fmla="*/ 2147483647 h 991"/>
              <a:gd name="T48" fmla="*/ 0 w 959"/>
              <a:gd name="T49" fmla="*/ 2147483647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9"/>
              <a:gd name="T76" fmla="*/ 0 h 991"/>
              <a:gd name="T77" fmla="*/ 959 w 959"/>
              <a:gd name="T78" fmla="*/ 991 h 9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0" name="Freeform 40"/>
          <p:cNvSpPr>
            <a:spLocks/>
          </p:cNvSpPr>
          <p:nvPr/>
        </p:nvSpPr>
        <p:spPr bwMode="ltGray">
          <a:xfrm>
            <a:off x="6442075" y="2170113"/>
            <a:ext cx="690563" cy="717550"/>
          </a:xfrm>
          <a:custGeom>
            <a:avLst/>
            <a:gdLst>
              <a:gd name="T0" fmla="*/ 0 w 954"/>
              <a:gd name="T1" fmla="*/ 2147483647 h 985"/>
              <a:gd name="T2" fmla="*/ 2147483647 w 954"/>
              <a:gd name="T3" fmla="*/ 2147483647 h 985"/>
              <a:gd name="T4" fmla="*/ 2147483647 w 954"/>
              <a:gd name="T5" fmla="*/ 2147483647 h 985"/>
              <a:gd name="T6" fmla="*/ 2147483647 w 954"/>
              <a:gd name="T7" fmla="*/ 2147483647 h 985"/>
              <a:gd name="T8" fmla="*/ 2147483647 w 954"/>
              <a:gd name="T9" fmla="*/ 2147483647 h 985"/>
              <a:gd name="T10" fmla="*/ 2147483647 w 954"/>
              <a:gd name="T11" fmla="*/ 2147483647 h 985"/>
              <a:gd name="T12" fmla="*/ 2147483647 w 954"/>
              <a:gd name="T13" fmla="*/ 2147483647 h 985"/>
              <a:gd name="T14" fmla="*/ 2147483647 w 954"/>
              <a:gd name="T15" fmla="*/ 2147483647 h 985"/>
              <a:gd name="T16" fmla="*/ 2147483647 w 954"/>
              <a:gd name="T17" fmla="*/ 2147483647 h 985"/>
              <a:gd name="T18" fmla="*/ 2147483647 w 954"/>
              <a:gd name="T19" fmla="*/ 2147483647 h 985"/>
              <a:gd name="T20" fmla="*/ 2147483647 w 954"/>
              <a:gd name="T21" fmla="*/ 0 h 985"/>
              <a:gd name="T22" fmla="*/ 2147483647 w 954"/>
              <a:gd name="T23" fmla="*/ 2147483647 h 985"/>
              <a:gd name="T24" fmla="*/ 2147483647 w 954"/>
              <a:gd name="T25" fmla="*/ 2147483647 h 985"/>
              <a:gd name="T26" fmla="*/ 2147483647 w 954"/>
              <a:gd name="T27" fmla="*/ 2147483647 h 985"/>
              <a:gd name="T28" fmla="*/ 2147483647 w 954"/>
              <a:gd name="T29" fmla="*/ 2147483647 h 985"/>
              <a:gd name="T30" fmla="*/ 2147483647 w 954"/>
              <a:gd name="T31" fmla="*/ 2147483647 h 985"/>
              <a:gd name="T32" fmla="*/ 2147483647 w 954"/>
              <a:gd name="T33" fmla="*/ 2147483647 h 985"/>
              <a:gd name="T34" fmla="*/ 2147483647 w 954"/>
              <a:gd name="T35" fmla="*/ 2147483647 h 985"/>
              <a:gd name="T36" fmla="*/ 2147483647 w 954"/>
              <a:gd name="T37" fmla="*/ 2147483647 h 985"/>
              <a:gd name="T38" fmla="*/ 2147483647 w 954"/>
              <a:gd name="T39" fmla="*/ 2147483647 h 985"/>
              <a:gd name="T40" fmla="*/ 2147483647 w 954"/>
              <a:gd name="T41" fmla="*/ 2147483647 h 985"/>
              <a:gd name="T42" fmla="*/ 2147483647 w 954"/>
              <a:gd name="T43" fmla="*/ 2147483647 h 985"/>
              <a:gd name="T44" fmla="*/ 0 w 954"/>
              <a:gd name="T45" fmla="*/ 2147483647 h 985"/>
              <a:gd name="T46" fmla="*/ 0 w 954"/>
              <a:gd name="T47" fmla="*/ 2147483647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4"/>
              <a:gd name="T73" fmla="*/ 0 h 985"/>
              <a:gd name="T74" fmla="*/ 954 w 954"/>
              <a:gd name="T75" fmla="*/ 985 h 9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1" name="Freeform 41"/>
          <p:cNvSpPr>
            <a:spLocks/>
          </p:cNvSpPr>
          <p:nvPr/>
        </p:nvSpPr>
        <p:spPr bwMode="ltGray">
          <a:xfrm>
            <a:off x="6443663" y="2171700"/>
            <a:ext cx="685800" cy="711200"/>
          </a:xfrm>
          <a:custGeom>
            <a:avLst/>
            <a:gdLst>
              <a:gd name="T0" fmla="*/ 0 w 950"/>
              <a:gd name="T1" fmla="*/ 2147483647 h 976"/>
              <a:gd name="T2" fmla="*/ 2147483647 w 950"/>
              <a:gd name="T3" fmla="*/ 2147483647 h 976"/>
              <a:gd name="T4" fmla="*/ 2147483647 w 950"/>
              <a:gd name="T5" fmla="*/ 2147483647 h 976"/>
              <a:gd name="T6" fmla="*/ 2147483647 w 950"/>
              <a:gd name="T7" fmla="*/ 2147483647 h 976"/>
              <a:gd name="T8" fmla="*/ 2147483647 w 950"/>
              <a:gd name="T9" fmla="*/ 2147483647 h 976"/>
              <a:gd name="T10" fmla="*/ 2147483647 w 950"/>
              <a:gd name="T11" fmla="*/ 2147483647 h 976"/>
              <a:gd name="T12" fmla="*/ 2147483647 w 950"/>
              <a:gd name="T13" fmla="*/ 2147483647 h 976"/>
              <a:gd name="T14" fmla="*/ 2147483647 w 950"/>
              <a:gd name="T15" fmla="*/ 2147483647 h 976"/>
              <a:gd name="T16" fmla="*/ 2147483647 w 950"/>
              <a:gd name="T17" fmla="*/ 2147483647 h 976"/>
              <a:gd name="T18" fmla="*/ 2147483647 w 950"/>
              <a:gd name="T19" fmla="*/ 2147483647 h 976"/>
              <a:gd name="T20" fmla="*/ 2147483647 w 950"/>
              <a:gd name="T21" fmla="*/ 0 h 976"/>
              <a:gd name="T22" fmla="*/ 2147483647 w 950"/>
              <a:gd name="T23" fmla="*/ 2147483647 h 976"/>
              <a:gd name="T24" fmla="*/ 2147483647 w 950"/>
              <a:gd name="T25" fmla="*/ 2147483647 h 976"/>
              <a:gd name="T26" fmla="*/ 2147483647 w 950"/>
              <a:gd name="T27" fmla="*/ 2147483647 h 976"/>
              <a:gd name="T28" fmla="*/ 2147483647 w 950"/>
              <a:gd name="T29" fmla="*/ 2147483647 h 976"/>
              <a:gd name="T30" fmla="*/ 2147483647 w 950"/>
              <a:gd name="T31" fmla="*/ 2147483647 h 976"/>
              <a:gd name="T32" fmla="*/ 2147483647 w 950"/>
              <a:gd name="T33" fmla="*/ 2147483647 h 976"/>
              <a:gd name="T34" fmla="*/ 2147483647 w 950"/>
              <a:gd name="T35" fmla="*/ 2147483647 h 976"/>
              <a:gd name="T36" fmla="*/ 2147483647 w 950"/>
              <a:gd name="T37" fmla="*/ 2147483647 h 976"/>
              <a:gd name="T38" fmla="*/ 2147483647 w 950"/>
              <a:gd name="T39" fmla="*/ 2147483647 h 976"/>
              <a:gd name="T40" fmla="*/ 2147483647 w 950"/>
              <a:gd name="T41" fmla="*/ 2147483647 h 976"/>
              <a:gd name="T42" fmla="*/ 2147483647 w 950"/>
              <a:gd name="T43" fmla="*/ 2147483647 h 976"/>
              <a:gd name="T44" fmla="*/ 0 w 950"/>
              <a:gd name="T45" fmla="*/ 2147483647 h 976"/>
              <a:gd name="T46" fmla="*/ 0 w 950"/>
              <a:gd name="T47" fmla="*/ 2147483647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0"/>
              <a:gd name="T73" fmla="*/ 0 h 976"/>
              <a:gd name="T74" fmla="*/ 950 w 950"/>
              <a:gd name="T75" fmla="*/ 976 h 9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2" name="Freeform 42"/>
          <p:cNvSpPr>
            <a:spLocks/>
          </p:cNvSpPr>
          <p:nvPr/>
        </p:nvSpPr>
        <p:spPr bwMode="ltGray">
          <a:xfrm>
            <a:off x="6443663" y="2174875"/>
            <a:ext cx="684212" cy="704850"/>
          </a:xfrm>
          <a:custGeom>
            <a:avLst/>
            <a:gdLst>
              <a:gd name="T0" fmla="*/ 0 w 945"/>
              <a:gd name="T1" fmla="*/ 2147483647 h 969"/>
              <a:gd name="T2" fmla="*/ 2147483647 w 945"/>
              <a:gd name="T3" fmla="*/ 2147483647 h 969"/>
              <a:gd name="T4" fmla="*/ 2147483647 w 945"/>
              <a:gd name="T5" fmla="*/ 2147483647 h 969"/>
              <a:gd name="T6" fmla="*/ 2147483647 w 945"/>
              <a:gd name="T7" fmla="*/ 2147483647 h 969"/>
              <a:gd name="T8" fmla="*/ 2147483647 w 945"/>
              <a:gd name="T9" fmla="*/ 2147483647 h 969"/>
              <a:gd name="T10" fmla="*/ 2147483647 w 945"/>
              <a:gd name="T11" fmla="*/ 2147483647 h 969"/>
              <a:gd name="T12" fmla="*/ 2147483647 w 945"/>
              <a:gd name="T13" fmla="*/ 2147483647 h 969"/>
              <a:gd name="T14" fmla="*/ 2147483647 w 945"/>
              <a:gd name="T15" fmla="*/ 2147483647 h 969"/>
              <a:gd name="T16" fmla="*/ 2147483647 w 945"/>
              <a:gd name="T17" fmla="*/ 2147483647 h 969"/>
              <a:gd name="T18" fmla="*/ 2147483647 w 945"/>
              <a:gd name="T19" fmla="*/ 2147483647 h 969"/>
              <a:gd name="T20" fmla="*/ 2147483647 w 945"/>
              <a:gd name="T21" fmla="*/ 0 h 969"/>
              <a:gd name="T22" fmla="*/ 2147483647 w 945"/>
              <a:gd name="T23" fmla="*/ 2147483647 h 969"/>
              <a:gd name="T24" fmla="*/ 2147483647 w 945"/>
              <a:gd name="T25" fmla="*/ 2147483647 h 969"/>
              <a:gd name="T26" fmla="*/ 2147483647 w 945"/>
              <a:gd name="T27" fmla="*/ 2147483647 h 969"/>
              <a:gd name="T28" fmla="*/ 2147483647 w 945"/>
              <a:gd name="T29" fmla="*/ 2147483647 h 969"/>
              <a:gd name="T30" fmla="*/ 2147483647 w 945"/>
              <a:gd name="T31" fmla="*/ 2147483647 h 969"/>
              <a:gd name="T32" fmla="*/ 2147483647 w 945"/>
              <a:gd name="T33" fmla="*/ 2147483647 h 969"/>
              <a:gd name="T34" fmla="*/ 2147483647 w 945"/>
              <a:gd name="T35" fmla="*/ 2147483647 h 969"/>
              <a:gd name="T36" fmla="*/ 2147483647 w 945"/>
              <a:gd name="T37" fmla="*/ 2147483647 h 969"/>
              <a:gd name="T38" fmla="*/ 2147483647 w 945"/>
              <a:gd name="T39" fmla="*/ 2147483647 h 969"/>
              <a:gd name="T40" fmla="*/ 2147483647 w 945"/>
              <a:gd name="T41" fmla="*/ 2147483647 h 969"/>
              <a:gd name="T42" fmla="*/ 2147483647 w 945"/>
              <a:gd name="T43" fmla="*/ 2147483647 h 969"/>
              <a:gd name="T44" fmla="*/ 2147483647 w 945"/>
              <a:gd name="T45" fmla="*/ 2147483647 h 969"/>
              <a:gd name="T46" fmla="*/ 2147483647 w 945"/>
              <a:gd name="T47" fmla="*/ 2147483647 h 969"/>
              <a:gd name="T48" fmla="*/ 0 w 945"/>
              <a:gd name="T49" fmla="*/ 2147483647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5"/>
              <a:gd name="T76" fmla="*/ 0 h 969"/>
              <a:gd name="T77" fmla="*/ 945 w 945"/>
              <a:gd name="T78" fmla="*/ 969 h 9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3" name="Freeform 43"/>
          <p:cNvSpPr>
            <a:spLocks/>
          </p:cNvSpPr>
          <p:nvPr/>
        </p:nvSpPr>
        <p:spPr bwMode="ltGray">
          <a:xfrm>
            <a:off x="6445250" y="2174875"/>
            <a:ext cx="679450" cy="701675"/>
          </a:xfrm>
          <a:custGeom>
            <a:avLst/>
            <a:gdLst>
              <a:gd name="T0" fmla="*/ 0 w 942"/>
              <a:gd name="T1" fmla="*/ 2147483647 h 962"/>
              <a:gd name="T2" fmla="*/ 2147483647 w 942"/>
              <a:gd name="T3" fmla="*/ 2147483647 h 962"/>
              <a:gd name="T4" fmla="*/ 2147483647 w 942"/>
              <a:gd name="T5" fmla="*/ 2147483647 h 962"/>
              <a:gd name="T6" fmla="*/ 2147483647 w 942"/>
              <a:gd name="T7" fmla="*/ 2147483647 h 962"/>
              <a:gd name="T8" fmla="*/ 2147483647 w 942"/>
              <a:gd name="T9" fmla="*/ 2147483647 h 962"/>
              <a:gd name="T10" fmla="*/ 2147483647 w 942"/>
              <a:gd name="T11" fmla="*/ 2147483647 h 962"/>
              <a:gd name="T12" fmla="*/ 2147483647 w 942"/>
              <a:gd name="T13" fmla="*/ 2147483647 h 962"/>
              <a:gd name="T14" fmla="*/ 2147483647 w 942"/>
              <a:gd name="T15" fmla="*/ 2147483647 h 962"/>
              <a:gd name="T16" fmla="*/ 2147483647 w 942"/>
              <a:gd name="T17" fmla="*/ 2147483647 h 962"/>
              <a:gd name="T18" fmla="*/ 2147483647 w 942"/>
              <a:gd name="T19" fmla="*/ 2147483647 h 962"/>
              <a:gd name="T20" fmla="*/ 2147483647 w 942"/>
              <a:gd name="T21" fmla="*/ 0 h 962"/>
              <a:gd name="T22" fmla="*/ 2147483647 w 942"/>
              <a:gd name="T23" fmla="*/ 2147483647 h 962"/>
              <a:gd name="T24" fmla="*/ 2147483647 w 942"/>
              <a:gd name="T25" fmla="*/ 2147483647 h 962"/>
              <a:gd name="T26" fmla="*/ 2147483647 w 942"/>
              <a:gd name="T27" fmla="*/ 2147483647 h 962"/>
              <a:gd name="T28" fmla="*/ 2147483647 w 942"/>
              <a:gd name="T29" fmla="*/ 2147483647 h 962"/>
              <a:gd name="T30" fmla="*/ 2147483647 w 942"/>
              <a:gd name="T31" fmla="*/ 2147483647 h 962"/>
              <a:gd name="T32" fmla="*/ 2147483647 w 942"/>
              <a:gd name="T33" fmla="*/ 2147483647 h 962"/>
              <a:gd name="T34" fmla="*/ 2147483647 w 942"/>
              <a:gd name="T35" fmla="*/ 2147483647 h 962"/>
              <a:gd name="T36" fmla="*/ 2147483647 w 942"/>
              <a:gd name="T37" fmla="*/ 2147483647 h 962"/>
              <a:gd name="T38" fmla="*/ 2147483647 w 942"/>
              <a:gd name="T39" fmla="*/ 2147483647 h 962"/>
              <a:gd name="T40" fmla="*/ 2147483647 w 942"/>
              <a:gd name="T41" fmla="*/ 2147483647 h 962"/>
              <a:gd name="T42" fmla="*/ 2147483647 w 942"/>
              <a:gd name="T43" fmla="*/ 2147483647 h 962"/>
              <a:gd name="T44" fmla="*/ 2147483647 w 942"/>
              <a:gd name="T45" fmla="*/ 2147483647 h 962"/>
              <a:gd name="T46" fmla="*/ 2147483647 w 942"/>
              <a:gd name="T47" fmla="*/ 2147483647 h 962"/>
              <a:gd name="T48" fmla="*/ 0 w 942"/>
              <a:gd name="T49" fmla="*/ 2147483647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2"/>
              <a:gd name="T76" fmla="*/ 0 h 962"/>
              <a:gd name="T77" fmla="*/ 942 w 942"/>
              <a:gd name="T78" fmla="*/ 962 h 9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4" name="Freeform 44"/>
          <p:cNvSpPr>
            <a:spLocks/>
          </p:cNvSpPr>
          <p:nvPr/>
        </p:nvSpPr>
        <p:spPr bwMode="ltGray">
          <a:xfrm>
            <a:off x="6446838" y="2176463"/>
            <a:ext cx="676275" cy="695325"/>
          </a:xfrm>
          <a:custGeom>
            <a:avLst/>
            <a:gdLst>
              <a:gd name="T0" fmla="*/ 0 w 935"/>
              <a:gd name="T1" fmla="*/ 2147483647 h 953"/>
              <a:gd name="T2" fmla="*/ 2147483647 w 935"/>
              <a:gd name="T3" fmla="*/ 2147483647 h 953"/>
              <a:gd name="T4" fmla="*/ 2147483647 w 935"/>
              <a:gd name="T5" fmla="*/ 2147483647 h 953"/>
              <a:gd name="T6" fmla="*/ 2147483647 w 935"/>
              <a:gd name="T7" fmla="*/ 2147483647 h 953"/>
              <a:gd name="T8" fmla="*/ 2147483647 w 935"/>
              <a:gd name="T9" fmla="*/ 2147483647 h 953"/>
              <a:gd name="T10" fmla="*/ 2147483647 w 935"/>
              <a:gd name="T11" fmla="*/ 2147483647 h 953"/>
              <a:gd name="T12" fmla="*/ 2147483647 w 935"/>
              <a:gd name="T13" fmla="*/ 2147483647 h 953"/>
              <a:gd name="T14" fmla="*/ 2147483647 w 935"/>
              <a:gd name="T15" fmla="*/ 2147483647 h 953"/>
              <a:gd name="T16" fmla="*/ 2147483647 w 935"/>
              <a:gd name="T17" fmla="*/ 2147483647 h 953"/>
              <a:gd name="T18" fmla="*/ 2147483647 w 935"/>
              <a:gd name="T19" fmla="*/ 2147483647 h 953"/>
              <a:gd name="T20" fmla="*/ 2147483647 w 935"/>
              <a:gd name="T21" fmla="*/ 0 h 953"/>
              <a:gd name="T22" fmla="*/ 2147483647 w 935"/>
              <a:gd name="T23" fmla="*/ 2147483647 h 953"/>
              <a:gd name="T24" fmla="*/ 2147483647 w 935"/>
              <a:gd name="T25" fmla="*/ 2147483647 h 953"/>
              <a:gd name="T26" fmla="*/ 2147483647 w 935"/>
              <a:gd name="T27" fmla="*/ 2147483647 h 953"/>
              <a:gd name="T28" fmla="*/ 2147483647 w 935"/>
              <a:gd name="T29" fmla="*/ 2147483647 h 953"/>
              <a:gd name="T30" fmla="*/ 2147483647 w 935"/>
              <a:gd name="T31" fmla="*/ 2147483647 h 953"/>
              <a:gd name="T32" fmla="*/ 2147483647 w 935"/>
              <a:gd name="T33" fmla="*/ 2147483647 h 953"/>
              <a:gd name="T34" fmla="*/ 2147483647 w 935"/>
              <a:gd name="T35" fmla="*/ 2147483647 h 953"/>
              <a:gd name="T36" fmla="*/ 2147483647 w 935"/>
              <a:gd name="T37" fmla="*/ 2147483647 h 953"/>
              <a:gd name="T38" fmla="*/ 2147483647 w 935"/>
              <a:gd name="T39" fmla="*/ 2147483647 h 953"/>
              <a:gd name="T40" fmla="*/ 2147483647 w 935"/>
              <a:gd name="T41" fmla="*/ 2147483647 h 953"/>
              <a:gd name="T42" fmla="*/ 2147483647 w 935"/>
              <a:gd name="T43" fmla="*/ 2147483647 h 953"/>
              <a:gd name="T44" fmla="*/ 0 w 935"/>
              <a:gd name="T45" fmla="*/ 2147483647 h 953"/>
              <a:gd name="T46" fmla="*/ 0 w 935"/>
              <a:gd name="T47" fmla="*/ 2147483647 h 953"/>
              <a:gd name="T48" fmla="*/ 0 w 935"/>
              <a:gd name="T49" fmla="*/ 2147483647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3"/>
              <a:gd name="T77" fmla="*/ 935 w 935"/>
              <a:gd name="T78" fmla="*/ 953 h 9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885" name="Freeform 45"/>
          <p:cNvSpPr>
            <a:spLocks/>
          </p:cNvSpPr>
          <p:nvPr/>
        </p:nvSpPr>
        <p:spPr bwMode="ltGray">
          <a:xfrm>
            <a:off x="6548438" y="2133600"/>
            <a:ext cx="571500" cy="395288"/>
          </a:xfrm>
          <a:custGeom>
            <a:avLst/>
            <a:gdLst>
              <a:gd name="T0" fmla="*/ 2147483647 w 789"/>
              <a:gd name="T1" fmla="*/ 0 h 542"/>
              <a:gd name="T2" fmla="*/ 2147483647 w 789"/>
              <a:gd name="T3" fmla="*/ 2147483647 h 542"/>
              <a:gd name="T4" fmla="*/ 2147483647 w 789"/>
              <a:gd name="T5" fmla="*/ 2147483647 h 542"/>
              <a:gd name="T6" fmla="*/ 2147483647 w 789"/>
              <a:gd name="T7" fmla="*/ 2147483647 h 542"/>
              <a:gd name="T8" fmla="*/ 2147483647 w 789"/>
              <a:gd name="T9" fmla="*/ 2147483647 h 542"/>
              <a:gd name="T10" fmla="*/ 2147483647 w 789"/>
              <a:gd name="T11" fmla="*/ 2147483647 h 542"/>
              <a:gd name="T12" fmla="*/ 2147483647 w 789"/>
              <a:gd name="T13" fmla="*/ 2147483647 h 542"/>
              <a:gd name="T14" fmla="*/ 2147483647 w 789"/>
              <a:gd name="T15" fmla="*/ 2147483647 h 542"/>
              <a:gd name="T16" fmla="*/ 2147483647 w 789"/>
              <a:gd name="T17" fmla="*/ 2147483647 h 542"/>
              <a:gd name="T18" fmla="*/ 2147483647 w 789"/>
              <a:gd name="T19" fmla="*/ 2147483647 h 542"/>
              <a:gd name="T20" fmla="*/ 0 w 789"/>
              <a:gd name="T21" fmla="*/ 2147483647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542"/>
              <a:gd name="T35" fmla="*/ 789 w 789"/>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86" name="Freeform 46"/>
          <p:cNvSpPr>
            <a:spLocks/>
          </p:cNvSpPr>
          <p:nvPr/>
        </p:nvSpPr>
        <p:spPr bwMode="ltGray">
          <a:xfrm>
            <a:off x="6550025" y="2138363"/>
            <a:ext cx="571500" cy="396875"/>
          </a:xfrm>
          <a:custGeom>
            <a:avLst/>
            <a:gdLst>
              <a:gd name="T0" fmla="*/ 2147483647 w 788"/>
              <a:gd name="T1" fmla="*/ 0 h 544"/>
              <a:gd name="T2" fmla="*/ 2147483647 w 788"/>
              <a:gd name="T3" fmla="*/ 2147483647 h 544"/>
              <a:gd name="T4" fmla="*/ 2147483647 w 788"/>
              <a:gd name="T5" fmla="*/ 2147483647 h 544"/>
              <a:gd name="T6" fmla="*/ 2147483647 w 788"/>
              <a:gd name="T7" fmla="*/ 2147483647 h 544"/>
              <a:gd name="T8" fmla="*/ 2147483647 w 788"/>
              <a:gd name="T9" fmla="*/ 2147483647 h 544"/>
              <a:gd name="T10" fmla="*/ 2147483647 w 788"/>
              <a:gd name="T11" fmla="*/ 2147483647 h 544"/>
              <a:gd name="T12" fmla="*/ 2147483647 w 788"/>
              <a:gd name="T13" fmla="*/ 2147483647 h 544"/>
              <a:gd name="T14" fmla="*/ 2147483647 w 788"/>
              <a:gd name="T15" fmla="*/ 2147483647 h 544"/>
              <a:gd name="T16" fmla="*/ 2147483647 w 788"/>
              <a:gd name="T17" fmla="*/ 2147483647 h 544"/>
              <a:gd name="T18" fmla="*/ 2147483647 w 788"/>
              <a:gd name="T19" fmla="*/ 2147483647 h 544"/>
              <a:gd name="T20" fmla="*/ 0 w 788"/>
              <a:gd name="T21" fmla="*/ 2147483647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544"/>
              <a:gd name="T35" fmla="*/ 788 w 788"/>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87" name="Freeform 47"/>
          <p:cNvSpPr>
            <a:spLocks/>
          </p:cNvSpPr>
          <p:nvPr/>
        </p:nvSpPr>
        <p:spPr bwMode="ltGray">
          <a:xfrm>
            <a:off x="6540500" y="2143125"/>
            <a:ext cx="593725" cy="398463"/>
          </a:xfrm>
          <a:custGeom>
            <a:avLst/>
            <a:gdLst>
              <a:gd name="T0" fmla="*/ 0 w 819"/>
              <a:gd name="T1" fmla="*/ 2147483647 h 548"/>
              <a:gd name="T2" fmla="*/ 2147483647 w 819"/>
              <a:gd name="T3" fmla="*/ 2147483647 h 548"/>
              <a:gd name="T4" fmla="*/ 2147483647 w 819"/>
              <a:gd name="T5" fmla="*/ 2147483647 h 548"/>
              <a:gd name="T6" fmla="*/ 2147483647 w 819"/>
              <a:gd name="T7" fmla="*/ 2147483647 h 548"/>
              <a:gd name="T8" fmla="*/ 2147483647 w 819"/>
              <a:gd name="T9" fmla="*/ 2147483647 h 548"/>
              <a:gd name="T10" fmla="*/ 2147483647 w 819"/>
              <a:gd name="T11" fmla="*/ 2147483647 h 548"/>
              <a:gd name="T12" fmla="*/ 2147483647 w 819"/>
              <a:gd name="T13" fmla="*/ 2147483647 h 548"/>
              <a:gd name="T14" fmla="*/ 2147483647 w 819"/>
              <a:gd name="T15" fmla="*/ 2147483647 h 548"/>
              <a:gd name="T16" fmla="*/ 2147483647 w 819"/>
              <a:gd name="T17" fmla="*/ 2147483647 h 548"/>
              <a:gd name="T18" fmla="*/ 2147483647 w 819"/>
              <a:gd name="T19" fmla="*/ 2147483647 h 548"/>
              <a:gd name="T20" fmla="*/ 2147483647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9"/>
              <a:gd name="T34" fmla="*/ 0 h 548"/>
              <a:gd name="T35" fmla="*/ 819 w 819"/>
              <a:gd name="T36" fmla="*/ 548 h 5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88" name="Freeform 48"/>
          <p:cNvSpPr>
            <a:spLocks/>
          </p:cNvSpPr>
          <p:nvPr/>
        </p:nvSpPr>
        <p:spPr bwMode="ltGray">
          <a:xfrm>
            <a:off x="6521450" y="2146300"/>
            <a:ext cx="619125" cy="428625"/>
          </a:xfrm>
          <a:custGeom>
            <a:avLst/>
            <a:gdLst>
              <a:gd name="T0" fmla="*/ 0 w 854"/>
              <a:gd name="T1" fmla="*/ 2147483647 h 589"/>
              <a:gd name="T2" fmla="*/ 2147483647 w 854"/>
              <a:gd name="T3" fmla="*/ 2147483647 h 589"/>
              <a:gd name="T4" fmla="*/ 2147483647 w 854"/>
              <a:gd name="T5" fmla="*/ 2147483647 h 589"/>
              <a:gd name="T6" fmla="*/ 2147483647 w 854"/>
              <a:gd name="T7" fmla="*/ 2147483647 h 589"/>
              <a:gd name="T8" fmla="*/ 2147483647 w 854"/>
              <a:gd name="T9" fmla="*/ 2147483647 h 589"/>
              <a:gd name="T10" fmla="*/ 2147483647 w 854"/>
              <a:gd name="T11" fmla="*/ 2147483647 h 589"/>
              <a:gd name="T12" fmla="*/ 2147483647 w 854"/>
              <a:gd name="T13" fmla="*/ 2147483647 h 589"/>
              <a:gd name="T14" fmla="*/ 2147483647 w 854"/>
              <a:gd name="T15" fmla="*/ 2147483647 h 589"/>
              <a:gd name="T16" fmla="*/ 2147483647 w 854"/>
              <a:gd name="T17" fmla="*/ 2147483647 h 589"/>
              <a:gd name="T18" fmla="*/ 2147483647 w 854"/>
              <a:gd name="T19" fmla="*/ 2147483647 h 589"/>
              <a:gd name="T20" fmla="*/ 2147483647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589"/>
              <a:gd name="T35" fmla="*/ 854 w 854"/>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89" name="Freeform 49"/>
          <p:cNvSpPr>
            <a:spLocks/>
          </p:cNvSpPr>
          <p:nvPr/>
        </p:nvSpPr>
        <p:spPr bwMode="ltGray">
          <a:xfrm>
            <a:off x="6486525" y="2154238"/>
            <a:ext cx="655638" cy="492125"/>
          </a:xfrm>
          <a:custGeom>
            <a:avLst/>
            <a:gdLst>
              <a:gd name="T0" fmla="*/ 0 w 907"/>
              <a:gd name="T1" fmla="*/ 2147483647 h 676"/>
              <a:gd name="T2" fmla="*/ 2147483647 w 907"/>
              <a:gd name="T3" fmla="*/ 2147483647 h 676"/>
              <a:gd name="T4" fmla="*/ 2147483647 w 907"/>
              <a:gd name="T5" fmla="*/ 2147483647 h 676"/>
              <a:gd name="T6" fmla="*/ 2147483647 w 907"/>
              <a:gd name="T7" fmla="*/ 2147483647 h 676"/>
              <a:gd name="T8" fmla="*/ 2147483647 w 907"/>
              <a:gd name="T9" fmla="*/ 2147483647 h 676"/>
              <a:gd name="T10" fmla="*/ 2147483647 w 907"/>
              <a:gd name="T11" fmla="*/ 2147483647 h 676"/>
              <a:gd name="T12" fmla="*/ 2147483647 w 907"/>
              <a:gd name="T13" fmla="*/ 2147483647 h 676"/>
              <a:gd name="T14" fmla="*/ 2147483647 w 907"/>
              <a:gd name="T15" fmla="*/ 2147483647 h 676"/>
              <a:gd name="T16" fmla="*/ 2147483647 w 907"/>
              <a:gd name="T17" fmla="*/ 2147483647 h 676"/>
              <a:gd name="T18" fmla="*/ 2147483647 w 907"/>
              <a:gd name="T19" fmla="*/ 2147483647 h 676"/>
              <a:gd name="T20" fmla="*/ 2147483647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7"/>
              <a:gd name="T34" fmla="*/ 0 h 676"/>
              <a:gd name="T35" fmla="*/ 907 w 907"/>
              <a:gd name="T36" fmla="*/ 676 h 6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0" name="Freeform 50"/>
          <p:cNvSpPr>
            <a:spLocks/>
          </p:cNvSpPr>
          <p:nvPr/>
        </p:nvSpPr>
        <p:spPr bwMode="ltGray">
          <a:xfrm>
            <a:off x="6457950" y="2162175"/>
            <a:ext cx="701675" cy="552450"/>
          </a:xfrm>
          <a:custGeom>
            <a:avLst/>
            <a:gdLst>
              <a:gd name="T0" fmla="*/ 0 w 970"/>
              <a:gd name="T1" fmla="*/ 2147483647 h 756"/>
              <a:gd name="T2" fmla="*/ 2147483647 w 970"/>
              <a:gd name="T3" fmla="*/ 2147483647 h 756"/>
              <a:gd name="T4" fmla="*/ 2147483647 w 970"/>
              <a:gd name="T5" fmla="*/ 2147483647 h 756"/>
              <a:gd name="T6" fmla="*/ 2147483647 w 970"/>
              <a:gd name="T7" fmla="*/ 2147483647 h 756"/>
              <a:gd name="T8" fmla="*/ 2147483647 w 970"/>
              <a:gd name="T9" fmla="*/ 2147483647 h 756"/>
              <a:gd name="T10" fmla="*/ 2147483647 w 970"/>
              <a:gd name="T11" fmla="*/ 2147483647 h 756"/>
              <a:gd name="T12" fmla="*/ 2147483647 w 970"/>
              <a:gd name="T13" fmla="*/ 2147483647 h 756"/>
              <a:gd name="T14" fmla="*/ 2147483647 w 970"/>
              <a:gd name="T15" fmla="*/ 2147483647 h 756"/>
              <a:gd name="T16" fmla="*/ 2147483647 w 970"/>
              <a:gd name="T17" fmla="*/ 2147483647 h 756"/>
              <a:gd name="T18" fmla="*/ 2147483647 w 970"/>
              <a:gd name="T19" fmla="*/ 2147483647 h 756"/>
              <a:gd name="T20" fmla="*/ 2147483647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0"/>
              <a:gd name="T34" fmla="*/ 0 h 756"/>
              <a:gd name="T35" fmla="*/ 970 w 970"/>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1" name="Freeform 51"/>
          <p:cNvSpPr>
            <a:spLocks/>
          </p:cNvSpPr>
          <p:nvPr/>
        </p:nvSpPr>
        <p:spPr bwMode="ltGray">
          <a:xfrm>
            <a:off x="6426200" y="2173288"/>
            <a:ext cx="742950" cy="666750"/>
          </a:xfrm>
          <a:custGeom>
            <a:avLst/>
            <a:gdLst>
              <a:gd name="T0" fmla="*/ 2147483647 w 1026"/>
              <a:gd name="T1" fmla="*/ 0 h 915"/>
              <a:gd name="T2" fmla="*/ 2147483647 w 1026"/>
              <a:gd name="T3" fmla="*/ 2147483647 h 915"/>
              <a:gd name="T4" fmla="*/ 2147483647 w 1026"/>
              <a:gd name="T5" fmla="*/ 2147483647 h 915"/>
              <a:gd name="T6" fmla="*/ 2147483647 w 1026"/>
              <a:gd name="T7" fmla="*/ 2147483647 h 915"/>
              <a:gd name="T8" fmla="*/ 2147483647 w 1026"/>
              <a:gd name="T9" fmla="*/ 2147483647 h 915"/>
              <a:gd name="T10" fmla="*/ 2147483647 w 1026"/>
              <a:gd name="T11" fmla="*/ 2147483647 h 915"/>
              <a:gd name="T12" fmla="*/ 2147483647 w 1026"/>
              <a:gd name="T13" fmla="*/ 2147483647 h 915"/>
              <a:gd name="T14" fmla="*/ 2147483647 w 1026"/>
              <a:gd name="T15" fmla="*/ 2147483647 h 915"/>
              <a:gd name="T16" fmla="*/ 2147483647 w 1026"/>
              <a:gd name="T17" fmla="*/ 2147483647 h 915"/>
              <a:gd name="T18" fmla="*/ 2147483647 w 1026"/>
              <a:gd name="T19" fmla="*/ 2147483647 h 915"/>
              <a:gd name="T20" fmla="*/ 0 w 1026"/>
              <a:gd name="T21" fmla="*/ 2147483647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6"/>
              <a:gd name="T34" fmla="*/ 0 h 915"/>
              <a:gd name="T35" fmla="*/ 1026 w 1026"/>
              <a:gd name="T36" fmla="*/ 915 h 9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2" name="Freeform 52"/>
          <p:cNvSpPr>
            <a:spLocks/>
          </p:cNvSpPr>
          <p:nvPr/>
        </p:nvSpPr>
        <p:spPr bwMode="ltGray">
          <a:xfrm>
            <a:off x="6418263" y="2176463"/>
            <a:ext cx="758825" cy="693737"/>
          </a:xfrm>
          <a:custGeom>
            <a:avLst/>
            <a:gdLst>
              <a:gd name="T0" fmla="*/ 0 w 1046"/>
              <a:gd name="T1" fmla="*/ 2147483647 h 953"/>
              <a:gd name="T2" fmla="*/ 2147483647 w 1046"/>
              <a:gd name="T3" fmla="*/ 2147483647 h 953"/>
              <a:gd name="T4" fmla="*/ 2147483647 w 1046"/>
              <a:gd name="T5" fmla="*/ 2147483647 h 953"/>
              <a:gd name="T6" fmla="*/ 2147483647 w 1046"/>
              <a:gd name="T7" fmla="*/ 2147483647 h 953"/>
              <a:gd name="T8" fmla="*/ 2147483647 w 1046"/>
              <a:gd name="T9" fmla="*/ 2147483647 h 953"/>
              <a:gd name="T10" fmla="*/ 2147483647 w 1046"/>
              <a:gd name="T11" fmla="*/ 2147483647 h 953"/>
              <a:gd name="T12" fmla="*/ 2147483647 w 1046"/>
              <a:gd name="T13" fmla="*/ 2147483647 h 953"/>
              <a:gd name="T14" fmla="*/ 2147483647 w 1046"/>
              <a:gd name="T15" fmla="*/ 2147483647 h 953"/>
              <a:gd name="T16" fmla="*/ 2147483647 w 1046"/>
              <a:gd name="T17" fmla="*/ 2147483647 h 953"/>
              <a:gd name="T18" fmla="*/ 2147483647 w 1046"/>
              <a:gd name="T19" fmla="*/ 2147483647 h 953"/>
              <a:gd name="T20" fmla="*/ 2147483647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6"/>
              <a:gd name="T34" fmla="*/ 0 h 953"/>
              <a:gd name="T35" fmla="*/ 1046 w 1046"/>
              <a:gd name="T36" fmla="*/ 953 h 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3" name="Freeform 53"/>
          <p:cNvSpPr>
            <a:spLocks/>
          </p:cNvSpPr>
          <p:nvPr/>
        </p:nvSpPr>
        <p:spPr bwMode="ltGray">
          <a:xfrm>
            <a:off x="6445250" y="2590800"/>
            <a:ext cx="201613" cy="369888"/>
          </a:xfrm>
          <a:custGeom>
            <a:avLst/>
            <a:gdLst>
              <a:gd name="T0" fmla="*/ 0 w 279"/>
              <a:gd name="T1" fmla="*/ 2147483647 h 507"/>
              <a:gd name="T2" fmla="*/ 2147483647 w 279"/>
              <a:gd name="T3" fmla="*/ 2147483647 h 507"/>
              <a:gd name="T4" fmla="*/ 2147483647 w 279"/>
              <a:gd name="T5" fmla="*/ 2147483647 h 507"/>
              <a:gd name="T6" fmla="*/ 2147483647 w 279"/>
              <a:gd name="T7" fmla="*/ 2147483647 h 507"/>
              <a:gd name="T8" fmla="*/ 2147483647 w 279"/>
              <a:gd name="T9" fmla="*/ 2147483647 h 507"/>
              <a:gd name="T10" fmla="*/ 2147483647 w 279"/>
              <a:gd name="T11" fmla="*/ 2147483647 h 507"/>
              <a:gd name="T12" fmla="*/ 2147483647 w 279"/>
              <a:gd name="T13" fmla="*/ 2147483647 h 507"/>
              <a:gd name="T14" fmla="*/ 2147483647 w 279"/>
              <a:gd name="T15" fmla="*/ 2147483647 h 507"/>
              <a:gd name="T16" fmla="*/ 2147483647 w 279"/>
              <a:gd name="T17" fmla="*/ 2147483647 h 507"/>
              <a:gd name="T18" fmla="*/ 2147483647 w 279"/>
              <a:gd name="T19" fmla="*/ 2147483647 h 507"/>
              <a:gd name="T20" fmla="*/ 2147483647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507"/>
              <a:gd name="T35" fmla="*/ 279 w 279"/>
              <a:gd name="T36" fmla="*/ 507 h 5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4" name="Freeform 54"/>
          <p:cNvSpPr>
            <a:spLocks/>
          </p:cNvSpPr>
          <p:nvPr/>
        </p:nvSpPr>
        <p:spPr bwMode="ltGray">
          <a:xfrm>
            <a:off x="6465888" y="2424113"/>
            <a:ext cx="339725" cy="554037"/>
          </a:xfrm>
          <a:custGeom>
            <a:avLst/>
            <a:gdLst>
              <a:gd name="T0" fmla="*/ 0 w 470"/>
              <a:gd name="T1" fmla="*/ 2147483647 h 759"/>
              <a:gd name="T2" fmla="*/ 2147483647 w 470"/>
              <a:gd name="T3" fmla="*/ 2147483647 h 759"/>
              <a:gd name="T4" fmla="*/ 2147483647 w 470"/>
              <a:gd name="T5" fmla="*/ 2147483647 h 759"/>
              <a:gd name="T6" fmla="*/ 2147483647 w 470"/>
              <a:gd name="T7" fmla="*/ 2147483647 h 759"/>
              <a:gd name="T8" fmla="*/ 2147483647 w 470"/>
              <a:gd name="T9" fmla="*/ 2147483647 h 759"/>
              <a:gd name="T10" fmla="*/ 2147483647 w 470"/>
              <a:gd name="T11" fmla="*/ 2147483647 h 759"/>
              <a:gd name="T12" fmla="*/ 2147483647 w 470"/>
              <a:gd name="T13" fmla="*/ 2147483647 h 759"/>
              <a:gd name="T14" fmla="*/ 2147483647 w 470"/>
              <a:gd name="T15" fmla="*/ 2147483647 h 759"/>
              <a:gd name="T16" fmla="*/ 2147483647 w 470"/>
              <a:gd name="T17" fmla="*/ 2147483647 h 759"/>
              <a:gd name="T18" fmla="*/ 2147483647 w 470"/>
              <a:gd name="T19" fmla="*/ 2147483647 h 759"/>
              <a:gd name="T20" fmla="*/ 2147483647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0"/>
              <a:gd name="T34" fmla="*/ 0 h 759"/>
              <a:gd name="T35" fmla="*/ 470 w 470"/>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5" name="Freeform 55"/>
          <p:cNvSpPr>
            <a:spLocks/>
          </p:cNvSpPr>
          <p:nvPr/>
        </p:nvSpPr>
        <p:spPr bwMode="ltGray">
          <a:xfrm>
            <a:off x="6538913" y="2413000"/>
            <a:ext cx="277812" cy="552450"/>
          </a:xfrm>
          <a:custGeom>
            <a:avLst/>
            <a:gdLst>
              <a:gd name="T0" fmla="*/ 0 w 383"/>
              <a:gd name="T1" fmla="*/ 2147483647 h 759"/>
              <a:gd name="T2" fmla="*/ 2147483647 w 383"/>
              <a:gd name="T3" fmla="*/ 2147483647 h 759"/>
              <a:gd name="T4" fmla="*/ 2147483647 w 383"/>
              <a:gd name="T5" fmla="*/ 2147483647 h 759"/>
              <a:gd name="T6" fmla="*/ 2147483647 w 383"/>
              <a:gd name="T7" fmla="*/ 2147483647 h 759"/>
              <a:gd name="T8" fmla="*/ 2147483647 w 383"/>
              <a:gd name="T9" fmla="*/ 2147483647 h 759"/>
              <a:gd name="T10" fmla="*/ 2147483647 w 383"/>
              <a:gd name="T11" fmla="*/ 2147483647 h 759"/>
              <a:gd name="T12" fmla="*/ 2147483647 w 383"/>
              <a:gd name="T13" fmla="*/ 2147483647 h 759"/>
              <a:gd name="T14" fmla="*/ 2147483647 w 383"/>
              <a:gd name="T15" fmla="*/ 2147483647 h 759"/>
              <a:gd name="T16" fmla="*/ 2147483647 w 383"/>
              <a:gd name="T17" fmla="*/ 2147483647 h 759"/>
              <a:gd name="T18" fmla="*/ 2147483647 w 383"/>
              <a:gd name="T19" fmla="*/ 2147483647 h 759"/>
              <a:gd name="T20" fmla="*/ 2147483647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759"/>
              <a:gd name="T35" fmla="*/ 383 w 383"/>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6" name="Freeform 56"/>
          <p:cNvSpPr>
            <a:spLocks/>
          </p:cNvSpPr>
          <p:nvPr/>
        </p:nvSpPr>
        <p:spPr bwMode="ltGray">
          <a:xfrm>
            <a:off x="6630988" y="2386013"/>
            <a:ext cx="222250" cy="544512"/>
          </a:xfrm>
          <a:custGeom>
            <a:avLst/>
            <a:gdLst>
              <a:gd name="T0" fmla="*/ 0 w 308"/>
              <a:gd name="T1" fmla="*/ 2147483647 h 749"/>
              <a:gd name="T2" fmla="*/ 2147483647 w 308"/>
              <a:gd name="T3" fmla="*/ 2147483647 h 749"/>
              <a:gd name="T4" fmla="*/ 2147483647 w 308"/>
              <a:gd name="T5" fmla="*/ 2147483647 h 749"/>
              <a:gd name="T6" fmla="*/ 2147483647 w 308"/>
              <a:gd name="T7" fmla="*/ 2147483647 h 749"/>
              <a:gd name="T8" fmla="*/ 2147483647 w 308"/>
              <a:gd name="T9" fmla="*/ 2147483647 h 749"/>
              <a:gd name="T10" fmla="*/ 2147483647 w 308"/>
              <a:gd name="T11" fmla="*/ 2147483647 h 749"/>
              <a:gd name="T12" fmla="*/ 2147483647 w 308"/>
              <a:gd name="T13" fmla="*/ 2147483647 h 749"/>
              <a:gd name="T14" fmla="*/ 2147483647 w 308"/>
              <a:gd name="T15" fmla="*/ 2147483647 h 749"/>
              <a:gd name="T16" fmla="*/ 2147483647 w 308"/>
              <a:gd name="T17" fmla="*/ 2147483647 h 749"/>
              <a:gd name="T18" fmla="*/ 2147483647 w 308"/>
              <a:gd name="T19" fmla="*/ 2147483647 h 749"/>
              <a:gd name="T20" fmla="*/ 2147483647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749"/>
              <a:gd name="T35" fmla="*/ 308 w 30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7" name="Freeform 57"/>
          <p:cNvSpPr>
            <a:spLocks/>
          </p:cNvSpPr>
          <p:nvPr/>
        </p:nvSpPr>
        <p:spPr bwMode="ltGray">
          <a:xfrm>
            <a:off x="6684963" y="2298700"/>
            <a:ext cx="271462" cy="598488"/>
          </a:xfrm>
          <a:custGeom>
            <a:avLst/>
            <a:gdLst>
              <a:gd name="T0" fmla="*/ 0 w 374"/>
              <a:gd name="T1" fmla="*/ 2147483647 h 822"/>
              <a:gd name="T2" fmla="*/ 2147483647 w 374"/>
              <a:gd name="T3" fmla="*/ 2147483647 h 822"/>
              <a:gd name="T4" fmla="*/ 2147483647 w 374"/>
              <a:gd name="T5" fmla="*/ 2147483647 h 822"/>
              <a:gd name="T6" fmla="*/ 2147483647 w 374"/>
              <a:gd name="T7" fmla="*/ 2147483647 h 822"/>
              <a:gd name="T8" fmla="*/ 2147483647 w 374"/>
              <a:gd name="T9" fmla="*/ 2147483647 h 822"/>
              <a:gd name="T10" fmla="*/ 2147483647 w 374"/>
              <a:gd name="T11" fmla="*/ 2147483647 h 822"/>
              <a:gd name="T12" fmla="*/ 2147483647 w 374"/>
              <a:gd name="T13" fmla="*/ 2147483647 h 822"/>
              <a:gd name="T14" fmla="*/ 2147483647 w 374"/>
              <a:gd name="T15" fmla="*/ 2147483647 h 822"/>
              <a:gd name="T16" fmla="*/ 2147483647 w 374"/>
              <a:gd name="T17" fmla="*/ 2147483647 h 822"/>
              <a:gd name="T18" fmla="*/ 2147483647 w 374"/>
              <a:gd name="T19" fmla="*/ 2147483647 h 822"/>
              <a:gd name="T20" fmla="*/ 2147483647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822"/>
              <a:gd name="T35" fmla="*/ 374 w 374"/>
              <a:gd name="T36" fmla="*/ 822 h 8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8" name="Freeform 58"/>
          <p:cNvSpPr>
            <a:spLocks/>
          </p:cNvSpPr>
          <p:nvPr/>
        </p:nvSpPr>
        <p:spPr bwMode="ltGray">
          <a:xfrm>
            <a:off x="6724650" y="2189163"/>
            <a:ext cx="461963" cy="687387"/>
          </a:xfrm>
          <a:custGeom>
            <a:avLst/>
            <a:gdLst>
              <a:gd name="T0" fmla="*/ 2147483647 w 637"/>
              <a:gd name="T1" fmla="*/ 0 h 941"/>
              <a:gd name="T2" fmla="*/ 2147483647 w 637"/>
              <a:gd name="T3" fmla="*/ 2147483647 h 941"/>
              <a:gd name="T4" fmla="*/ 2147483647 w 637"/>
              <a:gd name="T5" fmla="*/ 2147483647 h 941"/>
              <a:gd name="T6" fmla="*/ 2147483647 w 637"/>
              <a:gd name="T7" fmla="*/ 2147483647 h 941"/>
              <a:gd name="T8" fmla="*/ 2147483647 w 637"/>
              <a:gd name="T9" fmla="*/ 2147483647 h 941"/>
              <a:gd name="T10" fmla="*/ 2147483647 w 637"/>
              <a:gd name="T11" fmla="*/ 2147483647 h 941"/>
              <a:gd name="T12" fmla="*/ 2147483647 w 637"/>
              <a:gd name="T13" fmla="*/ 2147483647 h 941"/>
              <a:gd name="T14" fmla="*/ 2147483647 w 637"/>
              <a:gd name="T15" fmla="*/ 2147483647 h 941"/>
              <a:gd name="T16" fmla="*/ 2147483647 w 637"/>
              <a:gd name="T17" fmla="*/ 2147483647 h 941"/>
              <a:gd name="T18" fmla="*/ 2147483647 w 637"/>
              <a:gd name="T19" fmla="*/ 2147483647 h 941"/>
              <a:gd name="T20" fmla="*/ 0 w 637"/>
              <a:gd name="T21" fmla="*/ 2147483647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7"/>
              <a:gd name="T34" fmla="*/ 0 h 941"/>
              <a:gd name="T35" fmla="*/ 637 w 637"/>
              <a:gd name="T36" fmla="*/ 941 h 9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899" name="Freeform 59"/>
          <p:cNvSpPr>
            <a:spLocks/>
          </p:cNvSpPr>
          <p:nvPr/>
        </p:nvSpPr>
        <p:spPr bwMode="ltGray">
          <a:xfrm>
            <a:off x="6761163" y="2220913"/>
            <a:ext cx="417512" cy="638175"/>
          </a:xfrm>
          <a:custGeom>
            <a:avLst/>
            <a:gdLst>
              <a:gd name="T0" fmla="*/ 2147483647 w 578"/>
              <a:gd name="T1" fmla="*/ 0 h 876"/>
              <a:gd name="T2" fmla="*/ 2147483647 w 578"/>
              <a:gd name="T3" fmla="*/ 2147483647 h 876"/>
              <a:gd name="T4" fmla="*/ 2147483647 w 578"/>
              <a:gd name="T5" fmla="*/ 2147483647 h 876"/>
              <a:gd name="T6" fmla="*/ 2147483647 w 578"/>
              <a:gd name="T7" fmla="*/ 2147483647 h 876"/>
              <a:gd name="T8" fmla="*/ 2147483647 w 578"/>
              <a:gd name="T9" fmla="*/ 2147483647 h 876"/>
              <a:gd name="T10" fmla="*/ 2147483647 w 578"/>
              <a:gd name="T11" fmla="*/ 2147483647 h 876"/>
              <a:gd name="T12" fmla="*/ 2147483647 w 578"/>
              <a:gd name="T13" fmla="*/ 2147483647 h 876"/>
              <a:gd name="T14" fmla="*/ 2147483647 w 578"/>
              <a:gd name="T15" fmla="*/ 2147483647 h 876"/>
              <a:gd name="T16" fmla="*/ 2147483647 w 578"/>
              <a:gd name="T17" fmla="*/ 2147483647 h 876"/>
              <a:gd name="T18" fmla="*/ 2147483647 w 578"/>
              <a:gd name="T19" fmla="*/ 2147483647 h 876"/>
              <a:gd name="T20" fmla="*/ 0 w 57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876"/>
              <a:gd name="T35" fmla="*/ 578 w 57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5900" name="Freeform 60"/>
          <p:cNvSpPr>
            <a:spLocks/>
          </p:cNvSpPr>
          <p:nvPr/>
        </p:nvSpPr>
        <p:spPr bwMode="ltGray">
          <a:xfrm>
            <a:off x="6397625" y="2724150"/>
            <a:ext cx="381000" cy="338138"/>
          </a:xfrm>
          <a:custGeom>
            <a:avLst/>
            <a:gdLst>
              <a:gd name="T0" fmla="*/ 2147483647 w 525"/>
              <a:gd name="T1" fmla="*/ 0 h 464"/>
              <a:gd name="T2" fmla="*/ 2147483647 w 525"/>
              <a:gd name="T3" fmla="*/ 2147483647 h 464"/>
              <a:gd name="T4" fmla="*/ 2147483647 w 525"/>
              <a:gd name="T5" fmla="*/ 2147483647 h 464"/>
              <a:gd name="T6" fmla="*/ 2147483647 w 525"/>
              <a:gd name="T7" fmla="*/ 2147483647 h 464"/>
              <a:gd name="T8" fmla="*/ 2147483647 w 525"/>
              <a:gd name="T9" fmla="*/ 2147483647 h 464"/>
              <a:gd name="T10" fmla="*/ 2147483647 w 525"/>
              <a:gd name="T11" fmla="*/ 2147483647 h 464"/>
              <a:gd name="T12" fmla="*/ 2147483647 w 525"/>
              <a:gd name="T13" fmla="*/ 2147483647 h 464"/>
              <a:gd name="T14" fmla="*/ 2147483647 w 525"/>
              <a:gd name="T15" fmla="*/ 2147483647 h 464"/>
              <a:gd name="T16" fmla="*/ 2147483647 w 525"/>
              <a:gd name="T17" fmla="*/ 2147483647 h 464"/>
              <a:gd name="T18" fmla="*/ 2147483647 w 525"/>
              <a:gd name="T19" fmla="*/ 2147483647 h 464"/>
              <a:gd name="T20" fmla="*/ 2147483647 w 525"/>
              <a:gd name="T21" fmla="*/ 2147483647 h 464"/>
              <a:gd name="T22" fmla="*/ 2147483647 w 525"/>
              <a:gd name="T23" fmla="*/ 2147483647 h 464"/>
              <a:gd name="T24" fmla="*/ 2147483647 w 525"/>
              <a:gd name="T25" fmla="*/ 2147483647 h 464"/>
              <a:gd name="T26" fmla="*/ 2147483647 w 525"/>
              <a:gd name="T27" fmla="*/ 2147483647 h 464"/>
              <a:gd name="T28" fmla="*/ 2147483647 w 525"/>
              <a:gd name="T29" fmla="*/ 2147483647 h 464"/>
              <a:gd name="T30" fmla="*/ 2147483647 w 525"/>
              <a:gd name="T31" fmla="*/ 2147483647 h 464"/>
              <a:gd name="T32" fmla="*/ 2147483647 w 525"/>
              <a:gd name="T33" fmla="*/ 2147483647 h 464"/>
              <a:gd name="T34" fmla="*/ 2147483647 w 525"/>
              <a:gd name="T35" fmla="*/ 2147483647 h 464"/>
              <a:gd name="T36" fmla="*/ 2147483647 w 525"/>
              <a:gd name="T37" fmla="*/ 2147483647 h 464"/>
              <a:gd name="T38" fmla="*/ 2147483647 w 525"/>
              <a:gd name="T39" fmla="*/ 2147483647 h 464"/>
              <a:gd name="T40" fmla="*/ 2147483647 w 525"/>
              <a:gd name="T41" fmla="*/ 2147483647 h 464"/>
              <a:gd name="T42" fmla="*/ 2147483647 w 525"/>
              <a:gd name="T43" fmla="*/ 2147483647 h 464"/>
              <a:gd name="T44" fmla="*/ 2147483647 w 525"/>
              <a:gd name="T45" fmla="*/ 2147483647 h 464"/>
              <a:gd name="T46" fmla="*/ 2147483647 w 525"/>
              <a:gd name="T47" fmla="*/ 2147483647 h 464"/>
              <a:gd name="T48" fmla="*/ 2147483647 w 525"/>
              <a:gd name="T49" fmla="*/ 2147483647 h 464"/>
              <a:gd name="T50" fmla="*/ 2147483647 w 525"/>
              <a:gd name="T51" fmla="*/ 2147483647 h 464"/>
              <a:gd name="T52" fmla="*/ 2147483647 w 525"/>
              <a:gd name="T53" fmla="*/ 2147483647 h 464"/>
              <a:gd name="T54" fmla="*/ 2147483647 w 525"/>
              <a:gd name="T55" fmla="*/ 2147483647 h 464"/>
              <a:gd name="T56" fmla="*/ 2147483647 w 525"/>
              <a:gd name="T57" fmla="*/ 2147483647 h 464"/>
              <a:gd name="T58" fmla="*/ 2147483647 w 525"/>
              <a:gd name="T59" fmla="*/ 2147483647 h 464"/>
              <a:gd name="T60" fmla="*/ 2147483647 w 525"/>
              <a:gd name="T61" fmla="*/ 2147483647 h 464"/>
              <a:gd name="T62" fmla="*/ 2147483647 w 525"/>
              <a:gd name="T63" fmla="*/ 2147483647 h 464"/>
              <a:gd name="T64" fmla="*/ 2147483647 w 525"/>
              <a:gd name="T65" fmla="*/ 2147483647 h 464"/>
              <a:gd name="T66" fmla="*/ 2147483647 w 525"/>
              <a:gd name="T67" fmla="*/ 2147483647 h 464"/>
              <a:gd name="T68" fmla="*/ 2147483647 w 525"/>
              <a:gd name="T69" fmla="*/ 2147483647 h 464"/>
              <a:gd name="T70" fmla="*/ 2147483647 w 525"/>
              <a:gd name="T71" fmla="*/ 2147483647 h 464"/>
              <a:gd name="T72" fmla="*/ 2147483647 w 525"/>
              <a:gd name="T73" fmla="*/ 2147483647 h 464"/>
              <a:gd name="T74" fmla="*/ 2147483647 w 525"/>
              <a:gd name="T75" fmla="*/ 2147483647 h 464"/>
              <a:gd name="T76" fmla="*/ 2147483647 w 525"/>
              <a:gd name="T77" fmla="*/ 2147483647 h 464"/>
              <a:gd name="T78" fmla="*/ 2147483647 w 525"/>
              <a:gd name="T79" fmla="*/ 2147483647 h 464"/>
              <a:gd name="T80" fmla="*/ 2147483647 w 525"/>
              <a:gd name="T81" fmla="*/ 2147483647 h 464"/>
              <a:gd name="T82" fmla="*/ 2147483647 w 525"/>
              <a:gd name="T83" fmla="*/ 2147483647 h 464"/>
              <a:gd name="T84" fmla="*/ 0 w 525"/>
              <a:gd name="T85" fmla="*/ 2147483647 h 464"/>
              <a:gd name="T86" fmla="*/ 0 w 525"/>
              <a:gd name="T87" fmla="*/ 2147483647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5"/>
              <a:gd name="T133" fmla="*/ 0 h 464"/>
              <a:gd name="T134" fmla="*/ 525 w 525"/>
              <a:gd name="T135" fmla="*/ 464 h 4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1" name="Freeform 61"/>
          <p:cNvSpPr>
            <a:spLocks/>
          </p:cNvSpPr>
          <p:nvPr/>
        </p:nvSpPr>
        <p:spPr bwMode="ltGray">
          <a:xfrm>
            <a:off x="6399213" y="2727325"/>
            <a:ext cx="376237" cy="333375"/>
          </a:xfrm>
          <a:custGeom>
            <a:avLst/>
            <a:gdLst>
              <a:gd name="T0" fmla="*/ 2147483647 w 521"/>
              <a:gd name="T1" fmla="*/ 0 h 458"/>
              <a:gd name="T2" fmla="*/ 2147483647 w 521"/>
              <a:gd name="T3" fmla="*/ 2147483647 h 458"/>
              <a:gd name="T4" fmla="*/ 2147483647 w 521"/>
              <a:gd name="T5" fmla="*/ 2147483647 h 458"/>
              <a:gd name="T6" fmla="*/ 2147483647 w 521"/>
              <a:gd name="T7" fmla="*/ 2147483647 h 458"/>
              <a:gd name="T8" fmla="*/ 2147483647 w 521"/>
              <a:gd name="T9" fmla="*/ 2147483647 h 458"/>
              <a:gd name="T10" fmla="*/ 2147483647 w 521"/>
              <a:gd name="T11" fmla="*/ 2147483647 h 458"/>
              <a:gd name="T12" fmla="*/ 2147483647 w 521"/>
              <a:gd name="T13" fmla="*/ 2147483647 h 458"/>
              <a:gd name="T14" fmla="*/ 2147483647 w 521"/>
              <a:gd name="T15" fmla="*/ 2147483647 h 458"/>
              <a:gd name="T16" fmla="*/ 2147483647 w 521"/>
              <a:gd name="T17" fmla="*/ 2147483647 h 458"/>
              <a:gd name="T18" fmla="*/ 2147483647 w 521"/>
              <a:gd name="T19" fmla="*/ 2147483647 h 458"/>
              <a:gd name="T20" fmla="*/ 2147483647 w 521"/>
              <a:gd name="T21" fmla="*/ 2147483647 h 458"/>
              <a:gd name="T22" fmla="*/ 2147483647 w 521"/>
              <a:gd name="T23" fmla="*/ 2147483647 h 458"/>
              <a:gd name="T24" fmla="*/ 2147483647 w 521"/>
              <a:gd name="T25" fmla="*/ 2147483647 h 458"/>
              <a:gd name="T26" fmla="*/ 2147483647 w 521"/>
              <a:gd name="T27" fmla="*/ 2147483647 h 458"/>
              <a:gd name="T28" fmla="*/ 2147483647 w 521"/>
              <a:gd name="T29" fmla="*/ 2147483647 h 458"/>
              <a:gd name="T30" fmla="*/ 2147483647 w 521"/>
              <a:gd name="T31" fmla="*/ 2147483647 h 458"/>
              <a:gd name="T32" fmla="*/ 2147483647 w 521"/>
              <a:gd name="T33" fmla="*/ 2147483647 h 458"/>
              <a:gd name="T34" fmla="*/ 2147483647 w 521"/>
              <a:gd name="T35" fmla="*/ 2147483647 h 458"/>
              <a:gd name="T36" fmla="*/ 2147483647 w 521"/>
              <a:gd name="T37" fmla="*/ 2147483647 h 458"/>
              <a:gd name="T38" fmla="*/ 2147483647 w 521"/>
              <a:gd name="T39" fmla="*/ 2147483647 h 458"/>
              <a:gd name="T40" fmla="*/ 2147483647 w 521"/>
              <a:gd name="T41" fmla="*/ 2147483647 h 458"/>
              <a:gd name="T42" fmla="*/ 2147483647 w 521"/>
              <a:gd name="T43" fmla="*/ 2147483647 h 458"/>
              <a:gd name="T44" fmla="*/ 2147483647 w 521"/>
              <a:gd name="T45" fmla="*/ 2147483647 h 458"/>
              <a:gd name="T46" fmla="*/ 2147483647 w 521"/>
              <a:gd name="T47" fmla="*/ 2147483647 h 458"/>
              <a:gd name="T48" fmla="*/ 2147483647 w 521"/>
              <a:gd name="T49" fmla="*/ 2147483647 h 458"/>
              <a:gd name="T50" fmla="*/ 2147483647 w 521"/>
              <a:gd name="T51" fmla="*/ 2147483647 h 458"/>
              <a:gd name="T52" fmla="*/ 2147483647 w 521"/>
              <a:gd name="T53" fmla="*/ 2147483647 h 458"/>
              <a:gd name="T54" fmla="*/ 2147483647 w 521"/>
              <a:gd name="T55" fmla="*/ 2147483647 h 458"/>
              <a:gd name="T56" fmla="*/ 2147483647 w 521"/>
              <a:gd name="T57" fmla="*/ 2147483647 h 458"/>
              <a:gd name="T58" fmla="*/ 2147483647 w 521"/>
              <a:gd name="T59" fmla="*/ 2147483647 h 458"/>
              <a:gd name="T60" fmla="*/ 2147483647 w 521"/>
              <a:gd name="T61" fmla="*/ 2147483647 h 458"/>
              <a:gd name="T62" fmla="*/ 2147483647 w 521"/>
              <a:gd name="T63" fmla="*/ 2147483647 h 458"/>
              <a:gd name="T64" fmla="*/ 2147483647 w 521"/>
              <a:gd name="T65" fmla="*/ 2147483647 h 458"/>
              <a:gd name="T66" fmla="*/ 2147483647 w 521"/>
              <a:gd name="T67" fmla="*/ 2147483647 h 458"/>
              <a:gd name="T68" fmla="*/ 2147483647 w 521"/>
              <a:gd name="T69" fmla="*/ 2147483647 h 458"/>
              <a:gd name="T70" fmla="*/ 2147483647 w 521"/>
              <a:gd name="T71" fmla="*/ 2147483647 h 458"/>
              <a:gd name="T72" fmla="*/ 2147483647 w 521"/>
              <a:gd name="T73" fmla="*/ 2147483647 h 458"/>
              <a:gd name="T74" fmla="*/ 2147483647 w 521"/>
              <a:gd name="T75" fmla="*/ 2147483647 h 458"/>
              <a:gd name="T76" fmla="*/ 2147483647 w 521"/>
              <a:gd name="T77" fmla="*/ 2147483647 h 458"/>
              <a:gd name="T78" fmla="*/ 2147483647 w 521"/>
              <a:gd name="T79" fmla="*/ 2147483647 h 458"/>
              <a:gd name="T80" fmla="*/ 2147483647 w 521"/>
              <a:gd name="T81" fmla="*/ 2147483647 h 458"/>
              <a:gd name="T82" fmla="*/ 2147483647 w 521"/>
              <a:gd name="T83" fmla="*/ 2147483647 h 458"/>
              <a:gd name="T84" fmla="*/ 0 w 521"/>
              <a:gd name="T85" fmla="*/ 2147483647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458"/>
              <a:gd name="T131" fmla="*/ 521 w 521"/>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2" name="Freeform 62"/>
          <p:cNvSpPr>
            <a:spLocks/>
          </p:cNvSpPr>
          <p:nvPr/>
        </p:nvSpPr>
        <p:spPr bwMode="ltGray">
          <a:xfrm>
            <a:off x="6399213" y="2730500"/>
            <a:ext cx="373062" cy="330200"/>
          </a:xfrm>
          <a:custGeom>
            <a:avLst/>
            <a:gdLst>
              <a:gd name="T0" fmla="*/ 2147483647 w 515"/>
              <a:gd name="T1" fmla="*/ 0 h 454"/>
              <a:gd name="T2" fmla="*/ 2147483647 w 515"/>
              <a:gd name="T3" fmla="*/ 2147483647 h 454"/>
              <a:gd name="T4" fmla="*/ 2147483647 w 515"/>
              <a:gd name="T5" fmla="*/ 2147483647 h 454"/>
              <a:gd name="T6" fmla="*/ 2147483647 w 515"/>
              <a:gd name="T7" fmla="*/ 2147483647 h 454"/>
              <a:gd name="T8" fmla="*/ 2147483647 w 515"/>
              <a:gd name="T9" fmla="*/ 2147483647 h 454"/>
              <a:gd name="T10" fmla="*/ 2147483647 w 515"/>
              <a:gd name="T11" fmla="*/ 2147483647 h 454"/>
              <a:gd name="T12" fmla="*/ 2147483647 w 515"/>
              <a:gd name="T13" fmla="*/ 2147483647 h 454"/>
              <a:gd name="T14" fmla="*/ 2147483647 w 515"/>
              <a:gd name="T15" fmla="*/ 2147483647 h 454"/>
              <a:gd name="T16" fmla="*/ 2147483647 w 515"/>
              <a:gd name="T17" fmla="*/ 2147483647 h 454"/>
              <a:gd name="T18" fmla="*/ 2147483647 w 515"/>
              <a:gd name="T19" fmla="*/ 2147483647 h 454"/>
              <a:gd name="T20" fmla="*/ 2147483647 w 515"/>
              <a:gd name="T21" fmla="*/ 2147483647 h 454"/>
              <a:gd name="T22" fmla="*/ 2147483647 w 515"/>
              <a:gd name="T23" fmla="*/ 2147483647 h 454"/>
              <a:gd name="T24" fmla="*/ 2147483647 w 515"/>
              <a:gd name="T25" fmla="*/ 2147483647 h 454"/>
              <a:gd name="T26" fmla="*/ 2147483647 w 515"/>
              <a:gd name="T27" fmla="*/ 2147483647 h 454"/>
              <a:gd name="T28" fmla="*/ 2147483647 w 515"/>
              <a:gd name="T29" fmla="*/ 2147483647 h 454"/>
              <a:gd name="T30" fmla="*/ 2147483647 w 515"/>
              <a:gd name="T31" fmla="*/ 2147483647 h 454"/>
              <a:gd name="T32" fmla="*/ 2147483647 w 515"/>
              <a:gd name="T33" fmla="*/ 2147483647 h 454"/>
              <a:gd name="T34" fmla="*/ 2147483647 w 515"/>
              <a:gd name="T35" fmla="*/ 2147483647 h 454"/>
              <a:gd name="T36" fmla="*/ 2147483647 w 515"/>
              <a:gd name="T37" fmla="*/ 2147483647 h 454"/>
              <a:gd name="T38" fmla="*/ 2147483647 w 515"/>
              <a:gd name="T39" fmla="*/ 2147483647 h 454"/>
              <a:gd name="T40" fmla="*/ 2147483647 w 515"/>
              <a:gd name="T41" fmla="*/ 2147483647 h 454"/>
              <a:gd name="T42" fmla="*/ 2147483647 w 515"/>
              <a:gd name="T43" fmla="*/ 2147483647 h 454"/>
              <a:gd name="T44" fmla="*/ 2147483647 w 515"/>
              <a:gd name="T45" fmla="*/ 2147483647 h 454"/>
              <a:gd name="T46" fmla="*/ 2147483647 w 515"/>
              <a:gd name="T47" fmla="*/ 2147483647 h 454"/>
              <a:gd name="T48" fmla="*/ 2147483647 w 515"/>
              <a:gd name="T49" fmla="*/ 2147483647 h 454"/>
              <a:gd name="T50" fmla="*/ 2147483647 w 515"/>
              <a:gd name="T51" fmla="*/ 2147483647 h 454"/>
              <a:gd name="T52" fmla="*/ 2147483647 w 515"/>
              <a:gd name="T53" fmla="*/ 2147483647 h 454"/>
              <a:gd name="T54" fmla="*/ 2147483647 w 515"/>
              <a:gd name="T55" fmla="*/ 2147483647 h 454"/>
              <a:gd name="T56" fmla="*/ 2147483647 w 515"/>
              <a:gd name="T57" fmla="*/ 2147483647 h 454"/>
              <a:gd name="T58" fmla="*/ 2147483647 w 515"/>
              <a:gd name="T59" fmla="*/ 2147483647 h 454"/>
              <a:gd name="T60" fmla="*/ 2147483647 w 515"/>
              <a:gd name="T61" fmla="*/ 2147483647 h 454"/>
              <a:gd name="T62" fmla="*/ 2147483647 w 515"/>
              <a:gd name="T63" fmla="*/ 2147483647 h 454"/>
              <a:gd name="T64" fmla="*/ 2147483647 w 515"/>
              <a:gd name="T65" fmla="*/ 2147483647 h 454"/>
              <a:gd name="T66" fmla="*/ 2147483647 w 515"/>
              <a:gd name="T67" fmla="*/ 2147483647 h 454"/>
              <a:gd name="T68" fmla="*/ 2147483647 w 515"/>
              <a:gd name="T69" fmla="*/ 2147483647 h 454"/>
              <a:gd name="T70" fmla="*/ 2147483647 w 515"/>
              <a:gd name="T71" fmla="*/ 2147483647 h 454"/>
              <a:gd name="T72" fmla="*/ 2147483647 w 515"/>
              <a:gd name="T73" fmla="*/ 2147483647 h 454"/>
              <a:gd name="T74" fmla="*/ 2147483647 w 515"/>
              <a:gd name="T75" fmla="*/ 2147483647 h 454"/>
              <a:gd name="T76" fmla="*/ 2147483647 w 515"/>
              <a:gd name="T77" fmla="*/ 2147483647 h 454"/>
              <a:gd name="T78" fmla="*/ 2147483647 w 515"/>
              <a:gd name="T79" fmla="*/ 2147483647 h 454"/>
              <a:gd name="T80" fmla="*/ 2147483647 w 515"/>
              <a:gd name="T81" fmla="*/ 2147483647 h 454"/>
              <a:gd name="T82" fmla="*/ 2147483647 w 515"/>
              <a:gd name="T83" fmla="*/ 2147483647 h 454"/>
              <a:gd name="T84" fmla="*/ 0 w 515"/>
              <a:gd name="T85" fmla="*/ 2147483647 h 454"/>
              <a:gd name="T86" fmla="*/ 0 w 515"/>
              <a:gd name="T87" fmla="*/ 2147483647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5"/>
              <a:gd name="T133" fmla="*/ 0 h 454"/>
              <a:gd name="T134" fmla="*/ 515 w 515"/>
              <a:gd name="T135" fmla="*/ 454 h 4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3" name="Freeform 63"/>
          <p:cNvSpPr>
            <a:spLocks/>
          </p:cNvSpPr>
          <p:nvPr/>
        </p:nvSpPr>
        <p:spPr bwMode="ltGray">
          <a:xfrm>
            <a:off x="6400800" y="2732088"/>
            <a:ext cx="368300" cy="327025"/>
          </a:xfrm>
          <a:custGeom>
            <a:avLst/>
            <a:gdLst>
              <a:gd name="T0" fmla="*/ 2147483647 w 510"/>
              <a:gd name="T1" fmla="*/ 0 h 449"/>
              <a:gd name="T2" fmla="*/ 2147483647 w 510"/>
              <a:gd name="T3" fmla="*/ 2147483647 h 449"/>
              <a:gd name="T4" fmla="*/ 2147483647 w 510"/>
              <a:gd name="T5" fmla="*/ 2147483647 h 449"/>
              <a:gd name="T6" fmla="*/ 2147483647 w 510"/>
              <a:gd name="T7" fmla="*/ 2147483647 h 449"/>
              <a:gd name="T8" fmla="*/ 2147483647 w 510"/>
              <a:gd name="T9" fmla="*/ 2147483647 h 449"/>
              <a:gd name="T10" fmla="*/ 2147483647 w 510"/>
              <a:gd name="T11" fmla="*/ 2147483647 h 449"/>
              <a:gd name="T12" fmla="*/ 2147483647 w 510"/>
              <a:gd name="T13" fmla="*/ 2147483647 h 449"/>
              <a:gd name="T14" fmla="*/ 2147483647 w 510"/>
              <a:gd name="T15" fmla="*/ 2147483647 h 449"/>
              <a:gd name="T16" fmla="*/ 2147483647 w 510"/>
              <a:gd name="T17" fmla="*/ 2147483647 h 449"/>
              <a:gd name="T18" fmla="*/ 2147483647 w 510"/>
              <a:gd name="T19" fmla="*/ 2147483647 h 449"/>
              <a:gd name="T20" fmla="*/ 2147483647 w 510"/>
              <a:gd name="T21" fmla="*/ 2147483647 h 449"/>
              <a:gd name="T22" fmla="*/ 2147483647 w 510"/>
              <a:gd name="T23" fmla="*/ 2147483647 h 449"/>
              <a:gd name="T24" fmla="*/ 2147483647 w 510"/>
              <a:gd name="T25" fmla="*/ 2147483647 h 449"/>
              <a:gd name="T26" fmla="*/ 2147483647 w 510"/>
              <a:gd name="T27" fmla="*/ 2147483647 h 449"/>
              <a:gd name="T28" fmla="*/ 2147483647 w 510"/>
              <a:gd name="T29" fmla="*/ 2147483647 h 449"/>
              <a:gd name="T30" fmla="*/ 2147483647 w 510"/>
              <a:gd name="T31" fmla="*/ 2147483647 h 449"/>
              <a:gd name="T32" fmla="*/ 2147483647 w 510"/>
              <a:gd name="T33" fmla="*/ 2147483647 h 449"/>
              <a:gd name="T34" fmla="*/ 2147483647 w 510"/>
              <a:gd name="T35" fmla="*/ 2147483647 h 449"/>
              <a:gd name="T36" fmla="*/ 2147483647 w 510"/>
              <a:gd name="T37" fmla="*/ 2147483647 h 449"/>
              <a:gd name="T38" fmla="*/ 2147483647 w 510"/>
              <a:gd name="T39" fmla="*/ 2147483647 h 449"/>
              <a:gd name="T40" fmla="*/ 2147483647 w 510"/>
              <a:gd name="T41" fmla="*/ 2147483647 h 449"/>
              <a:gd name="T42" fmla="*/ 2147483647 w 510"/>
              <a:gd name="T43" fmla="*/ 2147483647 h 449"/>
              <a:gd name="T44" fmla="*/ 2147483647 w 510"/>
              <a:gd name="T45" fmla="*/ 2147483647 h 449"/>
              <a:gd name="T46" fmla="*/ 2147483647 w 510"/>
              <a:gd name="T47" fmla="*/ 2147483647 h 449"/>
              <a:gd name="T48" fmla="*/ 2147483647 w 510"/>
              <a:gd name="T49" fmla="*/ 2147483647 h 449"/>
              <a:gd name="T50" fmla="*/ 2147483647 w 510"/>
              <a:gd name="T51" fmla="*/ 2147483647 h 449"/>
              <a:gd name="T52" fmla="*/ 2147483647 w 510"/>
              <a:gd name="T53" fmla="*/ 2147483647 h 449"/>
              <a:gd name="T54" fmla="*/ 2147483647 w 510"/>
              <a:gd name="T55" fmla="*/ 2147483647 h 449"/>
              <a:gd name="T56" fmla="*/ 2147483647 w 510"/>
              <a:gd name="T57" fmla="*/ 2147483647 h 449"/>
              <a:gd name="T58" fmla="*/ 2147483647 w 510"/>
              <a:gd name="T59" fmla="*/ 2147483647 h 449"/>
              <a:gd name="T60" fmla="*/ 2147483647 w 510"/>
              <a:gd name="T61" fmla="*/ 2147483647 h 449"/>
              <a:gd name="T62" fmla="*/ 2147483647 w 510"/>
              <a:gd name="T63" fmla="*/ 2147483647 h 449"/>
              <a:gd name="T64" fmla="*/ 2147483647 w 510"/>
              <a:gd name="T65" fmla="*/ 2147483647 h 449"/>
              <a:gd name="T66" fmla="*/ 2147483647 w 510"/>
              <a:gd name="T67" fmla="*/ 2147483647 h 449"/>
              <a:gd name="T68" fmla="*/ 2147483647 w 510"/>
              <a:gd name="T69" fmla="*/ 2147483647 h 449"/>
              <a:gd name="T70" fmla="*/ 2147483647 w 510"/>
              <a:gd name="T71" fmla="*/ 2147483647 h 449"/>
              <a:gd name="T72" fmla="*/ 2147483647 w 510"/>
              <a:gd name="T73" fmla="*/ 2147483647 h 449"/>
              <a:gd name="T74" fmla="*/ 2147483647 w 510"/>
              <a:gd name="T75" fmla="*/ 2147483647 h 449"/>
              <a:gd name="T76" fmla="*/ 2147483647 w 510"/>
              <a:gd name="T77" fmla="*/ 2147483647 h 449"/>
              <a:gd name="T78" fmla="*/ 2147483647 w 510"/>
              <a:gd name="T79" fmla="*/ 2147483647 h 449"/>
              <a:gd name="T80" fmla="*/ 2147483647 w 510"/>
              <a:gd name="T81" fmla="*/ 2147483647 h 449"/>
              <a:gd name="T82" fmla="*/ 2147483647 w 510"/>
              <a:gd name="T83" fmla="*/ 2147483647 h 449"/>
              <a:gd name="T84" fmla="*/ 0 w 510"/>
              <a:gd name="T85" fmla="*/ 2147483647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449"/>
              <a:gd name="T131" fmla="*/ 510 w 510"/>
              <a:gd name="T132" fmla="*/ 449 h 4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4" name="Freeform 64"/>
          <p:cNvSpPr>
            <a:spLocks/>
          </p:cNvSpPr>
          <p:nvPr/>
        </p:nvSpPr>
        <p:spPr bwMode="ltGray">
          <a:xfrm>
            <a:off x="6400800" y="2733675"/>
            <a:ext cx="365125" cy="323850"/>
          </a:xfrm>
          <a:custGeom>
            <a:avLst/>
            <a:gdLst>
              <a:gd name="T0" fmla="*/ 2147483647 w 505"/>
              <a:gd name="T1" fmla="*/ 0 h 445"/>
              <a:gd name="T2" fmla="*/ 2147483647 w 505"/>
              <a:gd name="T3" fmla="*/ 2147483647 h 445"/>
              <a:gd name="T4" fmla="*/ 2147483647 w 505"/>
              <a:gd name="T5" fmla="*/ 2147483647 h 445"/>
              <a:gd name="T6" fmla="*/ 2147483647 w 505"/>
              <a:gd name="T7" fmla="*/ 2147483647 h 445"/>
              <a:gd name="T8" fmla="*/ 2147483647 w 505"/>
              <a:gd name="T9" fmla="*/ 2147483647 h 445"/>
              <a:gd name="T10" fmla="*/ 2147483647 w 505"/>
              <a:gd name="T11" fmla="*/ 2147483647 h 445"/>
              <a:gd name="T12" fmla="*/ 2147483647 w 505"/>
              <a:gd name="T13" fmla="*/ 2147483647 h 445"/>
              <a:gd name="T14" fmla="*/ 2147483647 w 505"/>
              <a:gd name="T15" fmla="*/ 2147483647 h 445"/>
              <a:gd name="T16" fmla="*/ 2147483647 w 505"/>
              <a:gd name="T17" fmla="*/ 2147483647 h 445"/>
              <a:gd name="T18" fmla="*/ 2147483647 w 505"/>
              <a:gd name="T19" fmla="*/ 2147483647 h 445"/>
              <a:gd name="T20" fmla="*/ 2147483647 w 505"/>
              <a:gd name="T21" fmla="*/ 2147483647 h 445"/>
              <a:gd name="T22" fmla="*/ 2147483647 w 505"/>
              <a:gd name="T23" fmla="*/ 2147483647 h 445"/>
              <a:gd name="T24" fmla="*/ 2147483647 w 505"/>
              <a:gd name="T25" fmla="*/ 2147483647 h 445"/>
              <a:gd name="T26" fmla="*/ 2147483647 w 505"/>
              <a:gd name="T27" fmla="*/ 2147483647 h 445"/>
              <a:gd name="T28" fmla="*/ 2147483647 w 505"/>
              <a:gd name="T29" fmla="*/ 2147483647 h 445"/>
              <a:gd name="T30" fmla="*/ 2147483647 w 505"/>
              <a:gd name="T31" fmla="*/ 2147483647 h 445"/>
              <a:gd name="T32" fmla="*/ 2147483647 w 505"/>
              <a:gd name="T33" fmla="*/ 2147483647 h 445"/>
              <a:gd name="T34" fmla="*/ 2147483647 w 505"/>
              <a:gd name="T35" fmla="*/ 2147483647 h 445"/>
              <a:gd name="T36" fmla="*/ 2147483647 w 505"/>
              <a:gd name="T37" fmla="*/ 2147483647 h 445"/>
              <a:gd name="T38" fmla="*/ 2147483647 w 505"/>
              <a:gd name="T39" fmla="*/ 2147483647 h 445"/>
              <a:gd name="T40" fmla="*/ 2147483647 w 505"/>
              <a:gd name="T41" fmla="*/ 2147483647 h 445"/>
              <a:gd name="T42" fmla="*/ 2147483647 w 505"/>
              <a:gd name="T43" fmla="*/ 2147483647 h 445"/>
              <a:gd name="T44" fmla="*/ 2147483647 w 505"/>
              <a:gd name="T45" fmla="*/ 2147483647 h 445"/>
              <a:gd name="T46" fmla="*/ 2147483647 w 505"/>
              <a:gd name="T47" fmla="*/ 2147483647 h 445"/>
              <a:gd name="T48" fmla="*/ 2147483647 w 505"/>
              <a:gd name="T49" fmla="*/ 2147483647 h 445"/>
              <a:gd name="T50" fmla="*/ 2147483647 w 505"/>
              <a:gd name="T51" fmla="*/ 2147483647 h 445"/>
              <a:gd name="T52" fmla="*/ 2147483647 w 505"/>
              <a:gd name="T53" fmla="*/ 2147483647 h 445"/>
              <a:gd name="T54" fmla="*/ 2147483647 w 505"/>
              <a:gd name="T55" fmla="*/ 2147483647 h 445"/>
              <a:gd name="T56" fmla="*/ 2147483647 w 505"/>
              <a:gd name="T57" fmla="*/ 2147483647 h 445"/>
              <a:gd name="T58" fmla="*/ 2147483647 w 505"/>
              <a:gd name="T59" fmla="*/ 2147483647 h 445"/>
              <a:gd name="T60" fmla="*/ 2147483647 w 505"/>
              <a:gd name="T61" fmla="*/ 2147483647 h 445"/>
              <a:gd name="T62" fmla="*/ 2147483647 w 505"/>
              <a:gd name="T63" fmla="*/ 2147483647 h 445"/>
              <a:gd name="T64" fmla="*/ 2147483647 w 505"/>
              <a:gd name="T65" fmla="*/ 2147483647 h 445"/>
              <a:gd name="T66" fmla="*/ 2147483647 w 505"/>
              <a:gd name="T67" fmla="*/ 2147483647 h 445"/>
              <a:gd name="T68" fmla="*/ 2147483647 w 505"/>
              <a:gd name="T69" fmla="*/ 2147483647 h 445"/>
              <a:gd name="T70" fmla="*/ 2147483647 w 505"/>
              <a:gd name="T71" fmla="*/ 2147483647 h 445"/>
              <a:gd name="T72" fmla="*/ 2147483647 w 505"/>
              <a:gd name="T73" fmla="*/ 2147483647 h 445"/>
              <a:gd name="T74" fmla="*/ 2147483647 w 505"/>
              <a:gd name="T75" fmla="*/ 2147483647 h 445"/>
              <a:gd name="T76" fmla="*/ 2147483647 w 505"/>
              <a:gd name="T77" fmla="*/ 2147483647 h 445"/>
              <a:gd name="T78" fmla="*/ 2147483647 w 505"/>
              <a:gd name="T79" fmla="*/ 2147483647 h 445"/>
              <a:gd name="T80" fmla="*/ 2147483647 w 505"/>
              <a:gd name="T81" fmla="*/ 2147483647 h 445"/>
              <a:gd name="T82" fmla="*/ 2147483647 w 505"/>
              <a:gd name="T83" fmla="*/ 2147483647 h 445"/>
              <a:gd name="T84" fmla="*/ 2147483647 w 505"/>
              <a:gd name="T85" fmla="*/ 2147483647 h 445"/>
              <a:gd name="T86" fmla="*/ 0 w 505"/>
              <a:gd name="T87" fmla="*/ 2147483647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5"/>
              <a:gd name="T133" fmla="*/ 0 h 445"/>
              <a:gd name="T134" fmla="*/ 505 w 505"/>
              <a:gd name="T135" fmla="*/ 445 h 4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5" name="Freeform 65"/>
          <p:cNvSpPr>
            <a:spLocks/>
          </p:cNvSpPr>
          <p:nvPr/>
        </p:nvSpPr>
        <p:spPr bwMode="ltGray">
          <a:xfrm>
            <a:off x="6400800" y="2738438"/>
            <a:ext cx="361950" cy="319087"/>
          </a:xfrm>
          <a:custGeom>
            <a:avLst/>
            <a:gdLst>
              <a:gd name="T0" fmla="*/ 2147483647 w 500"/>
              <a:gd name="T1" fmla="*/ 0 h 439"/>
              <a:gd name="T2" fmla="*/ 2147483647 w 500"/>
              <a:gd name="T3" fmla="*/ 2147483647 h 439"/>
              <a:gd name="T4" fmla="*/ 2147483647 w 500"/>
              <a:gd name="T5" fmla="*/ 2147483647 h 439"/>
              <a:gd name="T6" fmla="*/ 2147483647 w 500"/>
              <a:gd name="T7" fmla="*/ 2147483647 h 439"/>
              <a:gd name="T8" fmla="*/ 2147483647 w 500"/>
              <a:gd name="T9" fmla="*/ 2147483647 h 439"/>
              <a:gd name="T10" fmla="*/ 2147483647 w 500"/>
              <a:gd name="T11" fmla="*/ 2147483647 h 439"/>
              <a:gd name="T12" fmla="*/ 2147483647 w 500"/>
              <a:gd name="T13" fmla="*/ 2147483647 h 439"/>
              <a:gd name="T14" fmla="*/ 2147483647 w 500"/>
              <a:gd name="T15" fmla="*/ 2147483647 h 439"/>
              <a:gd name="T16" fmla="*/ 2147483647 w 500"/>
              <a:gd name="T17" fmla="*/ 2147483647 h 439"/>
              <a:gd name="T18" fmla="*/ 2147483647 w 500"/>
              <a:gd name="T19" fmla="*/ 2147483647 h 439"/>
              <a:gd name="T20" fmla="*/ 2147483647 w 500"/>
              <a:gd name="T21" fmla="*/ 2147483647 h 439"/>
              <a:gd name="T22" fmla="*/ 2147483647 w 500"/>
              <a:gd name="T23" fmla="*/ 2147483647 h 439"/>
              <a:gd name="T24" fmla="*/ 2147483647 w 500"/>
              <a:gd name="T25" fmla="*/ 2147483647 h 439"/>
              <a:gd name="T26" fmla="*/ 2147483647 w 500"/>
              <a:gd name="T27" fmla="*/ 2147483647 h 439"/>
              <a:gd name="T28" fmla="*/ 2147483647 w 500"/>
              <a:gd name="T29" fmla="*/ 2147483647 h 439"/>
              <a:gd name="T30" fmla="*/ 2147483647 w 500"/>
              <a:gd name="T31" fmla="*/ 2147483647 h 439"/>
              <a:gd name="T32" fmla="*/ 2147483647 w 500"/>
              <a:gd name="T33" fmla="*/ 2147483647 h 439"/>
              <a:gd name="T34" fmla="*/ 2147483647 w 500"/>
              <a:gd name="T35" fmla="*/ 2147483647 h 439"/>
              <a:gd name="T36" fmla="*/ 2147483647 w 500"/>
              <a:gd name="T37" fmla="*/ 2147483647 h 439"/>
              <a:gd name="T38" fmla="*/ 2147483647 w 500"/>
              <a:gd name="T39" fmla="*/ 2147483647 h 439"/>
              <a:gd name="T40" fmla="*/ 2147483647 w 500"/>
              <a:gd name="T41" fmla="*/ 2147483647 h 439"/>
              <a:gd name="T42" fmla="*/ 2147483647 w 500"/>
              <a:gd name="T43" fmla="*/ 2147483647 h 439"/>
              <a:gd name="T44" fmla="*/ 2147483647 w 500"/>
              <a:gd name="T45" fmla="*/ 2147483647 h 439"/>
              <a:gd name="T46" fmla="*/ 2147483647 w 500"/>
              <a:gd name="T47" fmla="*/ 2147483647 h 439"/>
              <a:gd name="T48" fmla="*/ 2147483647 w 500"/>
              <a:gd name="T49" fmla="*/ 2147483647 h 439"/>
              <a:gd name="T50" fmla="*/ 2147483647 w 500"/>
              <a:gd name="T51" fmla="*/ 2147483647 h 439"/>
              <a:gd name="T52" fmla="*/ 2147483647 w 500"/>
              <a:gd name="T53" fmla="*/ 2147483647 h 439"/>
              <a:gd name="T54" fmla="*/ 2147483647 w 500"/>
              <a:gd name="T55" fmla="*/ 2147483647 h 439"/>
              <a:gd name="T56" fmla="*/ 2147483647 w 500"/>
              <a:gd name="T57" fmla="*/ 2147483647 h 439"/>
              <a:gd name="T58" fmla="*/ 2147483647 w 500"/>
              <a:gd name="T59" fmla="*/ 2147483647 h 439"/>
              <a:gd name="T60" fmla="*/ 2147483647 w 500"/>
              <a:gd name="T61" fmla="*/ 2147483647 h 439"/>
              <a:gd name="T62" fmla="*/ 2147483647 w 500"/>
              <a:gd name="T63" fmla="*/ 2147483647 h 439"/>
              <a:gd name="T64" fmla="*/ 2147483647 w 500"/>
              <a:gd name="T65" fmla="*/ 2147483647 h 439"/>
              <a:gd name="T66" fmla="*/ 2147483647 w 500"/>
              <a:gd name="T67" fmla="*/ 2147483647 h 439"/>
              <a:gd name="T68" fmla="*/ 2147483647 w 500"/>
              <a:gd name="T69" fmla="*/ 2147483647 h 439"/>
              <a:gd name="T70" fmla="*/ 2147483647 w 500"/>
              <a:gd name="T71" fmla="*/ 2147483647 h 439"/>
              <a:gd name="T72" fmla="*/ 2147483647 w 500"/>
              <a:gd name="T73" fmla="*/ 2147483647 h 439"/>
              <a:gd name="T74" fmla="*/ 2147483647 w 500"/>
              <a:gd name="T75" fmla="*/ 2147483647 h 439"/>
              <a:gd name="T76" fmla="*/ 2147483647 w 500"/>
              <a:gd name="T77" fmla="*/ 2147483647 h 439"/>
              <a:gd name="T78" fmla="*/ 2147483647 w 500"/>
              <a:gd name="T79" fmla="*/ 2147483647 h 439"/>
              <a:gd name="T80" fmla="*/ 2147483647 w 500"/>
              <a:gd name="T81" fmla="*/ 2147483647 h 439"/>
              <a:gd name="T82" fmla="*/ 2147483647 w 500"/>
              <a:gd name="T83" fmla="*/ 2147483647 h 439"/>
              <a:gd name="T84" fmla="*/ 2147483647 w 500"/>
              <a:gd name="T85" fmla="*/ 2147483647 h 439"/>
              <a:gd name="T86" fmla="*/ 0 w 500"/>
              <a:gd name="T87" fmla="*/ 2147483647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0"/>
              <a:gd name="T133" fmla="*/ 0 h 439"/>
              <a:gd name="T134" fmla="*/ 500 w 500"/>
              <a:gd name="T135" fmla="*/ 439 h 4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6" name="Freeform 66"/>
          <p:cNvSpPr>
            <a:spLocks/>
          </p:cNvSpPr>
          <p:nvPr/>
        </p:nvSpPr>
        <p:spPr bwMode="ltGray">
          <a:xfrm>
            <a:off x="6402388" y="2740025"/>
            <a:ext cx="358775" cy="315913"/>
          </a:xfrm>
          <a:custGeom>
            <a:avLst/>
            <a:gdLst>
              <a:gd name="T0" fmla="*/ 2147483647 w 496"/>
              <a:gd name="T1" fmla="*/ 0 h 433"/>
              <a:gd name="T2" fmla="*/ 2147483647 w 496"/>
              <a:gd name="T3" fmla="*/ 2147483647 h 433"/>
              <a:gd name="T4" fmla="*/ 2147483647 w 496"/>
              <a:gd name="T5" fmla="*/ 2147483647 h 433"/>
              <a:gd name="T6" fmla="*/ 2147483647 w 496"/>
              <a:gd name="T7" fmla="*/ 2147483647 h 433"/>
              <a:gd name="T8" fmla="*/ 2147483647 w 496"/>
              <a:gd name="T9" fmla="*/ 2147483647 h 433"/>
              <a:gd name="T10" fmla="*/ 2147483647 w 496"/>
              <a:gd name="T11" fmla="*/ 2147483647 h 433"/>
              <a:gd name="T12" fmla="*/ 2147483647 w 496"/>
              <a:gd name="T13" fmla="*/ 2147483647 h 433"/>
              <a:gd name="T14" fmla="*/ 2147483647 w 496"/>
              <a:gd name="T15" fmla="*/ 2147483647 h 433"/>
              <a:gd name="T16" fmla="*/ 2147483647 w 496"/>
              <a:gd name="T17" fmla="*/ 2147483647 h 433"/>
              <a:gd name="T18" fmla="*/ 2147483647 w 496"/>
              <a:gd name="T19" fmla="*/ 2147483647 h 433"/>
              <a:gd name="T20" fmla="*/ 2147483647 w 496"/>
              <a:gd name="T21" fmla="*/ 2147483647 h 433"/>
              <a:gd name="T22" fmla="*/ 2147483647 w 496"/>
              <a:gd name="T23" fmla="*/ 2147483647 h 433"/>
              <a:gd name="T24" fmla="*/ 2147483647 w 496"/>
              <a:gd name="T25" fmla="*/ 2147483647 h 433"/>
              <a:gd name="T26" fmla="*/ 2147483647 w 496"/>
              <a:gd name="T27" fmla="*/ 2147483647 h 433"/>
              <a:gd name="T28" fmla="*/ 2147483647 w 496"/>
              <a:gd name="T29" fmla="*/ 2147483647 h 433"/>
              <a:gd name="T30" fmla="*/ 2147483647 w 496"/>
              <a:gd name="T31" fmla="*/ 2147483647 h 433"/>
              <a:gd name="T32" fmla="*/ 2147483647 w 496"/>
              <a:gd name="T33" fmla="*/ 2147483647 h 433"/>
              <a:gd name="T34" fmla="*/ 2147483647 w 496"/>
              <a:gd name="T35" fmla="*/ 2147483647 h 433"/>
              <a:gd name="T36" fmla="*/ 2147483647 w 496"/>
              <a:gd name="T37" fmla="*/ 2147483647 h 433"/>
              <a:gd name="T38" fmla="*/ 2147483647 w 496"/>
              <a:gd name="T39" fmla="*/ 2147483647 h 433"/>
              <a:gd name="T40" fmla="*/ 2147483647 w 496"/>
              <a:gd name="T41" fmla="*/ 2147483647 h 433"/>
              <a:gd name="T42" fmla="*/ 2147483647 w 496"/>
              <a:gd name="T43" fmla="*/ 2147483647 h 433"/>
              <a:gd name="T44" fmla="*/ 2147483647 w 496"/>
              <a:gd name="T45" fmla="*/ 2147483647 h 433"/>
              <a:gd name="T46" fmla="*/ 2147483647 w 496"/>
              <a:gd name="T47" fmla="*/ 2147483647 h 433"/>
              <a:gd name="T48" fmla="*/ 2147483647 w 496"/>
              <a:gd name="T49" fmla="*/ 2147483647 h 433"/>
              <a:gd name="T50" fmla="*/ 2147483647 w 496"/>
              <a:gd name="T51" fmla="*/ 2147483647 h 433"/>
              <a:gd name="T52" fmla="*/ 2147483647 w 496"/>
              <a:gd name="T53" fmla="*/ 2147483647 h 433"/>
              <a:gd name="T54" fmla="*/ 2147483647 w 496"/>
              <a:gd name="T55" fmla="*/ 2147483647 h 433"/>
              <a:gd name="T56" fmla="*/ 2147483647 w 496"/>
              <a:gd name="T57" fmla="*/ 2147483647 h 433"/>
              <a:gd name="T58" fmla="*/ 2147483647 w 496"/>
              <a:gd name="T59" fmla="*/ 2147483647 h 433"/>
              <a:gd name="T60" fmla="*/ 2147483647 w 496"/>
              <a:gd name="T61" fmla="*/ 2147483647 h 433"/>
              <a:gd name="T62" fmla="*/ 2147483647 w 496"/>
              <a:gd name="T63" fmla="*/ 2147483647 h 433"/>
              <a:gd name="T64" fmla="*/ 2147483647 w 496"/>
              <a:gd name="T65" fmla="*/ 2147483647 h 433"/>
              <a:gd name="T66" fmla="*/ 2147483647 w 496"/>
              <a:gd name="T67" fmla="*/ 2147483647 h 433"/>
              <a:gd name="T68" fmla="*/ 2147483647 w 496"/>
              <a:gd name="T69" fmla="*/ 2147483647 h 433"/>
              <a:gd name="T70" fmla="*/ 2147483647 w 496"/>
              <a:gd name="T71" fmla="*/ 2147483647 h 433"/>
              <a:gd name="T72" fmla="*/ 2147483647 w 496"/>
              <a:gd name="T73" fmla="*/ 2147483647 h 433"/>
              <a:gd name="T74" fmla="*/ 2147483647 w 496"/>
              <a:gd name="T75" fmla="*/ 2147483647 h 433"/>
              <a:gd name="T76" fmla="*/ 2147483647 w 496"/>
              <a:gd name="T77" fmla="*/ 2147483647 h 433"/>
              <a:gd name="T78" fmla="*/ 2147483647 w 496"/>
              <a:gd name="T79" fmla="*/ 2147483647 h 433"/>
              <a:gd name="T80" fmla="*/ 2147483647 w 496"/>
              <a:gd name="T81" fmla="*/ 2147483647 h 433"/>
              <a:gd name="T82" fmla="*/ 2147483647 w 496"/>
              <a:gd name="T83" fmla="*/ 2147483647 h 433"/>
              <a:gd name="T84" fmla="*/ 2147483647 w 496"/>
              <a:gd name="T85" fmla="*/ 2147483647 h 433"/>
              <a:gd name="T86" fmla="*/ 0 w 496"/>
              <a:gd name="T87" fmla="*/ 2147483647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33"/>
              <a:gd name="T134" fmla="*/ 496 w 496"/>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7" name="Freeform 67"/>
          <p:cNvSpPr>
            <a:spLocks/>
          </p:cNvSpPr>
          <p:nvPr/>
        </p:nvSpPr>
        <p:spPr bwMode="ltGray">
          <a:xfrm>
            <a:off x="6402388" y="2743200"/>
            <a:ext cx="355600" cy="312738"/>
          </a:xfrm>
          <a:custGeom>
            <a:avLst/>
            <a:gdLst>
              <a:gd name="T0" fmla="*/ 2147483647 w 490"/>
              <a:gd name="T1" fmla="*/ 0 h 429"/>
              <a:gd name="T2" fmla="*/ 2147483647 w 490"/>
              <a:gd name="T3" fmla="*/ 2147483647 h 429"/>
              <a:gd name="T4" fmla="*/ 2147483647 w 490"/>
              <a:gd name="T5" fmla="*/ 2147483647 h 429"/>
              <a:gd name="T6" fmla="*/ 2147483647 w 490"/>
              <a:gd name="T7" fmla="*/ 2147483647 h 429"/>
              <a:gd name="T8" fmla="*/ 2147483647 w 490"/>
              <a:gd name="T9" fmla="*/ 2147483647 h 429"/>
              <a:gd name="T10" fmla="*/ 2147483647 w 490"/>
              <a:gd name="T11" fmla="*/ 2147483647 h 429"/>
              <a:gd name="T12" fmla="*/ 2147483647 w 490"/>
              <a:gd name="T13" fmla="*/ 2147483647 h 429"/>
              <a:gd name="T14" fmla="*/ 2147483647 w 490"/>
              <a:gd name="T15" fmla="*/ 2147483647 h 429"/>
              <a:gd name="T16" fmla="*/ 2147483647 w 490"/>
              <a:gd name="T17" fmla="*/ 2147483647 h 429"/>
              <a:gd name="T18" fmla="*/ 2147483647 w 490"/>
              <a:gd name="T19" fmla="*/ 2147483647 h 429"/>
              <a:gd name="T20" fmla="*/ 2147483647 w 490"/>
              <a:gd name="T21" fmla="*/ 2147483647 h 429"/>
              <a:gd name="T22" fmla="*/ 2147483647 w 490"/>
              <a:gd name="T23" fmla="*/ 2147483647 h 429"/>
              <a:gd name="T24" fmla="*/ 2147483647 w 490"/>
              <a:gd name="T25" fmla="*/ 2147483647 h 429"/>
              <a:gd name="T26" fmla="*/ 2147483647 w 490"/>
              <a:gd name="T27" fmla="*/ 2147483647 h 429"/>
              <a:gd name="T28" fmla="*/ 2147483647 w 490"/>
              <a:gd name="T29" fmla="*/ 2147483647 h 429"/>
              <a:gd name="T30" fmla="*/ 2147483647 w 490"/>
              <a:gd name="T31" fmla="*/ 2147483647 h 429"/>
              <a:gd name="T32" fmla="*/ 2147483647 w 490"/>
              <a:gd name="T33" fmla="*/ 2147483647 h 429"/>
              <a:gd name="T34" fmla="*/ 2147483647 w 490"/>
              <a:gd name="T35" fmla="*/ 2147483647 h 429"/>
              <a:gd name="T36" fmla="*/ 2147483647 w 490"/>
              <a:gd name="T37" fmla="*/ 2147483647 h 429"/>
              <a:gd name="T38" fmla="*/ 2147483647 w 490"/>
              <a:gd name="T39" fmla="*/ 2147483647 h 429"/>
              <a:gd name="T40" fmla="*/ 2147483647 w 490"/>
              <a:gd name="T41" fmla="*/ 2147483647 h 429"/>
              <a:gd name="T42" fmla="*/ 2147483647 w 490"/>
              <a:gd name="T43" fmla="*/ 2147483647 h 429"/>
              <a:gd name="T44" fmla="*/ 2147483647 w 490"/>
              <a:gd name="T45" fmla="*/ 2147483647 h 429"/>
              <a:gd name="T46" fmla="*/ 2147483647 w 490"/>
              <a:gd name="T47" fmla="*/ 2147483647 h 429"/>
              <a:gd name="T48" fmla="*/ 2147483647 w 490"/>
              <a:gd name="T49" fmla="*/ 2147483647 h 429"/>
              <a:gd name="T50" fmla="*/ 2147483647 w 490"/>
              <a:gd name="T51" fmla="*/ 2147483647 h 429"/>
              <a:gd name="T52" fmla="*/ 2147483647 w 490"/>
              <a:gd name="T53" fmla="*/ 2147483647 h 429"/>
              <a:gd name="T54" fmla="*/ 2147483647 w 490"/>
              <a:gd name="T55" fmla="*/ 2147483647 h 429"/>
              <a:gd name="T56" fmla="*/ 2147483647 w 490"/>
              <a:gd name="T57" fmla="*/ 2147483647 h 429"/>
              <a:gd name="T58" fmla="*/ 2147483647 w 490"/>
              <a:gd name="T59" fmla="*/ 2147483647 h 429"/>
              <a:gd name="T60" fmla="*/ 2147483647 w 490"/>
              <a:gd name="T61" fmla="*/ 2147483647 h 429"/>
              <a:gd name="T62" fmla="*/ 2147483647 w 490"/>
              <a:gd name="T63" fmla="*/ 2147483647 h 429"/>
              <a:gd name="T64" fmla="*/ 2147483647 w 490"/>
              <a:gd name="T65" fmla="*/ 2147483647 h 429"/>
              <a:gd name="T66" fmla="*/ 2147483647 w 490"/>
              <a:gd name="T67" fmla="*/ 2147483647 h 429"/>
              <a:gd name="T68" fmla="*/ 2147483647 w 490"/>
              <a:gd name="T69" fmla="*/ 2147483647 h 429"/>
              <a:gd name="T70" fmla="*/ 2147483647 w 490"/>
              <a:gd name="T71" fmla="*/ 2147483647 h 429"/>
              <a:gd name="T72" fmla="*/ 2147483647 w 490"/>
              <a:gd name="T73" fmla="*/ 2147483647 h 429"/>
              <a:gd name="T74" fmla="*/ 2147483647 w 490"/>
              <a:gd name="T75" fmla="*/ 2147483647 h 429"/>
              <a:gd name="T76" fmla="*/ 2147483647 w 490"/>
              <a:gd name="T77" fmla="*/ 2147483647 h 429"/>
              <a:gd name="T78" fmla="*/ 2147483647 w 490"/>
              <a:gd name="T79" fmla="*/ 2147483647 h 429"/>
              <a:gd name="T80" fmla="*/ 2147483647 w 490"/>
              <a:gd name="T81" fmla="*/ 2147483647 h 429"/>
              <a:gd name="T82" fmla="*/ 2147483647 w 490"/>
              <a:gd name="T83" fmla="*/ 2147483647 h 429"/>
              <a:gd name="T84" fmla="*/ 2147483647 w 490"/>
              <a:gd name="T85" fmla="*/ 2147483647 h 429"/>
              <a:gd name="T86" fmla="*/ 0 w 490"/>
              <a:gd name="T87" fmla="*/ 2147483647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
              <a:gd name="T133" fmla="*/ 0 h 429"/>
              <a:gd name="T134" fmla="*/ 490 w 490"/>
              <a:gd name="T135" fmla="*/ 429 h 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8" name="Freeform 68"/>
          <p:cNvSpPr>
            <a:spLocks/>
          </p:cNvSpPr>
          <p:nvPr/>
        </p:nvSpPr>
        <p:spPr bwMode="ltGray">
          <a:xfrm>
            <a:off x="6403975" y="2746375"/>
            <a:ext cx="350838" cy="307975"/>
          </a:xfrm>
          <a:custGeom>
            <a:avLst/>
            <a:gdLst>
              <a:gd name="T0" fmla="*/ 2147483647 w 483"/>
              <a:gd name="T1" fmla="*/ 0 h 424"/>
              <a:gd name="T2" fmla="*/ 2147483647 w 483"/>
              <a:gd name="T3" fmla="*/ 2147483647 h 424"/>
              <a:gd name="T4" fmla="*/ 2147483647 w 483"/>
              <a:gd name="T5" fmla="*/ 2147483647 h 424"/>
              <a:gd name="T6" fmla="*/ 2147483647 w 483"/>
              <a:gd name="T7" fmla="*/ 2147483647 h 424"/>
              <a:gd name="T8" fmla="*/ 2147483647 w 483"/>
              <a:gd name="T9" fmla="*/ 2147483647 h 424"/>
              <a:gd name="T10" fmla="*/ 2147483647 w 483"/>
              <a:gd name="T11" fmla="*/ 2147483647 h 424"/>
              <a:gd name="T12" fmla="*/ 2147483647 w 483"/>
              <a:gd name="T13" fmla="*/ 2147483647 h 424"/>
              <a:gd name="T14" fmla="*/ 2147483647 w 483"/>
              <a:gd name="T15" fmla="*/ 2147483647 h 424"/>
              <a:gd name="T16" fmla="*/ 2147483647 w 483"/>
              <a:gd name="T17" fmla="*/ 2147483647 h 424"/>
              <a:gd name="T18" fmla="*/ 2147483647 w 483"/>
              <a:gd name="T19" fmla="*/ 2147483647 h 424"/>
              <a:gd name="T20" fmla="*/ 2147483647 w 483"/>
              <a:gd name="T21" fmla="*/ 2147483647 h 424"/>
              <a:gd name="T22" fmla="*/ 2147483647 w 483"/>
              <a:gd name="T23" fmla="*/ 2147483647 h 424"/>
              <a:gd name="T24" fmla="*/ 2147483647 w 483"/>
              <a:gd name="T25" fmla="*/ 2147483647 h 424"/>
              <a:gd name="T26" fmla="*/ 2147483647 w 483"/>
              <a:gd name="T27" fmla="*/ 2147483647 h 424"/>
              <a:gd name="T28" fmla="*/ 2147483647 w 483"/>
              <a:gd name="T29" fmla="*/ 2147483647 h 424"/>
              <a:gd name="T30" fmla="*/ 2147483647 w 483"/>
              <a:gd name="T31" fmla="*/ 2147483647 h 424"/>
              <a:gd name="T32" fmla="*/ 2147483647 w 483"/>
              <a:gd name="T33" fmla="*/ 2147483647 h 424"/>
              <a:gd name="T34" fmla="*/ 2147483647 w 483"/>
              <a:gd name="T35" fmla="*/ 2147483647 h 424"/>
              <a:gd name="T36" fmla="*/ 2147483647 w 483"/>
              <a:gd name="T37" fmla="*/ 2147483647 h 424"/>
              <a:gd name="T38" fmla="*/ 2147483647 w 483"/>
              <a:gd name="T39" fmla="*/ 2147483647 h 424"/>
              <a:gd name="T40" fmla="*/ 2147483647 w 483"/>
              <a:gd name="T41" fmla="*/ 2147483647 h 424"/>
              <a:gd name="T42" fmla="*/ 2147483647 w 483"/>
              <a:gd name="T43" fmla="*/ 2147483647 h 424"/>
              <a:gd name="T44" fmla="*/ 2147483647 w 483"/>
              <a:gd name="T45" fmla="*/ 2147483647 h 424"/>
              <a:gd name="T46" fmla="*/ 2147483647 w 483"/>
              <a:gd name="T47" fmla="*/ 2147483647 h 424"/>
              <a:gd name="T48" fmla="*/ 2147483647 w 483"/>
              <a:gd name="T49" fmla="*/ 2147483647 h 424"/>
              <a:gd name="T50" fmla="*/ 2147483647 w 483"/>
              <a:gd name="T51" fmla="*/ 2147483647 h 424"/>
              <a:gd name="T52" fmla="*/ 2147483647 w 483"/>
              <a:gd name="T53" fmla="*/ 2147483647 h 424"/>
              <a:gd name="T54" fmla="*/ 2147483647 w 483"/>
              <a:gd name="T55" fmla="*/ 2147483647 h 424"/>
              <a:gd name="T56" fmla="*/ 2147483647 w 483"/>
              <a:gd name="T57" fmla="*/ 2147483647 h 424"/>
              <a:gd name="T58" fmla="*/ 2147483647 w 483"/>
              <a:gd name="T59" fmla="*/ 2147483647 h 424"/>
              <a:gd name="T60" fmla="*/ 2147483647 w 483"/>
              <a:gd name="T61" fmla="*/ 2147483647 h 424"/>
              <a:gd name="T62" fmla="*/ 2147483647 w 483"/>
              <a:gd name="T63" fmla="*/ 2147483647 h 424"/>
              <a:gd name="T64" fmla="*/ 2147483647 w 483"/>
              <a:gd name="T65" fmla="*/ 2147483647 h 424"/>
              <a:gd name="T66" fmla="*/ 2147483647 w 483"/>
              <a:gd name="T67" fmla="*/ 2147483647 h 424"/>
              <a:gd name="T68" fmla="*/ 2147483647 w 483"/>
              <a:gd name="T69" fmla="*/ 2147483647 h 424"/>
              <a:gd name="T70" fmla="*/ 2147483647 w 483"/>
              <a:gd name="T71" fmla="*/ 2147483647 h 424"/>
              <a:gd name="T72" fmla="*/ 2147483647 w 483"/>
              <a:gd name="T73" fmla="*/ 2147483647 h 424"/>
              <a:gd name="T74" fmla="*/ 2147483647 w 483"/>
              <a:gd name="T75" fmla="*/ 2147483647 h 424"/>
              <a:gd name="T76" fmla="*/ 2147483647 w 483"/>
              <a:gd name="T77" fmla="*/ 2147483647 h 424"/>
              <a:gd name="T78" fmla="*/ 2147483647 w 483"/>
              <a:gd name="T79" fmla="*/ 2147483647 h 424"/>
              <a:gd name="T80" fmla="*/ 2147483647 w 483"/>
              <a:gd name="T81" fmla="*/ 2147483647 h 424"/>
              <a:gd name="T82" fmla="*/ 2147483647 w 483"/>
              <a:gd name="T83" fmla="*/ 2147483647 h 424"/>
              <a:gd name="T84" fmla="*/ 0 w 483"/>
              <a:gd name="T85" fmla="*/ 2147483647 h 424"/>
              <a:gd name="T86" fmla="*/ 0 w 483"/>
              <a:gd name="T87" fmla="*/ 2147483647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3"/>
              <a:gd name="T133" fmla="*/ 0 h 424"/>
              <a:gd name="T134" fmla="*/ 483 w 483"/>
              <a:gd name="T135" fmla="*/ 424 h 4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09" name="Freeform 69"/>
          <p:cNvSpPr>
            <a:spLocks/>
          </p:cNvSpPr>
          <p:nvPr/>
        </p:nvSpPr>
        <p:spPr bwMode="ltGray">
          <a:xfrm>
            <a:off x="6405563" y="2749550"/>
            <a:ext cx="346075" cy="304800"/>
          </a:xfrm>
          <a:custGeom>
            <a:avLst/>
            <a:gdLst>
              <a:gd name="T0" fmla="*/ 2147483647 w 479"/>
              <a:gd name="T1" fmla="*/ 0 h 420"/>
              <a:gd name="T2" fmla="*/ 2147483647 w 479"/>
              <a:gd name="T3" fmla="*/ 2147483647 h 420"/>
              <a:gd name="T4" fmla="*/ 2147483647 w 479"/>
              <a:gd name="T5" fmla="*/ 2147483647 h 420"/>
              <a:gd name="T6" fmla="*/ 2147483647 w 479"/>
              <a:gd name="T7" fmla="*/ 2147483647 h 420"/>
              <a:gd name="T8" fmla="*/ 2147483647 w 479"/>
              <a:gd name="T9" fmla="*/ 2147483647 h 420"/>
              <a:gd name="T10" fmla="*/ 2147483647 w 479"/>
              <a:gd name="T11" fmla="*/ 2147483647 h 420"/>
              <a:gd name="T12" fmla="*/ 2147483647 w 479"/>
              <a:gd name="T13" fmla="*/ 2147483647 h 420"/>
              <a:gd name="T14" fmla="*/ 2147483647 w 479"/>
              <a:gd name="T15" fmla="*/ 2147483647 h 420"/>
              <a:gd name="T16" fmla="*/ 2147483647 w 479"/>
              <a:gd name="T17" fmla="*/ 2147483647 h 420"/>
              <a:gd name="T18" fmla="*/ 2147483647 w 479"/>
              <a:gd name="T19" fmla="*/ 2147483647 h 420"/>
              <a:gd name="T20" fmla="*/ 2147483647 w 479"/>
              <a:gd name="T21" fmla="*/ 2147483647 h 420"/>
              <a:gd name="T22" fmla="*/ 2147483647 w 479"/>
              <a:gd name="T23" fmla="*/ 2147483647 h 420"/>
              <a:gd name="T24" fmla="*/ 2147483647 w 479"/>
              <a:gd name="T25" fmla="*/ 2147483647 h 420"/>
              <a:gd name="T26" fmla="*/ 2147483647 w 479"/>
              <a:gd name="T27" fmla="*/ 2147483647 h 420"/>
              <a:gd name="T28" fmla="*/ 2147483647 w 479"/>
              <a:gd name="T29" fmla="*/ 2147483647 h 420"/>
              <a:gd name="T30" fmla="*/ 2147483647 w 479"/>
              <a:gd name="T31" fmla="*/ 2147483647 h 420"/>
              <a:gd name="T32" fmla="*/ 2147483647 w 479"/>
              <a:gd name="T33" fmla="*/ 2147483647 h 420"/>
              <a:gd name="T34" fmla="*/ 2147483647 w 479"/>
              <a:gd name="T35" fmla="*/ 2147483647 h 420"/>
              <a:gd name="T36" fmla="*/ 2147483647 w 479"/>
              <a:gd name="T37" fmla="*/ 2147483647 h 420"/>
              <a:gd name="T38" fmla="*/ 2147483647 w 479"/>
              <a:gd name="T39" fmla="*/ 2147483647 h 420"/>
              <a:gd name="T40" fmla="*/ 2147483647 w 479"/>
              <a:gd name="T41" fmla="*/ 2147483647 h 420"/>
              <a:gd name="T42" fmla="*/ 2147483647 w 479"/>
              <a:gd name="T43" fmla="*/ 2147483647 h 420"/>
              <a:gd name="T44" fmla="*/ 2147483647 w 479"/>
              <a:gd name="T45" fmla="*/ 2147483647 h 420"/>
              <a:gd name="T46" fmla="*/ 2147483647 w 479"/>
              <a:gd name="T47" fmla="*/ 2147483647 h 420"/>
              <a:gd name="T48" fmla="*/ 2147483647 w 479"/>
              <a:gd name="T49" fmla="*/ 2147483647 h 420"/>
              <a:gd name="T50" fmla="*/ 2147483647 w 479"/>
              <a:gd name="T51" fmla="*/ 2147483647 h 420"/>
              <a:gd name="T52" fmla="*/ 2147483647 w 479"/>
              <a:gd name="T53" fmla="*/ 2147483647 h 420"/>
              <a:gd name="T54" fmla="*/ 2147483647 w 479"/>
              <a:gd name="T55" fmla="*/ 2147483647 h 420"/>
              <a:gd name="T56" fmla="*/ 2147483647 w 479"/>
              <a:gd name="T57" fmla="*/ 2147483647 h 420"/>
              <a:gd name="T58" fmla="*/ 2147483647 w 479"/>
              <a:gd name="T59" fmla="*/ 2147483647 h 420"/>
              <a:gd name="T60" fmla="*/ 2147483647 w 479"/>
              <a:gd name="T61" fmla="*/ 2147483647 h 420"/>
              <a:gd name="T62" fmla="*/ 2147483647 w 479"/>
              <a:gd name="T63" fmla="*/ 2147483647 h 420"/>
              <a:gd name="T64" fmla="*/ 2147483647 w 479"/>
              <a:gd name="T65" fmla="*/ 2147483647 h 420"/>
              <a:gd name="T66" fmla="*/ 2147483647 w 479"/>
              <a:gd name="T67" fmla="*/ 2147483647 h 420"/>
              <a:gd name="T68" fmla="*/ 2147483647 w 479"/>
              <a:gd name="T69" fmla="*/ 2147483647 h 420"/>
              <a:gd name="T70" fmla="*/ 2147483647 w 479"/>
              <a:gd name="T71" fmla="*/ 2147483647 h 420"/>
              <a:gd name="T72" fmla="*/ 2147483647 w 479"/>
              <a:gd name="T73" fmla="*/ 2147483647 h 420"/>
              <a:gd name="T74" fmla="*/ 2147483647 w 479"/>
              <a:gd name="T75" fmla="*/ 2147483647 h 420"/>
              <a:gd name="T76" fmla="*/ 2147483647 w 479"/>
              <a:gd name="T77" fmla="*/ 2147483647 h 420"/>
              <a:gd name="T78" fmla="*/ 2147483647 w 479"/>
              <a:gd name="T79" fmla="*/ 2147483647 h 420"/>
              <a:gd name="T80" fmla="*/ 2147483647 w 479"/>
              <a:gd name="T81" fmla="*/ 2147483647 h 420"/>
              <a:gd name="T82" fmla="*/ 2147483647 w 479"/>
              <a:gd name="T83" fmla="*/ 2147483647 h 420"/>
              <a:gd name="T84" fmla="*/ 0 w 479"/>
              <a:gd name="T85" fmla="*/ 2147483647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20"/>
              <a:gd name="T131" fmla="*/ 479 w 479"/>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0" name="Freeform 70"/>
          <p:cNvSpPr>
            <a:spLocks/>
          </p:cNvSpPr>
          <p:nvPr/>
        </p:nvSpPr>
        <p:spPr bwMode="ltGray">
          <a:xfrm>
            <a:off x="6407150" y="2751138"/>
            <a:ext cx="342900" cy="303212"/>
          </a:xfrm>
          <a:custGeom>
            <a:avLst/>
            <a:gdLst>
              <a:gd name="T0" fmla="*/ 2147483647 w 474"/>
              <a:gd name="T1" fmla="*/ 0 h 415"/>
              <a:gd name="T2" fmla="*/ 2147483647 w 474"/>
              <a:gd name="T3" fmla="*/ 2147483647 h 415"/>
              <a:gd name="T4" fmla="*/ 2147483647 w 474"/>
              <a:gd name="T5" fmla="*/ 2147483647 h 415"/>
              <a:gd name="T6" fmla="*/ 2147483647 w 474"/>
              <a:gd name="T7" fmla="*/ 2147483647 h 415"/>
              <a:gd name="T8" fmla="*/ 2147483647 w 474"/>
              <a:gd name="T9" fmla="*/ 2147483647 h 415"/>
              <a:gd name="T10" fmla="*/ 2147483647 w 474"/>
              <a:gd name="T11" fmla="*/ 2147483647 h 415"/>
              <a:gd name="T12" fmla="*/ 2147483647 w 474"/>
              <a:gd name="T13" fmla="*/ 2147483647 h 415"/>
              <a:gd name="T14" fmla="*/ 2147483647 w 474"/>
              <a:gd name="T15" fmla="*/ 2147483647 h 415"/>
              <a:gd name="T16" fmla="*/ 2147483647 w 474"/>
              <a:gd name="T17" fmla="*/ 2147483647 h 415"/>
              <a:gd name="T18" fmla="*/ 2147483647 w 474"/>
              <a:gd name="T19" fmla="*/ 2147483647 h 415"/>
              <a:gd name="T20" fmla="*/ 2147483647 w 474"/>
              <a:gd name="T21" fmla="*/ 2147483647 h 415"/>
              <a:gd name="T22" fmla="*/ 2147483647 w 474"/>
              <a:gd name="T23" fmla="*/ 2147483647 h 415"/>
              <a:gd name="T24" fmla="*/ 2147483647 w 474"/>
              <a:gd name="T25" fmla="*/ 2147483647 h 415"/>
              <a:gd name="T26" fmla="*/ 2147483647 w 474"/>
              <a:gd name="T27" fmla="*/ 2147483647 h 415"/>
              <a:gd name="T28" fmla="*/ 2147483647 w 474"/>
              <a:gd name="T29" fmla="*/ 2147483647 h 415"/>
              <a:gd name="T30" fmla="*/ 2147483647 w 474"/>
              <a:gd name="T31" fmla="*/ 2147483647 h 415"/>
              <a:gd name="T32" fmla="*/ 2147483647 w 474"/>
              <a:gd name="T33" fmla="*/ 2147483647 h 415"/>
              <a:gd name="T34" fmla="*/ 2147483647 w 474"/>
              <a:gd name="T35" fmla="*/ 2147483647 h 415"/>
              <a:gd name="T36" fmla="*/ 2147483647 w 474"/>
              <a:gd name="T37" fmla="*/ 2147483647 h 415"/>
              <a:gd name="T38" fmla="*/ 2147483647 w 474"/>
              <a:gd name="T39" fmla="*/ 2147483647 h 415"/>
              <a:gd name="T40" fmla="*/ 2147483647 w 474"/>
              <a:gd name="T41" fmla="*/ 2147483647 h 415"/>
              <a:gd name="T42" fmla="*/ 2147483647 w 474"/>
              <a:gd name="T43" fmla="*/ 2147483647 h 415"/>
              <a:gd name="T44" fmla="*/ 2147483647 w 474"/>
              <a:gd name="T45" fmla="*/ 2147483647 h 415"/>
              <a:gd name="T46" fmla="*/ 2147483647 w 474"/>
              <a:gd name="T47" fmla="*/ 2147483647 h 415"/>
              <a:gd name="T48" fmla="*/ 2147483647 w 474"/>
              <a:gd name="T49" fmla="*/ 2147483647 h 415"/>
              <a:gd name="T50" fmla="*/ 2147483647 w 474"/>
              <a:gd name="T51" fmla="*/ 2147483647 h 415"/>
              <a:gd name="T52" fmla="*/ 2147483647 w 474"/>
              <a:gd name="T53" fmla="*/ 2147483647 h 415"/>
              <a:gd name="T54" fmla="*/ 2147483647 w 474"/>
              <a:gd name="T55" fmla="*/ 2147483647 h 415"/>
              <a:gd name="T56" fmla="*/ 2147483647 w 474"/>
              <a:gd name="T57" fmla="*/ 2147483647 h 415"/>
              <a:gd name="T58" fmla="*/ 2147483647 w 474"/>
              <a:gd name="T59" fmla="*/ 2147483647 h 415"/>
              <a:gd name="T60" fmla="*/ 2147483647 w 474"/>
              <a:gd name="T61" fmla="*/ 2147483647 h 415"/>
              <a:gd name="T62" fmla="*/ 2147483647 w 474"/>
              <a:gd name="T63" fmla="*/ 2147483647 h 415"/>
              <a:gd name="T64" fmla="*/ 2147483647 w 474"/>
              <a:gd name="T65" fmla="*/ 2147483647 h 415"/>
              <a:gd name="T66" fmla="*/ 2147483647 w 474"/>
              <a:gd name="T67" fmla="*/ 2147483647 h 415"/>
              <a:gd name="T68" fmla="*/ 2147483647 w 474"/>
              <a:gd name="T69" fmla="*/ 2147483647 h 415"/>
              <a:gd name="T70" fmla="*/ 2147483647 w 474"/>
              <a:gd name="T71" fmla="*/ 2147483647 h 415"/>
              <a:gd name="T72" fmla="*/ 2147483647 w 474"/>
              <a:gd name="T73" fmla="*/ 2147483647 h 415"/>
              <a:gd name="T74" fmla="*/ 2147483647 w 474"/>
              <a:gd name="T75" fmla="*/ 2147483647 h 415"/>
              <a:gd name="T76" fmla="*/ 2147483647 w 474"/>
              <a:gd name="T77" fmla="*/ 2147483647 h 415"/>
              <a:gd name="T78" fmla="*/ 2147483647 w 474"/>
              <a:gd name="T79" fmla="*/ 2147483647 h 415"/>
              <a:gd name="T80" fmla="*/ 2147483647 w 474"/>
              <a:gd name="T81" fmla="*/ 2147483647 h 415"/>
              <a:gd name="T82" fmla="*/ 2147483647 w 474"/>
              <a:gd name="T83" fmla="*/ 2147483647 h 415"/>
              <a:gd name="T84" fmla="*/ 0 w 474"/>
              <a:gd name="T85" fmla="*/ 2147483647 h 415"/>
              <a:gd name="T86" fmla="*/ 0 w 474"/>
              <a:gd name="T87" fmla="*/ 2147483647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415"/>
              <a:gd name="T134" fmla="*/ 474 w 474"/>
              <a:gd name="T135" fmla="*/ 415 h 4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1" name="Freeform 71"/>
          <p:cNvSpPr>
            <a:spLocks/>
          </p:cNvSpPr>
          <p:nvPr/>
        </p:nvSpPr>
        <p:spPr bwMode="ltGray">
          <a:xfrm>
            <a:off x="6407150" y="2754313"/>
            <a:ext cx="338138" cy="298450"/>
          </a:xfrm>
          <a:custGeom>
            <a:avLst/>
            <a:gdLst>
              <a:gd name="T0" fmla="*/ 2147483647 w 469"/>
              <a:gd name="T1" fmla="*/ 0 h 409"/>
              <a:gd name="T2" fmla="*/ 2147483647 w 469"/>
              <a:gd name="T3" fmla="*/ 2147483647 h 409"/>
              <a:gd name="T4" fmla="*/ 2147483647 w 469"/>
              <a:gd name="T5" fmla="*/ 2147483647 h 409"/>
              <a:gd name="T6" fmla="*/ 2147483647 w 469"/>
              <a:gd name="T7" fmla="*/ 2147483647 h 409"/>
              <a:gd name="T8" fmla="*/ 2147483647 w 469"/>
              <a:gd name="T9" fmla="*/ 2147483647 h 409"/>
              <a:gd name="T10" fmla="*/ 2147483647 w 469"/>
              <a:gd name="T11" fmla="*/ 2147483647 h 409"/>
              <a:gd name="T12" fmla="*/ 2147483647 w 469"/>
              <a:gd name="T13" fmla="*/ 2147483647 h 409"/>
              <a:gd name="T14" fmla="*/ 2147483647 w 469"/>
              <a:gd name="T15" fmla="*/ 2147483647 h 409"/>
              <a:gd name="T16" fmla="*/ 2147483647 w 469"/>
              <a:gd name="T17" fmla="*/ 2147483647 h 409"/>
              <a:gd name="T18" fmla="*/ 2147483647 w 469"/>
              <a:gd name="T19" fmla="*/ 2147483647 h 409"/>
              <a:gd name="T20" fmla="*/ 2147483647 w 469"/>
              <a:gd name="T21" fmla="*/ 2147483647 h 409"/>
              <a:gd name="T22" fmla="*/ 2147483647 w 469"/>
              <a:gd name="T23" fmla="*/ 2147483647 h 409"/>
              <a:gd name="T24" fmla="*/ 2147483647 w 469"/>
              <a:gd name="T25" fmla="*/ 2147483647 h 409"/>
              <a:gd name="T26" fmla="*/ 2147483647 w 469"/>
              <a:gd name="T27" fmla="*/ 2147483647 h 409"/>
              <a:gd name="T28" fmla="*/ 2147483647 w 469"/>
              <a:gd name="T29" fmla="*/ 2147483647 h 409"/>
              <a:gd name="T30" fmla="*/ 2147483647 w 469"/>
              <a:gd name="T31" fmla="*/ 2147483647 h 409"/>
              <a:gd name="T32" fmla="*/ 2147483647 w 469"/>
              <a:gd name="T33" fmla="*/ 2147483647 h 409"/>
              <a:gd name="T34" fmla="*/ 2147483647 w 469"/>
              <a:gd name="T35" fmla="*/ 2147483647 h 409"/>
              <a:gd name="T36" fmla="*/ 2147483647 w 469"/>
              <a:gd name="T37" fmla="*/ 2147483647 h 409"/>
              <a:gd name="T38" fmla="*/ 2147483647 w 469"/>
              <a:gd name="T39" fmla="*/ 2147483647 h 409"/>
              <a:gd name="T40" fmla="*/ 2147483647 w 469"/>
              <a:gd name="T41" fmla="*/ 2147483647 h 409"/>
              <a:gd name="T42" fmla="*/ 2147483647 w 469"/>
              <a:gd name="T43" fmla="*/ 2147483647 h 409"/>
              <a:gd name="T44" fmla="*/ 2147483647 w 469"/>
              <a:gd name="T45" fmla="*/ 2147483647 h 409"/>
              <a:gd name="T46" fmla="*/ 2147483647 w 469"/>
              <a:gd name="T47" fmla="*/ 2147483647 h 409"/>
              <a:gd name="T48" fmla="*/ 2147483647 w 469"/>
              <a:gd name="T49" fmla="*/ 2147483647 h 409"/>
              <a:gd name="T50" fmla="*/ 2147483647 w 469"/>
              <a:gd name="T51" fmla="*/ 2147483647 h 409"/>
              <a:gd name="T52" fmla="*/ 2147483647 w 469"/>
              <a:gd name="T53" fmla="*/ 2147483647 h 409"/>
              <a:gd name="T54" fmla="*/ 2147483647 w 469"/>
              <a:gd name="T55" fmla="*/ 2147483647 h 409"/>
              <a:gd name="T56" fmla="*/ 2147483647 w 469"/>
              <a:gd name="T57" fmla="*/ 2147483647 h 409"/>
              <a:gd name="T58" fmla="*/ 2147483647 w 469"/>
              <a:gd name="T59" fmla="*/ 2147483647 h 409"/>
              <a:gd name="T60" fmla="*/ 2147483647 w 469"/>
              <a:gd name="T61" fmla="*/ 2147483647 h 409"/>
              <a:gd name="T62" fmla="*/ 2147483647 w 469"/>
              <a:gd name="T63" fmla="*/ 2147483647 h 409"/>
              <a:gd name="T64" fmla="*/ 2147483647 w 469"/>
              <a:gd name="T65" fmla="*/ 2147483647 h 409"/>
              <a:gd name="T66" fmla="*/ 2147483647 w 469"/>
              <a:gd name="T67" fmla="*/ 2147483647 h 409"/>
              <a:gd name="T68" fmla="*/ 2147483647 w 469"/>
              <a:gd name="T69" fmla="*/ 2147483647 h 409"/>
              <a:gd name="T70" fmla="*/ 2147483647 w 469"/>
              <a:gd name="T71" fmla="*/ 2147483647 h 409"/>
              <a:gd name="T72" fmla="*/ 2147483647 w 469"/>
              <a:gd name="T73" fmla="*/ 2147483647 h 409"/>
              <a:gd name="T74" fmla="*/ 2147483647 w 469"/>
              <a:gd name="T75" fmla="*/ 2147483647 h 409"/>
              <a:gd name="T76" fmla="*/ 2147483647 w 469"/>
              <a:gd name="T77" fmla="*/ 2147483647 h 409"/>
              <a:gd name="T78" fmla="*/ 2147483647 w 469"/>
              <a:gd name="T79" fmla="*/ 2147483647 h 409"/>
              <a:gd name="T80" fmla="*/ 2147483647 w 469"/>
              <a:gd name="T81" fmla="*/ 2147483647 h 409"/>
              <a:gd name="T82" fmla="*/ 2147483647 w 469"/>
              <a:gd name="T83" fmla="*/ 2147483647 h 409"/>
              <a:gd name="T84" fmla="*/ 0 w 469"/>
              <a:gd name="T85" fmla="*/ 2147483647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09"/>
              <a:gd name="T131" fmla="*/ 469 w 469"/>
              <a:gd name="T132" fmla="*/ 409 h 4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2" name="Freeform 72"/>
          <p:cNvSpPr>
            <a:spLocks/>
          </p:cNvSpPr>
          <p:nvPr/>
        </p:nvSpPr>
        <p:spPr bwMode="ltGray">
          <a:xfrm>
            <a:off x="6408738" y="2757488"/>
            <a:ext cx="334962" cy="295275"/>
          </a:xfrm>
          <a:custGeom>
            <a:avLst/>
            <a:gdLst>
              <a:gd name="T0" fmla="*/ 2147483647 w 464"/>
              <a:gd name="T1" fmla="*/ 0 h 406"/>
              <a:gd name="T2" fmla="*/ 2147483647 w 464"/>
              <a:gd name="T3" fmla="*/ 2147483647 h 406"/>
              <a:gd name="T4" fmla="*/ 2147483647 w 464"/>
              <a:gd name="T5" fmla="*/ 2147483647 h 406"/>
              <a:gd name="T6" fmla="*/ 2147483647 w 464"/>
              <a:gd name="T7" fmla="*/ 2147483647 h 406"/>
              <a:gd name="T8" fmla="*/ 2147483647 w 464"/>
              <a:gd name="T9" fmla="*/ 2147483647 h 406"/>
              <a:gd name="T10" fmla="*/ 2147483647 w 464"/>
              <a:gd name="T11" fmla="*/ 2147483647 h 406"/>
              <a:gd name="T12" fmla="*/ 2147483647 w 464"/>
              <a:gd name="T13" fmla="*/ 2147483647 h 406"/>
              <a:gd name="T14" fmla="*/ 2147483647 w 464"/>
              <a:gd name="T15" fmla="*/ 2147483647 h 406"/>
              <a:gd name="T16" fmla="*/ 2147483647 w 464"/>
              <a:gd name="T17" fmla="*/ 2147483647 h 406"/>
              <a:gd name="T18" fmla="*/ 2147483647 w 464"/>
              <a:gd name="T19" fmla="*/ 2147483647 h 406"/>
              <a:gd name="T20" fmla="*/ 2147483647 w 464"/>
              <a:gd name="T21" fmla="*/ 2147483647 h 406"/>
              <a:gd name="T22" fmla="*/ 2147483647 w 464"/>
              <a:gd name="T23" fmla="*/ 2147483647 h 406"/>
              <a:gd name="T24" fmla="*/ 2147483647 w 464"/>
              <a:gd name="T25" fmla="*/ 2147483647 h 406"/>
              <a:gd name="T26" fmla="*/ 2147483647 w 464"/>
              <a:gd name="T27" fmla="*/ 2147483647 h 406"/>
              <a:gd name="T28" fmla="*/ 2147483647 w 464"/>
              <a:gd name="T29" fmla="*/ 2147483647 h 406"/>
              <a:gd name="T30" fmla="*/ 2147483647 w 464"/>
              <a:gd name="T31" fmla="*/ 2147483647 h 406"/>
              <a:gd name="T32" fmla="*/ 2147483647 w 464"/>
              <a:gd name="T33" fmla="*/ 2147483647 h 406"/>
              <a:gd name="T34" fmla="*/ 2147483647 w 464"/>
              <a:gd name="T35" fmla="*/ 2147483647 h 406"/>
              <a:gd name="T36" fmla="*/ 2147483647 w 464"/>
              <a:gd name="T37" fmla="*/ 2147483647 h 406"/>
              <a:gd name="T38" fmla="*/ 2147483647 w 464"/>
              <a:gd name="T39" fmla="*/ 2147483647 h 406"/>
              <a:gd name="T40" fmla="*/ 2147483647 w 464"/>
              <a:gd name="T41" fmla="*/ 2147483647 h 406"/>
              <a:gd name="T42" fmla="*/ 2147483647 w 464"/>
              <a:gd name="T43" fmla="*/ 2147483647 h 406"/>
              <a:gd name="T44" fmla="*/ 2147483647 w 464"/>
              <a:gd name="T45" fmla="*/ 2147483647 h 406"/>
              <a:gd name="T46" fmla="*/ 2147483647 w 464"/>
              <a:gd name="T47" fmla="*/ 2147483647 h 406"/>
              <a:gd name="T48" fmla="*/ 2147483647 w 464"/>
              <a:gd name="T49" fmla="*/ 2147483647 h 406"/>
              <a:gd name="T50" fmla="*/ 2147483647 w 464"/>
              <a:gd name="T51" fmla="*/ 2147483647 h 406"/>
              <a:gd name="T52" fmla="*/ 2147483647 w 464"/>
              <a:gd name="T53" fmla="*/ 2147483647 h 406"/>
              <a:gd name="T54" fmla="*/ 2147483647 w 464"/>
              <a:gd name="T55" fmla="*/ 2147483647 h 406"/>
              <a:gd name="T56" fmla="*/ 2147483647 w 464"/>
              <a:gd name="T57" fmla="*/ 2147483647 h 406"/>
              <a:gd name="T58" fmla="*/ 2147483647 w 464"/>
              <a:gd name="T59" fmla="*/ 2147483647 h 406"/>
              <a:gd name="T60" fmla="*/ 2147483647 w 464"/>
              <a:gd name="T61" fmla="*/ 2147483647 h 406"/>
              <a:gd name="T62" fmla="*/ 2147483647 w 464"/>
              <a:gd name="T63" fmla="*/ 2147483647 h 406"/>
              <a:gd name="T64" fmla="*/ 2147483647 w 464"/>
              <a:gd name="T65" fmla="*/ 2147483647 h 406"/>
              <a:gd name="T66" fmla="*/ 2147483647 w 464"/>
              <a:gd name="T67" fmla="*/ 2147483647 h 406"/>
              <a:gd name="T68" fmla="*/ 2147483647 w 464"/>
              <a:gd name="T69" fmla="*/ 2147483647 h 406"/>
              <a:gd name="T70" fmla="*/ 2147483647 w 464"/>
              <a:gd name="T71" fmla="*/ 2147483647 h 406"/>
              <a:gd name="T72" fmla="*/ 2147483647 w 464"/>
              <a:gd name="T73" fmla="*/ 2147483647 h 406"/>
              <a:gd name="T74" fmla="*/ 2147483647 w 464"/>
              <a:gd name="T75" fmla="*/ 2147483647 h 406"/>
              <a:gd name="T76" fmla="*/ 2147483647 w 464"/>
              <a:gd name="T77" fmla="*/ 2147483647 h 406"/>
              <a:gd name="T78" fmla="*/ 2147483647 w 464"/>
              <a:gd name="T79" fmla="*/ 2147483647 h 406"/>
              <a:gd name="T80" fmla="*/ 2147483647 w 464"/>
              <a:gd name="T81" fmla="*/ 2147483647 h 406"/>
              <a:gd name="T82" fmla="*/ 2147483647 w 464"/>
              <a:gd name="T83" fmla="*/ 2147483647 h 406"/>
              <a:gd name="T84" fmla="*/ 0 w 464"/>
              <a:gd name="T85" fmla="*/ 2147483647 h 406"/>
              <a:gd name="T86" fmla="*/ 0 w 464"/>
              <a:gd name="T87" fmla="*/ 2147483647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4"/>
              <a:gd name="T133" fmla="*/ 0 h 406"/>
              <a:gd name="T134" fmla="*/ 464 w 464"/>
              <a:gd name="T135" fmla="*/ 406 h 4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3" name="Freeform 73"/>
          <p:cNvSpPr>
            <a:spLocks/>
          </p:cNvSpPr>
          <p:nvPr/>
        </p:nvSpPr>
        <p:spPr bwMode="ltGray">
          <a:xfrm>
            <a:off x="6408738" y="2759075"/>
            <a:ext cx="333375" cy="293688"/>
          </a:xfrm>
          <a:custGeom>
            <a:avLst/>
            <a:gdLst>
              <a:gd name="T0" fmla="*/ 2147483647 w 458"/>
              <a:gd name="T1" fmla="*/ 0 h 400"/>
              <a:gd name="T2" fmla="*/ 2147483647 w 458"/>
              <a:gd name="T3" fmla="*/ 2147483647 h 400"/>
              <a:gd name="T4" fmla="*/ 2147483647 w 458"/>
              <a:gd name="T5" fmla="*/ 2147483647 h 400"/>
              <a:gd name="T6" fmla="*/ 2147483647 w 458"/>
              <a:gd name="T7" fmla="*/ 2147483647 h 400"/>
              <a:gd name="T8" fmla="*/ 2147483647 w 458"/>
              <a:gd name="T9" fmla="*/ 2147483647 h 400"/>
              <a:gd name="T10" fmla="*/ 2147483647 w 458"/>
              <a:gd name="T11" fmla="*/ 2147483647 h 400"/>
              <a:gd name="T12" fmla="*/ 2147483647 w 458"/>
              <a:gd name="T13" fmla="*/ 2147483647 h 400"/>
              <a:gd name="T14" fmla="*/ 2147483647 w 458"/>
              <a:gd name="T15" fmla="*/ 2147483647 h 400"/>
              <a:gd name="T16" fmla="*/ 2147483647 w 458"/>
              <a:gd name="T17" fmla="*/ 2147483647 h 400"/>
              <a:gd name="T18" fmla="*/ 2147483647 w 458"/>
              <a:gd name="T19" fmla="*/ 2147483647 h 400"/>
              <a:gd name="T20" fmla="*/ 2147483647 w 458"/>
              <a:gd name="T21" fmla="*/ 2147483647 h 400"/>
              <a:gd name="T22" fmla="*/ 2147483647 w 458"/>
              <a:gd name="T23" fmla="*/ 2147483647 h 400"/>
              <a:gd name="T24" fmla="*/ 2147483647 w 458"/>
              <a:gd name="T25" fmla="*/ 2147483647 h 400"/>
              <a:gd name="T26" fmla="*/ 2147483647 w 458"/>
              <a:gd name="T27" fmla="*/ 2147483647 h 400"/>
              <a:gd name="T28" fmla="*/ 2147483647 w 458"/>
              <a:gd name="T29" fmla="*/ 2147483647 h 400"/>
              <a:gd name="T30" fmla="*/ 2147483647 w 458"/>
              <a:gd name="T31" fmla="*/ 2147483647 h 400"/>
              <a:gd name="T32" fmla="*/ 2147483647 w 458"/>
              <a:gd name="T33" fmla="*/ 2147483647 h 400"/>
              <a:gd name="T34" fmla="*/ 2147483647 w 458"/>
              <a:gd name="T35" fmla="*/ 2147483647 h 400"/>
              <a:gd name="T36" fmla="*/ 2147483647 w 458"/>
              <a:gd name="T37" fmla="*/ 2147483647 h 400"/>
              <a:gd name="T38" fmla="*/ 2147483647 w 458"/>
              <a:gd name="T39" fmla="*/ 2147483647 h 400"/>
              <a:gd name="T40" fmla="*/ 2147483647 w 458"/>
              <a:gd name="T41" fmla="*/ 2147483647 h 400"/>
              <a:gd name="T42" fmla="*/ 2147483647 w 458"/>
              <a:gd name="T43" fmla="*/ 2147483647 h 400"/>
              <a:gd name="T44" fmla="*/ 2147483647 w 458"/>
              <a:gd name="T45" fmla="*/ 2147483647 h 400"/>
              <a:gd name="T46" fmla="*/ 2147483647 w 458"/>
              <a:gd name="T47" fmla="*/ 2147483647 h 400"/>
              <a:gd name="T48" fmla="*/ 2147483647 w 458"/>
              <a:gd name="T49" fmla="*/ 2147483647 h 400"/>
              <a:gd name="T50" fmla="*/ 2147483647 w 458"/>
              <a:gd name="T51" fmla="*/ 2147483647 h 400"/>
              <a:gd name="T52" fmla="*/ 2147483647 w 458"/>
              <a:gd name="T53" fmla="*/ 2147483647 h 400"/>
              <a:gd name="T54" fmla="*/ 2147483647 w 458"/>
              <a:gd name="T55" fmla="*/ 2147483647 h 400"/>
              <a:gd name="T56" fmla="*/ 2147483647 w 458"/>
              <a:gd name="T57" fmla="*/ 2147483647 h 400"/>
              <a:gd name="T58" fmla="*/ 2147483647 w 458"/>
              <a:gd name="T59" fmla="*/ 2147483647 h 400"/>
              <a:gd name="T60" fmla="*/ 2147483647 w 458"/>
              <a:gd name="T61" fmla="*/ 2147483647 h 400"/>
              <a:gd name="T62" fmla="*/ 2147483647 w 458"/>
              <a:gd name="T63" fmla="*/ 2147483647 h 400"/>
              <a:gd name="T64" fmla="*/ 2147483647 w 458"/>
              <a:gd name="T65" fmla="*/ 2147483647 h 400"/>
              <a:gd name="T66" fmla="*/ 2147483647 w 458"/>
              <a:gd name="T67" fmla="*/ 2147483647 h 400"/>
              <a:gd name="T68" fmla="*/ 2147483647 w 458"/>
              <a:gd name="T69" fmla="*/ 2147483647 h 400"/>
              <a:gd name="T70" fmla="*/ 2147483647 w 458"/>
              <a:gd name="T71" fmla="*/ 2147483647 h 400"/>
              <a:gd name="T72" fmla="*/ 2147483647 w 458"/>
              <a:gd name="T73" fmla="*/ 2147483647 h 400"/>
              <a:gd name="T74" fmla="*/ 2147483647 w 458"/>
              <a:gd name="T75" fmla="*/ 2147483647 h 400"/>
              <a:gd name="T76" fmla="*/ 2147483647 w 458"/>
              <a:gd name="T77" fmla="*/ 2147483647 h 400"/>
              <a:gd name="T78" fmla="*/ 2147483647 w 458"/>
              <a:gd name="T79" fmla="*/ 2147483647 h 400"/>
              <a:gd name="T80" fmla="*/ 2147483647 w 458"/>
              <a:gd name="T81" fmla="*/ 2147483647 h 400"/>
              <a:gd name="T82" fmla="*/ 2147483647 w 458"/>
              <a:gd name="T83" fmla="*/ 2147483647 h 400"/>
              <a:gd name="T84" fmla="*/ 2147483647 w 458"/>
              <a:gd name="T85" fmla="*/ 2147483647 h 400"/>
              <a:gd name="T86" fmla="*/ 0 w 458"/>
              <a:gd name="T87" fmla="*/ 2147483647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8"/>
              <a:gd name="T133" fmla="*/ 0 h 400"/>
              <a:gd name="T134" fmla="*/ 458 w 458"/>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4" name="Freeform 74"/>
          <p:cNvSpPr>
            <a:spLocks/>
          </p:cNvSpPr>
          <p:nvPr/>
        </p:nvSpPr>
        <p:spPr bwMode="ltGray">
          <a:xfrm>
            <a:off x="6410325" y="2762250"/>
            <a:ext cx="328613" cy="288925"/>
          </a:xfrm>
          <a:custGeom>
            <a:avLst/>
            <a:gdLst>
              <a:gd name="T0" fmla="*/ 2147483647 w 454"/>
              <a:gd name="T1" fmla="*/ 0 h 396"/>
              <a:gd name="T2" fmla="*/ 2147483647 w 454"/>
              <a:gd name="T3" fmla="*/ 2147483647 h 396"/>
              <a:gd name="T4" fmla="*/ 2147483647 w 454"/>
              <a:gd name="T5" fmla="*/ 2147483647 h 396"/>
              <a:gd name="T6" fmla="*/ 2147483647 w 454"/>
              <a:gd name="T7" fmla="*/ 2147483647 h 396"/>
              <a:gd name="T8" fmla="*/ 2147483647 w 454"/>
              <a:gd name="T9" fmla="*/ 2147483647 h 396"/>
              <a:gd name="T10" fmla="*/ 2147483647 w 454"/>
              <a:gd name="T11" fmla="*/ 2147483647 h 396"/>
              <a:gd name="T12" fmla="*/ 2147483647 w 454"/>
              <a:gd name="T13" fmla="*/ 2147483647 h 396"/>
              <a:gd name="T14" fmla="*/ 2147483647 w 454"/>
              <a:gd name="T15" fmla="*/ 2147483647 h 396"/>
              <a:gd name="T16" fmla="*/ 2147483647 w 454"/>
              <a:gd name="T17" fmla="*/ 2147483647 h 396"/>
              <a:gd name="T18" fmla="*/ 2147483647 w 454"/>
              <a:gd name="T19" fmla="*/ 2147483647 h 396"/>
              <a:gd name="T20" fmla="*/ 2147483647 w 454"/>
              <a:gd name="T21" fmla="*/ 2147483647 h 396"/>
              <a:gd name="T22" fmla="*/ 2147483647 w 454"/>
              <a:gd name="T23" fmla="*/ 2147483647 h 396"/>
              <a:gd name="T24" fmla="*/ 2147483647 w 454"/>
              <a:gd name="T25" fmla="*/ 2147483647 h 396"/>
              <a:gd name="T26" fmla="*/ 2147483647 w 454"/>
              <a:gd name="T27" fmla="*/ 2147483647 h 396"/>
              <a:gd name="T28" fmla="*/ 2147483647 w 454"/>
              <a:gd name="T29" fmla="*/ 2147483647 h 396"/>
              <a:gd name="T30" fmla="*/ 2147483647 w 454"/>
              <a:gd name="T31" fmla="*/ 2147483647 h 396"/>
              <a:gd name="T32" fmla="*/ 2147483647 w 454"/>
              <a:gd name="T33" fmla="*/ 2147483647 h 396"/>
              <a:gd name="T34" fmla="*/ 2147483647 w 454"/>
              <a:gd name="T35" fmla="*/ 2147483647 h 396"/>
              <a:gd name="T36" fmla="*/ 2147483647 w 454"/>
              <a:gd name="T37" fmla="*/ 2147483647 h 396"/>
              <a:gd name="T38" fmla="*/ 2147483647 w 454"/>
              <a:gd name="T39" fmla="*/ 2147483647 h 396"/>
              <a:gd name="T40" fmla="*/ 2147483647 w 454"/>
              <a:gd name="T41" fmla="*/ 2147483647 h 396"/>
              <a:gd name="T42" fmla="*/ 2147483647 w 454"/>
              <a:gd name="T43" fmla="*/ 2147483647 h 396"/>
              <a:gd name="T44" fmla="*/ 2147483647 w 454"/>
              <a:gd name="T45" fmla="*/ 2147483647 h 396"/>
              <a:gd name="T46" fmla="*/ 2147483647 w 454"/>
              <a:gd name="T47" fmla="*/ 2147483647 h 396"/>
              <a:gd name="T48" fmla="*/ 2147483647 w 454"/>
              <a:gd name="T49" fmla="*/ 2147483647 h 396"/>
              <a:gd name="T50" fmla="*/ 2147483647 w 454"/>
              <a:gd name="T51" fmla="*/ 2147483647 h 396"/>
              <a:gd name="T52" fmla="*/ 2147483647 w 454"/>
              <a:gd name="T53" fmla="*/ 2147483647 h 396"/>
              <a:gd name="T54" fmla="*/ 2147483647 w 454"/>
              <a:gd name="T55" fmla="*/ 2147483647 h 396"/>
              <a:gd name="T56" fmla="*/ 2147483647 w 454"/>
              <a:gd name="T57" fmla="*/ 2147483647 h 396"/>
              <a:gd name="T58" fmla="*/ 2147483647 w 454"/>
              <a:gd name="T59" fmla="*/ 2147483647 h 396"/>
              <a:gd name="T60" fmla="*/ 2147483647 w 454"/>
              <a:gd name="T61" fmla="*/ 2147483647 h 396"/>
              <a:gd name="T62" fmla="*/ 2147483647 w 454"/>
              <a:gd name="T63" fmla="*/ 2147483647 h 396"/>
              <a:gd name="T64" fmla="*/ 2147483647 w 454"/>
              <a:gd name="T65" fmla="*/ 2147483647 h 396"/>
              <a:gd name="T66" fmla="*/ 2147483647 w 454"/>
              <a:gd name="T67" fmla="*/ 2147483647 h 396"/>
              <a:gd name="T68" fmla="*/ 2147483647 w 454"/>
              <a:gd name="T69" fmla="*/ 2147483647 h 396"/>
              <a:gd name="T70" fmla="*/ 2147483647 w 454"/>
              <a:gd name="T71" fmla="*/ 2147483647 h 396"/>
              <a:gd name="T72" fmla="*/ 2147483647 w 454"/>
              <a:gd name="T73" fmla="*/ 2147483647 h 396"/>
              <a:gd name="T74" fmla="*/ 2147483647 w 454"/>
              <a:gd name="T75" fmla="*/ 2147483647 h 396"/>
              <a:gd name="T76" fmla="*/ 2147483647 w 454"/>
              <a:gd name="T77" fmla="*/ 2147483647 h 396"/>
              <a:gd name="T78" fmla="*/ 2147483647 w 454"/>
              <a:gd name="T79" fmla="*/ 2147483647 h 396"/>
              <a:gd name="T80" fmla="*/ 2147483647 w 454"/>
              <a:gd name="T81" fmla="*/ 2147483647 h 396"/>
              <a:gd name="T82" fmla="*/ 2147483647 w 454"/>
              <a:gd name="T83" fmla="*/ 2147483647 h 396"/>
              <a:gd name="T84" fmla="*/ 2147483647 w 454"/>
              <a:gd name="T85" fmla="*/ 2147483647 h 396"/>
              <a:gd name="T86" fmla="*/ 0 w 454"/>
              <a:gd name="T87" fmla="*/ 2147483647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396"/>
              <a:gd name="T134" fmla="*/ 454 w 454"/>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5" name="Freeform 75"/>
          <p:cNvSpPr>
            <a:spLocks/>
          </p:cNvSpPr>
          <p:nvPr/>
        </p:nvSpPr>
        <p:spPr bwMode="ltGray">
          <a:xfrm>
            <a:off x="6411913" y="2765425"/>
            <a:ext cx="323850" cy="284163"/>
          </a:xfrm>
          <a:custGeom>
            <a:avLst/>
            <a:gdLst>
              <a:gd name="T0" fmla="*/ 2147483647 w 449"/>
              <a:gd name="T1" fmla="*/ 0 h 391"/>
              <a:gd name="T2" fmla="*/ 2147483647 w 449"/>
              <a:gd name="T3" fmla="*/ 2147483647 h 391"/>
              <a:gd name="T4" fmla="*/ 2147483647 w 449"/>
              <a:gd name="T5" fmla="*/ 2147483647 h 391"/>
              <a:gd name="T6" fmla="*/ 2147483647 w 449"/>
              <a:gd name="T7" fmla="*/ 2147483647 h 391"/>
              <a:gd name="T8" fmla="*/ 2147483647 w 449"/>
              <a:gd name="T9" fmla="*/ 2147483647 h 391"/>
              <a:gd name="T10" fmla="*/ 2147483647 w 449"/>
              <a:gd name="T11" fmla="*/ 2147483647 h 391"/>
              <a:gd name="T12" fmla="*/ 2147483647 w 449"/>
              <a:gd name="T13" fmla="*/ 2147483647 h 391"/>
              <a:gd name="T14" fmla="*/ 2147483647 w 449"/>
              <a:gd name="T15" fmla="*/ 2147483647 h 391"/>
              <a:gd name="T16" fmla="*/ 2147483647 w 449"/>
              <a:gd name="T17" fmla="*/ 2147483647 h 391"/>
              <a:gd name="T18" fmla="*/ 2147483647 w 449"/>
              <a:gd name="T19" fmla="*/ 2147483647 h 391"/>
              <a:gd name="T20" fmla="*/ 2147483647 w 449"/>
              <a:gd name="T21" fmla="*/ 2147483647 h 391"/>
              <a:gd name="T22" fmla="*/ 2147483647 w 449"/>
              <a:gd name="T23" fmla="*/ 2147483647 h 391"/>
              <a:gd name="T24" fmla="*/ 2147483647 w 449"/>
              <a:gd name="T25" fmla="*/ 2147483647 h 391"/>
              <a:gd name="T26" fmla="*/ 2147483647 w 449"/>
              <a:gd name="T27" fmla="*/ 2147483647 h 391"/>
              <a:gd name="T28" fmla="*/ 2147483647 w 449"/>
              <a:gd name="T29" fmla="*/ 2147483647 h 391"/>
              <a:gd name="T30" fmla="*/ 2147483647 w 449"/>
              <a:gd name="T31" fmla="*/ 2147483647 h 391"/>
              <a:gd name="T32" fmla="*/ 2147483647 w 449"/>
              <a:gd name="T33" fmla="*/ 2147483647 h 391"/>
              <a:gd name="T34" fmla="*/ 2147483647 w 449"/>
              <a:gd name="T35" fmla="*/ 2147483647 h 391"/>
              <a:gd name="T36" fmla="*/ 2147483647 w 449"/>
              <a:gd name="T37" fmla="*/ 2147483647 h 391"/>
              <a:gd name="T38" fmla="*/ 2147483647 w 449"/>
              <a:gd name="T39" fmla="*/ 2147483647 h 391"/>
              <a:gd name="T40" fmla="*/ 2147483647 w 449"/>
              <a:gd name="T41" fmla="*/ 2147483647 h 391"/>
              <a:gd name="T42" fmla="*/ 2147483647 w 449"/>
              <a:gd name="T43" fmla="*/ 2147483647 h 391"/>
              <a:gd name="T44" fmla="*/ 2147483647 w 449"/>
              <a:gd name="T45" fmla="*/ 2147483647 h 391"/>
              <a:gd name="T46" fmla="*/ 2147483647 w 449"/>
              <a:gd name="T47" fmla="*/ 2147483647 h 391"/>
              <a:gd name="T48" fmla="*/ 2147483647 w 449"/>
              <a:gd name="T49" fmla="*/ 2147483647 h 391"/>
              <a:gd name="T50" fmla="*/ 2147483647 w 449"/>
              <a:gd name="T51" fmla="*/ 2147483647 h 391"/>
              <a:gd name="T52" fmla="*/ 2147483647 w 449"/>
              <a:gd name="T53" fmla="*/ 2147483647 h 391"/>
              <a:gd name="T54" fmla="*/ 2147483647 w 449"/>
              <a:gd name="T55" fmla="*/ 2147483647 h 391"/>
              <a:gd name="T56" fmla="*/ 2147483647 w 449"/>
              <a:gd name="T57" fmla="*/ 2147483647 h 391"/>
              <a:gd name="T58" fmla="*/ 2147483647 w 449"/>
              <a:gd name="T59" fmla="*/ 2147483647 h 391"/>
              <a:gd name="T60" fmla="*/ 2147483647 w 449"/>
              <a:gd name="T61" fmla="*/ 2147483647 h 391"/>
              <a:gd name="T62" fmla="*/ 2147483647 w 449"/>
              <a:gd name="T63" fmla="*/ 2147483647 h 391"/>
              <a:gd name="T64" fmla="*/ 2147483647 w 449"/>
              <a:gd name="T65" fmla="*/ 2147483647 h 391"/>
              <a:gd name="T66" fmla="*/ 2147483647 w 449"/>
              <a:gd name="T67" fmla="*/ 2147483647 h 391"/>
              <a:gd name="T68" fmla="*/ 2147483647 w 449"/>
              <a:gd name="T69" fmla="*/ 2147483647 h 391"/>
              <a:gd name="T70" fmla="*/ 2147483647 w 449"/>
              <a:gd name="T71" fmla="*/ 2147483647 h 391"/>
              <a:gd name="T72" fmla="*/ 2147483647 w 449"/>
              <a:gd name="T73" fmla="*/ 2147483647 h 391"/>
              <a:gd name="T74" fmla="*/ 2147483647 w 449"/>
              <a:gd name="T75" fmla="*/ 2147483647 h 391"/>
              <a:gd name="T76" fmla="*/ 2147483647 w 449"/>
              <a:gd name="T77" fmla="*/ 2147483647 h 391"/>
              <a:gd name="T78" fmla="*/ 2147483647 w 449"/>
              <a:gd name="T79" fmla="*/ 2147483647 h 391"/>
              <a:gd name="T80" fmla="*/ 2147483647 w 449"/>
              <a:gd name="T81" fmla="*/ 2147483647 h 391"/>
              <a:gd name="T82" fmla="*/ 2147483647 w 449"/>
              <a:gd name="T83" fmla="*/ 2147483647 h 391"/>
              <a:gd name="T84" fmla="*/ 2147483647 w 449"/>
              <a:gd name="T85" fmla="*/ 2147483647 h 391"/>
              <a:gd name="T86" fmla="*/ 0 w 449"/>
              <a:gd name="T87" fmla="*/ 2147483647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9"/>
              <a:gd name="T133" fmla="*/ 0 h 391"/>
              <a:gd name="T134" fmla="*/ 449 w 449"/>
              <a:gd name="T135" fmla="*/ 391 h 3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6" name="Freeform 76"/>
          <p:cNvSpPr>
            <a:spLocks/>
          </p:cNvSpPr>
          <p:nvPr/>
        </p:nvSpPr>
        <p:spPr bwMode="ltGray">
          <a:xfrm>
            <a:off x="6411913" y="2768600"/>
            <a:ext cx="320675" cy="280988"/>
          </a:xfrm>
          <a:custGeom>
            <a:avLst/>
            <a:gdLst>
              <a:gd name="T0" fmla="*/ 2147483647 w 443"/>
              <a:gd name="T1" fmla="*/ 0 h 385"/>
              <a:gd name="T2" fmla="*/ 2147483647 w 443"/>
              <a:gd name="T3" fmla="*/ 2147483647 h 385"/>
              <a:gd name="T4" fmla="*/ 2147483647 w 443"/>
              <a:gd name="T5" fmla="*/ 2147483647 h 385"/>
              <a:gd name="T6" fmla="*/ 2147483647 w 443"/>
              <a:gd name="T7" fmla="*/ 2147483647 h 385"/>
              <a:gd name="T8" fmla="*/ 2147483647 w 443"/>
              <a:gd name="T9" fmla="*/ 2147483647 h 385"/>
              <a:gd name="T10" fmla="*/ 2147483647 w 443"/>
              <a:gd name="T11" fmla="*/ 2147483647 h 385"/>
              <a:gd name="T12" fmla="*/ 2147483647 w 443"/>
              <a:gd name="T13" fmla="*/ 2147483647 h 385"/>
              <a:gd name="T14" fmla="*/ 2147483647 w 443"/>
              <a:gd name="T15" fmla="*/ 2147483647 h 385"/>
              <a:gd name="T16" fmla="*/ 2147483647 w 443"/>
              <a:gd name="T17" fmla="*/ 2147483647 h 385"/>
              <a:gd name="T18" fmla="*/ 2147483647 w 443"/>
              <a:gd name="T19" fmla="*/ 2147483647 h 385"/>
              <a:gd name="T20" fmla="*/ 2147483647 w 443"/>
              <a:gd name="T21" fmla="*/ 2147483647 h 385"/>
              <a:gd name="T22" fmla="*/ 2147483647 w 443"/>
              <a:gd name="T23" fmla="*/ 2147483647 h 385"/>
              <a:gd name="T24" fmla="*/ 2147483647 w 443"/>
              <a:gd name="T25" fmla="*/ 2147483647 h 385"/>
              <a:gd name="T26" fmla="*/ 2147483647 w 443"/>
              <a:gd name="T27" fmla="*/ 2147483647 h 385"/>
              <a:gd name="T28" fmla="*/ 2147483647 w 443"/>
              <a:gd name="T29" fmla="*/ 2147483647 h 385"/>
              <a:gd name="T30" fmla="*/ 2147483647 w 443"/>
              <a:gd name="T31" fmla="*/ 2147483647 h 385"/>
              <a:gd name="T32" fmla="*/ 2147483647 w 443"/>
              <a:gd name="T33" fmla="*/ 2147483647 h 385"/>
              <a:gd name="T34" fmla="*/ 2147483647 w 443"/>
              <a:gd name="T35" fmla="*/ 2147483647 h 385"/>
              <a:gd name="T36" fmla="*/ 2147483647 w 443"/>
              <a:gd name="T37" fmla="*/ 2147483647 h 385"/>
              <a:gd name="T38" fmla="*/ 2147483647 w 443"/>
              <a:gd name="T39" fmla="*/ 2147483647 h 385"/>
              <a:gd name="T40" fmla="*/ 2147483647 w 443"/>
              <a:gd name="T41" fmla="*/ 2147483647 h 385"/>
              <a:gd name="T42" fmla="*/ 2147483647 w 443"/>
              <a:gd name="T43" fmla="*/ 2147483647 h 385"/>
              <a:gd name="T44" fmla="*/ 2147483647 w 443"/>
              <a:gd name="T45" fmla="*/ 2147483647 h 385"/>
              <a:gd name="T46" fmla="*/ 2147483647 w 443"/>
              <a:gd name="T47" fmla="*/ 2147483647 h 385"/>
              <a:gd name="T48" fmla="*/ 2147483647 w 443"/>
              <a:gd name="T49" fmla="*/ 2147483647 h 385"/>
              <a:gd name="T50" fmla="*/ 2147483647 w 443"/>
              <a:gd name="T51" fmla="*/ 2147483647 h 385"/>
              <a:gd name="T52" fmla="*/ 2147483647 w 443"/>
              <a:gd name="T53" fmla="*/ 2147483647 h 385"/>
              <a:gd name="T54" fmla="*/ 2147483647 w 443"/>
              <a:gd name="T55" fmla="*/ 2147483647 h 385"/>
              <a:gd name="T56" fmla="*/ 2147483647 w 443"/>
              <a:gd name="T57" fmla="*/ 2147483647 h 385"/>
              <a:gd name="T58" fmla="*/ 2147483647 w 443"/>
              <a:gd name="T59" fmla="*/ 2147483647 h 385"/>
              <a:gd name="T60" fmla="*/ 2147483647 w 443"/>
              <a:gd name="T61" fmla="*/ 2147483647 h 385"/>
              <a:gd name="T62" fmla="*/ 2147483647 w 443"/>
              <a:gd name="T63" fmla="*/ 2147483647 h 385"/>
              <a:gd name="T64" fmla="*/ 2147483647 w 443"/>
              <a:gd name="T65" fmla="*/ 2147483647 h 385"/>
              <a:gd name="T66" fmla="*/ 2147483647 w 443"/>
              <a:gd name="T67" fmla="*/ 2147483647 h 385"/>
              <a:gd name="T68" fmla="*/ 2147483647 w 443"/>
              <a:gd name="T69" fmla="*/ 2147483647 h 385"/>
              <a:gd name="T70" fmla="*/ 2147483647 w 443"/>
              <a:gd name="T71" fmla="*/ 2147483647 h 385"/>
              <a:gd name="T72" fmla="*/ 2147483647 w 443"/>
              <a:gd name="T73" fmla="*/ 2147483647 h 385"/>
              <a:gd name="T74" fmla="*/ 2147483647 w 443"/>
              <a:gd name="T75" fmla="*/ 2147483647 h 385"/>
              <a:gd name="T76" fmla="*/ 2147483647 w 443"/>
              <a:gd name="T77" fmla="*/ 2147483647 h 385"/>
              <a:gd name="T78" fmla="*/ 2147483647 w 443"/>
              <a:gd name="T79" fmla="*/ 2147483647 h 385"/>
              <a:gd name="T80" fmla="*/ 2147483647 w 443"/>
              <a:gd name="T81" fmla="*/ 2147483647 h 385"/>
              <a:gd name="T82" fmla="*/ 2147483647 w 443"/>
              <a:gd name="T83" fmla="*/ 2147483647 h 385"/>
              <a:gd name="T84" fmla="*/ 2147483647 w 443"/>
              <a:gd name="T85" fmla="*/ 2147483647 h 385"/>
              <a:gd name="T86" fmla="*/ 0 w 443"/>
              <a:gd name="T87" fmla="*/ 2147483647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
              <a:gd name="T133" fmla="*/ 0 h 385"/>
              <a:gd name="T134" fmla="*/ 443 w 443"/>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7" name="Freeform 77"/>
          <p:cNvSpPr>
            <a:spLocks/>
          </p:cNvSpPr>
          <p:nvPr/>
        </p:nvSpPr>
        <p:spPr bwMode="ltGray">
          <a:xfrm>
            <a:off x="6413500" y="2770188"/>
            <a:ext cx="315913" cy="277812"/>
          </a:xfrm>
          <a:custGeom>
            <a:avLst/>
            <a:gdLst>
              <a:gd name="T0" fmla="*/ 2147483647 w 437"/>
              <a:gd name="T1" fmla="*/ 0 h 381"/>
              <a:gd name="T2" fmla="*/ 2147483647 w 437"/>
              <a:gd name="T3" fmla="*/ 2147483647 h 381"/>
              <a:gd name="T4" fmla="*/ 2147483647 w 437"/>
              <a:gd name="T5" fmla="*/ 2147483647 h 381"/>
              <a:gd name="T6" fmla="*/ 2147483647 w 437"/>
              <a:gd name="T7" fmla="*/ 2147483647 h 381"/>
              <a:gd name="T8" fmla="*/ 2147483647 w 437"/>
              <a:gd name="T9" fmla="*/ 2147483647 h 381"/>
              <a:gd name="T10" fmla="*/ 2147483647 w 437"/>
              <a:gd name="T11" fmla="*/ 2147483647 h 381"/>
              <a:gd name="T12" fmla="*/ 2147483647 w 437"/>
              <a:gd name="T13" fmla="*/ 2147483647 h 381"/>
              <a:gd name="T14" fmla="*/ 2147483647 w 437"/>
              <a:gd name="T15" fmla="*/ 2147483647 h 381"/>
              <a:gd name="T16" fmla="*/ 2147483647 w 437"/>
              <a:gd name="T17" fmla="*/ 2147483647 h 381"/>
              <a:gd name="T18" fmla="*/ 2147483647 w 437"/>
              <a:gd name="T19" fmla="*/ 2147483647 h 381"/>
              <a:gd name="T20" fmla="*/ 2147483647 w 437"/>
              <a:gd name="T21" fmla="*/ 2147483647 h 381"/>
              <a:gd name="T22" fmla="*/ 2147483647 w 437"/>
              <a:gd name="T23" fmla="*/ 2147483647 h 381"/>
              <a:gd name="T24" fmla="*/ 2147483647 w 437"/>
              <a:gd name="T25" fmla="*/ 2147483647 h 381"/>
              <a:gd name="T26" fmla="*/ 2147483647 w 437"/>
              <a:gd name="T27" fmla="*/ 2147483647 h 381"/>
              <a:gd name="T28" fmla="*/ 2147483647 w 437"/>
              <a:gd name="T29" fmla="*/ 2147483647 h 381"/>
              <a:gd name="T30" fmla="*/ 2147483647 w 437"/>
              <a:gd name="T31" fmla="*/ 2147483647 h 381"/>
              <a:gd name="T32" fmla="*/ 2147483647 w 437"/>
              <a:gd name="T33" fmla="*/ 2147483647 h 381"/>
              <a:gd name="T34" fmla="*/ 2147483647 w 437"/>
              <a:gd name="T35" fmla="*/ 2147483647 h 381"/>
              <a:gd name="T36" fmla="*/ 2147483647 w 437"/>
              <a:gd name="T37" fmla="*/ 2147483647 h 381"/>
              <a:gd name="T38" fmla="*/ 2147483647 w 437"/>
              <a:gd name="T39" fmla="*/ 2147483647 h 381"/>
              <a:gd name="T40" fmla="*/ 2147483647 w 437"/>
              <a:gd name="T41" fmla="*/ 2147483647 h 381"/>
              <a:gd name="T42" fmla="*/ 2147483647 w 437"/>
              <a:gd name="T43" fmla="*/ 2147483647 h 381"/>
              <a:gd name="T44" fmla="*/ 2147483647 w 437"/>
              <a:gd name="T45" fmla="*/ 2147483647 h 381"/>
              <a:gd name="T46" fmla="*/ 2147483647 w 437"/>
              <a:gd name="T47" fmla="*/ 2147483647 h 381"/>
              <a:gd name="T48" fmla="*/ 2147483647 w 437"/>
              <a:gd name="T49" fmla="*/ 2147483647 h 381"/>
              <a:gd name="T50" fmla="*/ 2147483647 w 437"/>
              <a:gd name="T51" fmla="*/ 2147483647 h 381"/>
              <a:gd name="T52" fmla="*/ 2147483647 w 437"/>
              <a:gd name="T53" fmla="*/ 2147483647 h 381"/>
              <a:gd name="T54" fmla="*/ 2147483647 w 437"/>
              <a:gd name="T55" fmla="*/ 2147483647 h 381"/>
              <a:gd name="T56" fmla="*/ 2147483647 w 437"/>
              <a:gd name="T57" fmla="*/ 2147483647 h 381"/>
              <a:gd name="T58" fmla="*/ 2147483647 w 437"/>
              <a:gd name="T59" fmla="*/ 2147483647 h 381"/>
              <a:gd name="T60" fmla="*/ 2147483647 w 437"/>
              <a:gd name="T61" fmla="*/ 2147483647 h 381"/>
              <a:gd name="T62" fmla="*/ 2147483647 w 437"/>
              <a:gd name="T63" fmla="*/ 2147483647 h 381"/>
              <a:gd name="T64" fmla="*/ 2147483647 w 437"/>
              <a:gd name="T65" fmla="*/ 2147483647 h 381"/>
              <a:gd name="T66" fmla="*/ 2147483647 w 437"/>
              <a:gd name="T67" fmla="*/ 2147483647 h 381"/>
              <a:gd name="T68" fmla="*/ 2147483647 w 437"/>
              <a:gd name="T69" fmla="*/ 2147483647 h 381"/>
              <a:gd name="T70" fmla="*/ 2147483647 w 437"/>
              <a:gd name="T71" fmla="*/ 2147483647 h 381"/>
              <a:gd name="T72" fmla="*/ 2147483647 w 437"/>
              <a:gd name="T73" fmla="*/ 2147483647 h 381"/>
              <a:gd name="T74" fmla="*/ 2147483647 w 437"/>
              <a:gd name="T75" fmla="*/ 2147483647 h 381"/>
              <a:gd name="T76" fmla="*/ 2147483647 w 437"/>
              <a:gd name="T77" fmla="*/ 2147483647 h 381"/>
              <a:gd name="T78" fmla="*/ 2147483647 w 437"/>
              <a:gd name="T79" fmla="*/ 2147483647 h 381"/>
              <a:gd name="T80" fmla="*/ 2147483647 w 437"/>
              <a:gd name="T81" fmla="*/ 2147483647 h 381"/>
              <a:gd name="T82" fmla="*/ 2147483647 w 437"/>
              <a:gd name="T83" fmla="*/ 2147483647 h 381"/>
              <a:gd name="T84" fmla="*/ 0 w 437"/>
              <a:gd name="T85" fmla="*/ 2147483647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381"/>
              <a:gd name="T131" fmla="*/ 437 w 43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8" name="Freeform 78"/>
          <p:cNvSpPr>
            <a:spLocks/>
          </p:cNvSpPr>
          <p:nvPr/>
        </p:nvSpPr>
        <p:spPr bwMode="ltGray">
          <a:xfrm>
            <a:off x="6415088" y="2773363"/>
            <a:ext cx="312737" cy="274637"/>
          </a:xfrm>
          <a:custGeom>
            <a:avLst/>
            <a:gdLst>
              <a:gd name="T0" fmla="*/ 2147483647 w 432"/>
              <a:gd name="T1" fmla="*/ 0 h 375"/>
              <a:gd name="T2" fmla="*/ 2147483647 w 432"/>
              <a:gd name="T3" fmla="*/ 2147483647 h 375"/>
              <a:gd name="T4" fmla="*/ 2147483647 w 432"/>
              <a:gd name="T5" fmla="*/ 2147483647 h 375"/>
              <a:gd name="T6" fmla="*/ 2147483647 w 432"/>
              <a:gd name="T7" fmla="*/ 2147483647 h 375"/>
              <a:gd name="T8" fmla="*/ 2147483647 w 432"/>
              <a:gd name="T9" fmla="*/ 2147483647 h 375"/>
              <a:gd name="T10" fmla="*/ 2147483647 w 432"/>
              <a:gd name="T11" fmla="*/ 2147483647 h 375"/>
              <a:gd name="T12" fmla="*/ 2147483647 w 432"/>
              <a:gd name="T13" fmla="*/ 2147483647 h 375"/>
              <a:gd name="T14" fmla="*/ 2147483647 w 432"/>
              <a:gd name="T15" fmla="*/ 2147483647 h 375"/>
              <a:gd name="T16" fmla="*/ 2147483647 w 432"/>
              <a:gd name="T17" fmla="*/ 2147483647 h 375"/>
              <a:gd name="T18" fmla="*/ 2147483647 w 432"/>
              <a:gd name="T19" fmla="*/ 2147483647 h 375"/>
              <a:gd name="T20" fmla="*/ 2147483647 w 432"/>
              <a:gd name="T21" fmla="*/ 2147483647 h 375"/>
              <a:gd name="T22" fmla="*/ 2147483647 w 432"/>
              <a:gd name="T23" fmla="*/ 2147483647 h 375"/>
              <a:gd name="T24" fmla="*/ 2147483647 w 432"/>
              <a:gd name="T25" fmla="*/ 2147483647 h 375"/>
              <a:gd name="T26" fmla="*/ 2147483647 w 432"/>
              <a:gd name="T27" fmla="*/ 2147483647 h 375"/>
              <a:gd name="T28" fmla="*/ 2147483647 w 432"/>
              <a:gd name="T29" fmla="*/ 2147483647 h 375"/>
              <a:gd name="T30" fmla="*/ 2147483647 w 432"/>
              <a:gd name="T31" fmla="*/ 2147483647 h 375"/>
              <a:gd name="T32" fmla="*/ 2147483647 w 432"/>
              <a:gd name="T33" fmla="*/ 2147483647 h 375"/>
              <a:gd name="T34" fmla="*/ 2147483647 w 432"/>
              <a:gd name="T35" fmla="*/ 2147483647 h 375"/>
              <a:gd name="T36" fmla="*/ 2147483647 w 432"/>
              <a:gd name="T37" fmla="*/ 2147483647 h 375"/>
              <a:gd name="T38" fmla="*/ 2147483647 w 432"/>
              <a:gd name="T39" fmla="*/ 2147483647 h 375"/>
              <a:gd name="T40" fmla="*/ 2147483647 w 432"/>
              <a:gd name="T41" fmla="*/ 2147483647 h 375"/>
              <a:gd name="T42" fmla="*/ 2147483647 w 432"/>
              <a:gd name="T43" fmla="*/ 2147483647 h 375"/>
              <a:gd name="T44" fmla="*/ 2147483647 w 432"/>
              <a:gd name="T45" fmla="*/ 2147483647 h 375"/>
              <a:gd name="T46" fmla="*/ 2147483647 w 432"/>
              <a:gd name="T47" fmla="*/ 2147483647 h 375"/>
              <a:gd name="T48" fmla="*/ 2147483647 w 432"/>
              <a:gd name="T49" fmla="*/ 2147483647 h 375"/>
              <a:gd name="T50" fmla="*/ 2147483647 w 432"/>
              <a:gd name="T51" fmla="*/ 2147483647 h 375"/>
              <a:gd name="T52" fmla="*/ 2147483647 w 432"/>
              <a:gd name="T53" fmla="*/ 2147483647 h 375"/>
              <a:gd name="T54" fmla="*/ 2147483647 w 432"/>
              <a:gd name="T55" fmla="*/ 2147483647 h 375"/>
              <a:gd name="T56" fmla="*/ 2147483647 w 432"/>
              <a:gd name="T57" fmla="*/ 2147483647 h 375"/>
              <a:gd name="T58" fmla="*/ 2147483647 w 432"/>
              <a:gd name="T59" fmla="*/ 2147483647 h 375"/>
              <a:gd name="T60" fmla="*/ 2147483647 w 432"/>
              <a:gd name="T61" fmla="*/ 2147483647 h 375"/>
              <a:gd name="T62" fmla="*/ 2147483647 w 432"/>
              <a:gd name="T63" fmla="*/ 2147483647 h 375"/>
              <a:gd name="T64" fmla="*/ 2147483647 w 432"/>
              <a:gd name="T65" fmla="*/ 2147483647 h 375"/>
              <a:gd name="T66" fmla="*/ 2147483647 w 432"/>
              <a:gd name="T67" fmla="*/ 2147483647 h 375"/>
              <a:gd name="T68" fmla="*/ 2147483647 w 432"/>
              <a:gd name="T69" fmla="*/ 2147483647 h 375"/>
              <a:gd name="T70" fmla="*/ 2147483647 w 432"/>
              <a:gd name="T71" fmla="*/ 2147483647 h 375"/>
              <a:gd name="T72" fmla="*/ 2147483647 w 432"/>
              <a:gd name="T73" fmla="*/ 2147483647 h 375"/>
              <a:gd name="T74" fmla="*/ 2147483647 w 432"/>
              <a:gd name="T75" fmla="*/ 2147483647 h 375"/>
              <a:gd name="T76" fmla="*/ 2147483647 w 432"/>
              <a:gd name="T77" fmla="*/ 2147483647 h 375"/>
              <a:gd name="T78" fmla="*/ 2147483647 w 432"/>
              <a:gd name="T79" fmla="*/ 2147483647 h 375"/>
              <a:gd name="T80" fmla="*/ 2147483647 w 432"/>
              <a:gd name="T81" fmla="*/ 2147483647 h 375"/>
              <a:gd name="T82" fmla="*/ 2147483647 w 432"/>
              <a:gd name="T83" fmla="*/ 2147483647 h 375"/>
              <a:gd name="T84" fmla="*/ 0 w 432"/>
              <a:gd name="T85" fmla="*/ 2147483647 h 375"/>
              <a:gd name="T86" fmla="*/ 0 w 432"/>
              <a:gd name="T87" fmla="*/ 2147483647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375"/>
              <a:gd name="T134" fmla="*/ 432 w 432"/>
              <a:gd name="T135" fmla="*/ 375 h 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19" name="Freeform 79"/>
          <p:cNvSpPr>
            <a:spLocks/>
          </p:cNvSpPr>
          <p:nvPr/>
        </p:nvSpPr>
        <p:spPr bwMode="ltGray">
          <a:xfrm>
            <a:off x="6415088" y="2776538"/>
            <a:ext cx="309562" cy="269875"/>
          </a:xfrm>
          <a:custGeom>
            <a:avLst/>
            <a:gdLst>
              <a:gd name="T0" fmla="*/ 2147483647 w 428"/>
              <a:gd name="T1" fmla="*/ 0 h 371"/>
              <a:gd name="T2" fmla="*/ 2147483647 w 428"/>
              <a:gd name="T3" fmla="*/ 2147483647 h 371"/>
              <a:gd name="T4" fmla="*/ 2147483647 w 428"/>
              <a:gd name="T5" fmla="*/ 2147483647 h 371"/>
              <a:gd name="T6" fmla="*/ 2147483647 w 428"/>
              <a:gd name="T7" fmla="*/ 2147483647 h 371"/>
              <a:gd name="T8" fmla="*/ 2147483647 w 428"/>
              <a:gd name="T9" fmla="*/ 2147483647 h 371"/>
              <a:gd name="T10" fmla="*/ 2147483647 w 428"/>
              <a:gd name="T11" fmla="*/ 2147483647 h 371"/>
              <a:gd name="T12" fmla="*/ 2147483647 w 428"/>
              <a:gd name="T13" fmla="*/ 2147483647 h 371"/>
              <a:gd name="T14" fmla="*/ 2147483647 w 428"/>
              <a:gd name="T15" fmla="*/ 2147483647 h 371"/>
              <a:gd name="T16" fmla="*/ 2147483647 w 428"/>
              <a:gd name="T17" fmla="*/ 2147483647 h 371"/>
              <a:gd name="T18" fmla="*/ 2147483647 w 428"/>
              <a:gd name="T19" fmla="*/ 2147483647 h 371"/>
              <a:gd name="T20" fmla="*/ 2147483647 w 428"/>
              <a:gd name="T21" fmla="*/ 2147483647 h 371"/>
              <a:gd name="T22" fmla="*/ 2147483647 w 428"/>
              <a:gd name="T23" fmla="*/ 2147483647 h 371"/>
              <a:gd name="T24" fmla="*/ 2147483647 w 428"/>
              <a:gd name="T25" fmla="*/ 2147483647 h 371"/>
              <a:gd name="T26" fmla="*/ 2147483647 w 428"/>
              <a:gd name="T27" fmla="*/ 2147483647 h 371"/>
              <a:gd name="T28" fmla="*/ 2147483647 w 428"/>
              <a:gd name="T29" fmla="*/ 2147483647 h 371"/>
              <a:gd name="T30" fmla="*/ 2147483647 w 428"/>
              <a:gd name="T31" fmla="*/ 2147483647 h 371"/>
              <a:gd name="T32" fmla="*/ 2147483647 w 428"/>
              <a:gd name="T33" fmla="*/ 2147483647 h 371"/>
              <a:gd name="T34" fmla="*/ 2147483647 w 428"/>
              <a:gd name="T35" fmla="*/ 2147483647 h 371"/>
              <a:gd name="T36" fmla="*/ 2147483647 w 428"/>
              <a:gd name="T37" fmla="*/ 2147483647 h 371"/>
              <a:gd name="T38" fmla="*/ 2147483647 w 428"/>
              <a:gd name="T39" fmla="*/ 2147483647 h 371"/>
              <a:gd name="T40" fmla="*/ 2147483647 w 428"/>
              <a:gd name="T41" fmla="*/ 2147483647 h 371"/>
              <a:gd name="T42" fmla="*/ 2147483647 w 428"/>
              <a:gd name="T43" fmla="*/ 2147483647 h 371"/>
              <a:gd name="T44" fmla="*/ 2147483647 w 428"/>
              <a:gd name="T45" fmla="*/ 2147483647 h 371"/>
              <a:gd name="T46" fmla="*/ 2147483647 w 428"/>
              <a:gd name="T47" fmla="*/ 2147483647 h 371"/>
              <a:gd name="T48" fmla="*/ 2147483647 w 428"/>
              <a:gd name="T49" fmla="*/ 2147483647 h 371"/>
              <a:gd name="T50" fmla="*/ 2147483647 w 428"/>
              <a:gd name="T51" fmla="*/ 2147483647 h 371"/>
              <a:gd name="T52" fmla="*/ 2147483647 w 428"/>
              <a:gd name="T53" fmla="*/ 2147483647 h 371"/>
              <a:gd name="T54" fmla="*/ 2147483647 w 428"/>
              <a:gd name="T55" fmla="*/ 2147483647 h 371"/>
              <a:gd name="T56" fmla="*/ 2147483647 w 428"/>
              <a:gd name="T57" fmla="*/ 2147483647 h 371"/>
              <a:gd name="T58" fmla="*/ 2147483647 w 428"/>
              <a:gd name="T59" fmla="*/ 2147483647 h 371"/>
              <a:gd name="T60" fmla="*/ 2147483647 w 428"/>
              <a:gd name="T61" fmla="*/ 2147483647 h 371"/>
              <a:gd name="T62" fmla="*/ 2147483647 w 428"/>
              <a:gd name="T63" fmla="*/ 2147483647 h 371"/>
              <a:gd name="T64" fmla="*/ 2147483647 w 428"/>
              <a:gd name="T65" fmla="*/ 2147483647 h 371"/>
              <a:gd name="T66" fmla="*/ 2147483647 w 428"/>
              <a:gd name="T67" fmla="*/ 2147483647 h 371"/>
              <a:gd name="T68" fmla="*/ 2147483647 w 428"/>
              <a:gd name="T69" fmla="*/ 2147483647 h 371"/>
              <a:gd name="T70" fmla="*/ 2147483647 w 428"/>
              <a:gd name="T71" fmla="*/ 2147483647 h 371"/>
              <a:gd name="T72" fmla="*/ 2147483647 w 428"/>
              <a:gd name="T73" fmla="*/ 2147483647 h 371"/>
              <a:gd name="T74" fmla="*/ 2147483647 w 428"/>
              <a:gd name="T75" fmla="*/ 2147483647 h 371"/>
              <a:gd name="T76" fmla="*/ 2147483647 w 428"/>
              <a:gd name="T77" fmla="*/ 2147483647 h 371"/>
              <a:gd name="T78" fmla="*/ 2147483647 w 428"/>
              <a:gd name="T79" fmla="*/ 2147483647 h 371"/>
              <a:gd name="T80" fmla="*/ 2147483647 w 428"/>
              <a:gd name="T81" fmla="*/ 2147483647 h 371"/>
              <a:gd name="T82" fmla="*/ 2147483647 w 428"/>
              <a:gd name="T83" fmla="*/ 2147483647 h 371"/>
              <a:gd name="T84" fmla="*/ 0 w 428"/>
              <a:gd name="T85" fmla="*/ 2147483647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371"/>
              <a:gd name="T131" fmla="*/ 428 w 428"/>
              <a:gd name="T132" fmla="*/ 371 h 3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0" name="Freeform 80"/>
          <p:cNvSpPr>
            <a:spLocks/>
          </p:cNvSpPr>
          <p:nvPr/>
        </p:nvSpPr>
        <p:spPr bwMode="ltGray">
          <a:xfrm>
            <a:off x="6416675" y="2778125"/>
            <a:ext cx="306388" cy="268288"/>
          </a:xfrm>
          <a:custGeom>
            <a:avLst/>
            <a:gdLst>
              <a:gd name="T0" fmla="*/ 2147483647 w 423"/>
              <a:gd name="T1" fmla="*/ 0 h 366"/>
              <a:gd name="T2" fmla="*/ 2147483647 w 423"/>
              <a:gd name="T3" fmla="*/ 2147483647 h 366"/>
              <a:gd name="T4" fmla="*/ 2147483647 w 423"/>
              <a:gd name="T5" fmla="*/ 2147483647 h 366"/>
              <a:gd name="T6" fmla="*/ 2147483647 w 423"/>
              <a:gd name="T7" fmla="*/ 2147483647 h 366"/>
              <a:gd name="T8" fmla="*/ 2147483647 w 423"/>
              <a:gd name="T9" fmla="*/ 2147483647 h 366"/>
              <a:gd name="T10" fmla="*/ 2147483647 w 423"/>
              <a:gd name="T11" fmla="*/ 2147483647 h 366"/>
              <a:gd name="T12" fmla="*/ 2147483647 w 423"/>
              <a:gd name="T13" fmla="*/ 2147483647 h 366"/>
              <a:gd name="T14" fmla="*/ 2147483647 w 423"/>
              <a:gd name="T15" fmla="*/ 2147483647 h 366"/>
              <a:gd name="T16" fmla="*/ 2147483647 w 423"/>
              <a:gd name="T17" fmla="*/ 2147483647 h 366"/>
              <a:gd name="T18" fmla="*/ 2147483647 w 423"/>
              <a:gd name="T19" fmla="*/ 2147483647 h 366"/>
              <a:gd name="T20" fmla="*/ 2147483647 w 423"/>
              <a:gd name="T21" fmla="*/ 2147483647 h 366"/>
              <a:gd name="T22" fmla="*/ 2147483647 w 423"/>
              <a:gd name="T23" fmla="*/ 2147483647 h 366"/>
              <a:gd name="T24" fmla="*/ 2147483647 w 423"/>
              <a:gd name="T25" fmla="*/ 2147483647 h 366"/>
              <a:gd name="T26" fmla="*/ 2147483647 w 423"/>
              <a:gd name="T27" fmla="*/ 2147483647 h 366"/>
              <a:gd name="T28" fmla="*/ 2147483647 w 423"/>
              <a:gd name="T29" fmla="*/ 2147483647 h 366"/>
              <a:gd name="T30" fmla="*/ 2147483647 w 423"/>
              <a:gd name="T31" fmla="*/ 2147483647 h 366"/>
              <a:gd name="T32" fmla="*/ 2147483647 w 423"/>
              <a:gd name="T33" fmla="*/ 2147483647 h 366"/>
              <a:gd name="T34" fmla="*/ 2147483647 w 423"/>
              <a:gd name="T35" fmla="*/ 2147483647 h 366"/>
              <a:gd name="T36" fmla="*/ 2147483647 w 423"/>
              <a:gd name="T37" fmla="*/ 2147483647 h 366"/>
              <a:gd name="T38" fmla="*/ 2147483647 w 423"/>
              <a:gd name="T39" fmla="*/ 2147483647 h 366"/>
              <a:gd name="T40" fmla="*/ 2147483647 w 423"/>
              <a:gd name="T41" fmla="*/ 2147483647 h 366"/>
              <a:gd name="T42" fmla="*/ 2147483647 w 423"/>
              <a:gd name="T43" fmla="*/ 2147483647 h 366"/>
              <a:gd name="T44" fmla="*/ 2147483647 w 423"/>
              <a:gd name="T45" fmla="*/ 2147483647 h 366"/>
              <a:gd name="T46" fmla="*/ 2147483647 w 423"/>
              <a:gd name="T47" fmla="*/ 2147483647 h 366"/>
              <a:gd name="T48" fmla="*/ 2147483647 w 423"/>
              <a:gd name="T49" fmla="*/ 2147483647 h 366"/>
              <a:gd name="T50" fmla="*/ 2147483647 w 423"/>
              <a:gd name="T51" fmla="*/ 2147483647 h 366"/>
              <a:gd name="T52" fmla="*/ 2147483647 w 423"/>
              <a:gd name="T53" fmla="*/ 2147483647 h 366"/>
              <a:gd name="T54" fmla="*/ 2147483647 w 423"/>
              <a:gd name="T55" fmla="*/ 2147483647 h 366"/>
              <a:gd name="T56" fmla="*/ 2147483647 w 423"/>
              <a:gd name="T57" fmla="*/ 2147483647 h 366"/>
              <a:gd name="T58" fmla="*/ 2147483647 w 423"/>
              <a:gd name="T59" fmla="*/ 2147483647 h 366"/>
              <a:gd name="T60" fmla="*/ 2147483647 w 423"/>
              <a:gd name="T61" fmla="*/ 2147483647 h 366"/>
              <a:gd name="T62" fmla="*/ 2147483647 w 423"/>
              <a:gd name="T63" fmla="*/ 2147483647 h 366"/>
              <a:gd name="T64" fmla="*/ 2147483647 w 423"/>
              <a:gd name="T65" fmla="*/ 2147483647 h 366"/>
              <a:gd name="T66" fmla="*/ 2147483647 w 423"/>
              <a:gd name="T67" fmla="*/ 2147483647 h 366"/>
              <a:gd name="T68" fmla="*/ 2147483647 w 423"/>
              <a:gd name="T69" fmla="*/ 2147483647 h 366"/>
              <a:gd name="T70" fmla="*/ 2147483647 w 423"/>
              <a:gd name="T71" fmla="*/ 2147483647 h 366"/>
              <a:gd name="T72" fmla="*/ 2147483647 w 423"/>
              <a:gd name="T73" fmla="*/ 2147483647 h 366"/>
              <a:gd name="T74" fmla="*/ 2147483647 w 423"/>
              <a:gd name="T75" fmla="*/ 2147483647 h 366"/>
              <a:gd name="T76" fmla="*/ 2147483647 w 423"/>
              <a:gd name="T77" fmla="*/ 2147483647 h 366"/>
              <a:gd name="T78" fmla="*/ 2147483647 w 423"/>
              <a:gd name="T79" fmla="*/ 2147483647 h 366"/>
              <a:gd name="T80" fmla="*/ 2147483647 w 423"/>
              <a:gd name="T81" fmla="*/ 2147483647 h 366"/>
              <a:gd name="T82" fmla="*/ 2147483647 w 423"/>
              <a:gd name="T83" fmla="*/ 2147483647 h 366"/>
              <a:gd name="T84" fmla="*/ 0 w 423"/>
              <a:gd name="T85" fmla="*/ 2147483647 h 366"/>
              <a:gd name="T86" fmla="*/ 0 w 423"/>
              <a:gd name="T87" fmla="*/ 2147483647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366"/>
              <a:gd name="T134" fmla="*/ 423 w 423"/>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1" name="Freeform 81"/>
          <p:cNvSpPr>
            <a:spLocks/>
          </p:cNvSpPr>
          <p:nvPr/>
        </p:nvSpPr>
        <p:spPr bwMode="ltGray">
          <a:xfrm>
            <a:off x="6416675" y="2782888"/>
            <a:ext cx="301625" cy="261937"/>
          </a:xfrm>
          <a:custGeom>
            <a:avLst/>
            <a:gdLst>
              <a:gd name="T0" fmla="*/ 2147483647 w 417"/>
              <a:gd name="T1" fmla="*/ 0 h 360"/>
              <a:gd name="T2" fmla="*/ 2147483647 w 417"/>
              <a:gd name="T3" fmla="*/ 2147483647 h 360"/>
              <a:gd name="T4" fmla="*/ 2147483647 w 417"/>
              <a:gd name="T5" fmla="*/ 2147483647 h 360"/>
              <a:gd name="T6" fmla="*/ 2147483647 w 417"/>
              <a:gd name="T7" fmla="*/ 2147483647 h 360"/>
              <a:gd name="T8" fmla="*/ 2147483647 w 417"/>
              <a:gd name="T9" fmla="*/ 2147483647 h 360"/>
              <a:gd name="T10" fmla="*/ 2147483647 w 417"/>
              <a:gd name="T11" fmla="*/ 2147483647 h 360"/>
              <a:gd name="T12" fmla="*/ 2147483647 w 417"/>
              <a:gd name="T13" fmla="*/ 2147483647 h 360"/>
              <a:gd name="T14" fmla="*/ 2147483647 w 417"/>
              <a:gd name="T15" fmla="*/ 2147483647 h 360"/>
              <a:gd name="T16" fmla="*/ 2147483647 w 417"/>
              <a:gd name="T17" fmla="*/ 2147483647 h 360"/>
              <a:gd name="T18" fmla="*/ 2147483647 w 417"/>
              <a:gd name="T19" fmla="*/ 2147483647 h 360"/>
              <a:gd name="T20" fmla="*/ 2147483647 w 417"/>
              <a:gd name="T21" fmla="*/ 2147483647 h 360"/>
              <a:gd name="T22" fmla="*/ 2147483647 w 417"/>
              <a:gd name="T23" fmla="*/ 2147483647 h 360"/>
              <a:gd name="T24" fmla="*/ 2147483647 w 417"/>
              <a:gd name="T25" fmla="*/ 2147483647 h 360"/>
              <a:gd name="T26" fmla="*/ 2147483647 w 417"/>
              <a:gd name="T27" fmla="*/ 2147483647 h 360"/>
              <a:gd name="T28" fmla="*/ 2147483647 w 417"/>
              <a:gd name="T29" fmla="*/ 2147483647 h 360"/>
              <a:gd name="T30" fmla="*/ 2147483647 w 417"/>
              <a:gd name="T31" fmla="*/ 2147483647 h 360"/>
              <a:gd name="T32" fmla="*/ 2147483647 w 417"/>
              <a:gd name="T33" fmla="*/ 2147483647 h 360"/>
              <a:gd name="T34" fmla="*/ 2147483647 w 417"/>
              <a:gd name="T35" fmla="*/ 2147483647 h 360"/>
              <a:gd name="T36" fmla="*/ 2147483647 w 417"/>
              <a:gd name="T37" fmla="*/ 2147483647 h 360"/>
              <a:gd name="T38" fmla="*/ 2147483647 w 417"/>
              <a:gd name="T39" fmla="*/ 2147483647 h 360"/>
              <a:gd name="T40" fmla="*/ 2147483647 w 417"/>
              <a:gd name="T41" fmla="*/ 2147483647 h 360"/>
              <a:gd name="T42" fmla="*/ 2147483647 w 417"/>
              <a:gd name="T43" fmla="*/ 2147483647 h 360"/>
              <a:gd name="T44" fmla="*/ 2147483647 w 417"/>
              <a:gd name="T45" fmla="*/ 2147483647 h 360"/>
              <a:gd name="T46" fmla="*/ 2147483647 w 417"/>
              <a:gd name="T47" fmla="*/ 2147483647 h 360"/>
              <a:gd name="T48" fmla="*/ 2147483647 w 417"/>
              <a:gd name="T49" fmla="*/ 2147483647 h 360"/>
              <a:gd name="T50" fmla="*/ 2147483647 w 417"/>
              <a:gd name="T51" fmla="*/ 2147483647 h 360"/>
              <a:gd name="T52" fmla="*/ 2147483647 w 417"/>
              <a:gd name="T53" fmla="*/ 2147483647 h 360"/>
              <a:gd name="T54" fmla="*/ 2147483647 w 417"/>
              <a:gd name="T55" fmla="*/ 2147483647 h 360"/>
              <a:gd name="T56" fmla="*/ 2147483647 w 417"/>
              <a:gd name="T57" fmla="*/ 2147483647 h 360"/>
              <a:gd name="T58" fmla="*/ 2147483647 w 417"/>
              <a:gd name="T59" fmla="*/ 2147483647 h 360"/>
              <a:gd name="T60" fmla="*/ 2147483647 w 417"/>
              <a:gd name="T61" fmla="*/ 2147483647 h 360"/>
              <a:gd name="T62" fmla="*/ 2147483647 w 417"/>
              <a:gd name="T63" fmla="*/ 2147483647 h 360"/>
              <a:gd name="T64" fmla="*/ 2147483647 w 417"/>
              <a:gd name="T65" fmla="*/ 2147483647 h 360"/>
              <a:gd name="T66" fmla="*/ 2147483647 w 417"/>
              <a:gd name="T67" fmla="*/ 2147483647 h 360"/>
              <a:gd name="T68" fmla="*/ 2147483647 w 417"/>
              <a:gd name="T69" fmla="*/ 2147483647 h 360"/>
              <a:gd name="T70" fmla="*/ 2147483647 w 417"/>
              <a:gd name="T71" fmla="*/ 2147483647 h 360"/>
              <a:gd name="T72" fmla="*/ 2147483647 w 417"/>
              <a:gd name="T73" fmla="*/ 2147483647 h 360"/>
              <a:gd name="T74" fmla="*/ 2147483647 w 417"/>
              <a:gd name="T75" fmla="*/ 2147483647 h 360"/>
              <a:gd name="T76" fmla="*/ 2147483647 w 417"/>
              <a:gd name="T77" fmla="*/ 2147483647 h 360"/>
              <a:gd name="T78" fmla="*/ 2147483647 w 417"/>
              <a:gd name="T79" fmla="*/ 2147483647 h 360"/>
              <a:gd name="T80" fmla="*/ 2147483647 w 417"/>
              <a:gd name="T81" fmla="*/ 2147483647 h 360"/>
              <a:gd name="T82" fmla="*/ 2147483647 w 417"/>
              <a:gd name="T83" fmla="*/ 2147483647 h 360"/>
              <a:gd name="T84" fmla="*/ 0 w 417"/>
              <a:gd name="T85" fmla="*/ 2147483647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360"/>
              <a:gd name="T131" fmla="*/ 417 w 417"/>
              <a:gd name="T132" fmla="*/ 360 h 3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2" name="Freeform 82"/>
          <p:cNvSpPr>
            <a:spLocks/>
          </p:cNvSpPr>
          <p:nvPr/>
        </p:nvSpPr>
        <p:spPr bwMode="ltGray">
          <a:xfrm>
            <a:off x="6805613" y="2081213"/>
            <a:ext cx="403225" cy="336550"/>
          </a:xfrm>
          <a:custGeom>
            <a:avLst/>
            <a:gdLst>
              <a:gd name="T0" fmla="*/ 2147483647 w 557"/>
              <a:gd name="T1" fmla="*/ 2147483647 h 462"/>
              <a:gd name="T2" fmla="*/ 2147483647 w 557"/>
              <a:gd name="T3" fmla="*/ 2147483647 h 462"/>
              <a:gd name="T4" fmla="*/ 2147483647 w 557"/>
              <a:gd name="T5" fmla="*/ 2147483647 h 462"/>
              <a:gd name="T6" fmla="*/ 2147483647 w 557"/>
              <a:gd name="T7" fmla="*/ 2147483647 h 462"/>
              <a:gd name="T8" fmla="*/ 2147483647 w 557"/>
              <a:gd name="T9" fmla="*/ 2147483647 h 462"/>
              <a:gd name="T10" fmla="*/ 2147483647 w 557"/>
              <a:gd name="T11" fmla="*/ 2147483647 h 462"/>
              <a:gd name="T12" fmla="*/ 2147483647 w 557"/>
              <a:gd name="T13" fmla="*/ 2147483647 h 462"/>
              <a:gd name="T14" fmla="*/ 2147483647 w 557"/>
              <a:gd name="T15" fmla="*/ 2147483647 h 462"/>
              <a:gd name="T16" fmla="*/ 2147483647 w 557"/>
              <a:gd name="T17" fmla="*/ 2147483647 h 462"/>
              <a:gd name="T18" fmla="*/ 2147483647 w 557"/>
              <a:gd name="T19" fmla="*/ 2147483647 h 462"/>
              <a:gd name="T20" fmla="*/ 2147483647 w 557"/>
              <a:gd name="T21" fmla="*/ 2147483647 h 462"/>
              <a:gd name="T22" fmla="*/ 2147483647 w 557"/>
              <a:gd name="T23" fmla="*/ 2147483647 h 462"/>
              <a:gd name="T24" fmla="*/ 2147483647 w 557"/>
              <a:gd name="T25" fmla="*/ 2147483647 h 462"/>
              <a:gd name="T26" fmla="*/ 2147483647 w 557"/>
              <a:gd name="T27" fmla="*/ 2147483647 h 462"/>
              <a:gd name="T28" fmla="*/ 2147483647 w 557"/>
              <a:gd name="T29" fmla="*/ 2147483647 h 462"/>
              <a:gd name="T30" fmla="*/ 2147483647 w 557"/>
              <a:gd name="T31" fmla="*/ 2147483647 h 462"/>
              <a:gd name="T32" fmla="*/ 2147483647 w 557"/>
              <a:gd name="T33" fmla="*/ 2147483647 h 462"/>
              <a:gd name="T34" fmla="*/ 2147483647 w 557"/>
              <a:gd name="T35" fmla="*/ 2147483647 h 462"/>
              <a:gd name="T36" fmla="*/ 2147483647 w 557"/>
              <a:gd name="T37" fmla="*/ 2147483647 h 462"/>
              <a:gd name="T38" fmla="*/ 2147483647 w 557"/>
              <a:gd name="T39" fmla="*/ 2147483647 h 462"/>
              <a:gd name="T40" fmla="*/ 2147483647 w 557"/>
              <a:gd name="T41" fmla="*/ 2147483647 h 462"/>
              <a:gd name="T42" fmla="*/ 2147483647 w 557"/>
              <a:gd name="T43" fmla="*/ 2147483647 h 462"/>
              <a:gd name="T44" fmla="*/ 2147483647 w 557"/>
              <a:gd name="T45" fmla="*/ 2147483647 h 462"/>
              <a:gd name="T46" fmla="*/ 2147483647 w 557"/>
              <a:gd name="T47" fmla="*/ 2147483647 h 462"/>
              <a:gd name="T48" fmla="*/ 2147483647 w 557"/>
              <a:gd name="T49" fmla="*/ 2147483647 h 462"/>
              <a:gd name="T50" fmla="*/ 2147483647 w 557"/>
              <a:gd name="T51" fmla="*/ 2147483647 h 462"/>
              <a:gd name="T52" fmla="*/ 0 w 557"/>
              <a:gd name="T53" fmla="*/ 2147483647 h 462"/>
              <a:gd name="T54" fmla="*/ 2147483647 w 557"/>
              <a:gd name="T55" fmla="*/ 2147483647 h 462"/>
              <a:gd name="T56" fmla="*/ 2147483647 w 557"/>
              <a:gd name="T57" fmla="*/ 2147483647 h 462"/>
              <a:gd name="T58" fmla="*/ 2147483647 w 557"/>
              <a:gd name="T59" fmla="*/ 2147483647 h 462"/>
              <a:gd name="T60" fmla="*/ 2147483647 w 557"/>
              <a:gd name="T61" fmla="*/ 2147483647 h 462"/>
              <a:gd name="T62" fmla="*/ 2147483647 w 557"/>
              <a:gd name="T63" fmla="*/ 2147483647 h 462"/>
              <a:gd name="T64" fmla="*/ 2147483647 w 557"/>
              <a:gd name="T65" fmla="*/ 2147483647 h 462"/>
              <a:gd name="T66" fmla="*/ 2147483647 w 557"/>
              <a:gd name="T67" fmla="*/ 2147483647 h 462"/>
              <a:gd name="T68" fmla="*/ 2147483647 w 557"/>
              <a:gd name="T69" fmla="*/ 0 h 462"/>
              <a:gd name="T70" fmla="*/ 2147483647 w 557"/>
              <a:gd name="T71" fmla="*/ 2147483647 h 462"/>
              <a:gd name="T72" fmla="*/ 2147483647 w 557"/>
              <a:gd name="T73" fmla="*/ 2147483647 h 462"/>
              <a:gd name="T74" fmla="*/ 2147483647 w 557"/>
              <a:gd name="T75" fmla="*/ 2147483647 h 462"/>
              <a:gd name="T76" fmla="*/ 2147483647 w 557"/>
              <a:gd name="T77" fmla="*/ 2147483647 h 462"/>
              <a:gd name="T78" fmla="*/ 2147483647 w 557"/>
              <a:gd name="T79" fmla="*/ 2147483647 h 462"/>
              <a:gd name="T80" fmla="*/ 2147483647 w 557"/>
              <a:gd name="T81" fmla="*/ 2147483647 h 462"/>
              <a:gd name="T82" fmla="*/ 2147483647 w 557"/>
              <a:gd name="T83" fmla="*/ 2147483647 h 462"/>
              <a:gd name="T84" fmla="*/ 2147483647 w 557"/>
              <a:gd name="T85" fmla="*/ 2147483647 h 462"/>
              <a:gd name="T86" fmla="*/ 2147483647 w 557"/>
              <a:gd name="T87" fmla="*/ 2147483647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7"/>
              <a:gd name="T133" fmla="*/ 0 h 462"/>
              <a:gd name="T134" fmla="*/ 557 w 557"/>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3" name="Freeform 83"/>
          <p:cNvSpPr>
            <a:spLocks/>
          </p:cNvSpPr>
          <p:nvPr/>
        </p:nvSpPr>
        <p:spPr bwMode="ltGray">
          <a:xfrm>
            <a:off x="6810375" y="2082800"/>
            <a:ext cx="398463" cy="331788"/>
          </a:xfrm>
          <a:custGeom>
            <a:avLst/>
            <a:gdLst>
              <a:gd name="T0" fmla="*/ 2147483647 w 551"/>
              <a:gd name="T1" fmla="*/ 2147483647 h 458"/>
              <a:gd name="T2" fmla="*/ 2147483647 w 551"/>
              <a:gd name="T3" fmla="*/ 2147483647 h 458"/>
              <a:gd name="T4" fmla="*/ 2147483647 w 551"/>
              <a:gd name="T5" fmla="*/ 2147483647 h 458"/>
              <a:gd name="T6" fmla="*/ 2147483647 w 551"/>
              <a:gd name="T7" fmla="*/ 2147483647 h 458"/>
              <a:gd name="T8" fmla="*/ 2147483647 w 551"/>
              <a:gd name="T9" fmla="*/ 2147483647 h 458"/>
              <a:gd name="T10" fmla="*/ 2147483647 w 551"/>
              <a:gd name="T11" fmla="*/ 2147483647 h 458"/>
              <a:gd name="T12" fmla="*/ 2147483647 w 551"/>
              <a:gd name="T13" fmla="*/ 2147483647 h 458"/>
              <a:gd name="T14" fmla="*/ 2147483647 w 551"/>
              <a:gd name="T15" fmla="*/ 2147483647 h 458"/>
              <a:gd name="T16" fmla="*/ 2147483647 w 551"/>
              <a:gd name="T17" fmla="*/ 2147483647 h 458"/>
              <a:gd name="T18" fmla="*/ 2147483647 w 551"/>
              <a:gd name="T19" fmla="*/ 2147483647 h 458"/>
              <a:gd name="T20" fmla="*/ 2147483647 w 551"/>
              <a:gd name="T21" fmla="*/ 2147483647 h 458"/>
              <a:gd name="T22" fmla="*/ 2147483647 w 551"/>
              <a:gd name="T23" fmla="*/ 2147483647 h 458"/>
              <a:gd name="T24" fmla="*/ 2147483647 w 551"/>
              <a:gd name="T25" fmla="*/ 2147483647 h 458"/>
              <a:gd name="T26" fmla="*/ 2147483647 w 551"/>
              <a:gd name="T27" fmla="*/ 2147483647 h 458"/>
              <a:gd name="T28" fmla="*/ 2147483647 w 551"/>
              <a:gd name="T29" fmla="*/ 2147483647 h 458"/>
              <a:gd name="T30" fmla="*/ 2147483647 w 551"/>
              <a:gd name="T31" fmla="*/ 2147483647 h 458"/>
              <a:gd name="T32" fmla="*/ 2147483647 w 551"/>
              <a:gd name="T33" fmla="*/ 2147483647 h 458"/>
              <a:gd name="T34" fmla="*/ 2147483647 w 551"/>
              <a:gd name="T35" fmla="*/ 2147483647 h 458"/>
              <a:gd name="T36" fmla="*/ 2147483647 w 551"/>
              <a:gd name="T37" fmla="*/ 2147483647 h 458"/>
              <a:gd name="T38" fmla="*/ 2147483647 w 551"/>
              <a:gd name="T39" fmla="*/ 2147483647 h 458"/>
              <a:gd name="T40" fmla="*/ 2147483647 w 551"/>
              <a:gd name="T41" fmla="*/ 2147483647 h 458"/>
              <a:gd name="T42" fmla="*/ 2147483647 w 551"/>
              <a:gd name="T43" fmla="*/ 2147483647 h 458"/>
              <a:gd name="T44" fmla="*/ 2147483647 w 551"/>
              <a:gd name="T45" fmla="*/ 2147483647 h 458"/>
              <a:gd name="T46" fmla="*/ 2147483647 w 551"/>
              <a:gd name="T47" fmla="*/ 2147483647 h 458"/>
              <a:gd name="T48" fmla="*/ 2147483647 w 551"/>
              <a:gd name="T49" fmla="*/ 2147483647 h 458"/>
              <a:gd name="T50" fmla="*/ 2147483647 w 551"/>
              <a:gd name="T51" fmla="*/ 2147483647 h 458"/>
              <a:gd name="T52" fmla="*/ 0 w 551"/>
              <a:gd name="T53" fmla="*/ 2147483647 h 458"/>
              <a:gd name="T54" fmla="*/ 2147483647 w 551"/>
              <a:gd name="T55" fmla="*/ 2147483647 h 458"/>
              <a:gd name="T56" fmla="*/ 2147483647 w 551"/>
              <a:gd name="T57" fmla="*/ 2147483647 h 458"/>
              <a:gd name="T58" fmla="*/ 2147483647 w 551"/>
              <a:gd name="T59" fmla="*/ 2147483647 h 458"/>
              <a:gd name="T60" fmla="*/ 2147483647 w 551"/>
              <a:gd name="T61" fmla="*/ 2147483647 h 458"/>
              <a:gd name="T62" fmla="*/ 2147483647 w 551"/>
              <a:gd name="T63" fmla="*/ 2147483647 h 458"/>
              <a:gd name="T64" fmla="*/ 2147483647 w 551"/>
              <a:gd name="T65" fmla="*/ 2147483647 h 458"/>
              <a:gd name="T66" fmla="*/ 2147483647 w 551"/>
              <a:gd name="T67" fmla="*/ 2147483647 h 458"/>
              <a:gd name="T68" fmla="*/ 2147483647 w 551"/>
              <a:gd name="T69" fmla="*/ 0 h 458"/>
              <a:gd name="T70" fmla="*/ 2147483647 w 551"/>
              <a:gd name="T71" fmla="*/ 2147483647 h 458"/>
              <a:gd name="T72" fmla="*/ 2147483647 w 551"/>
              <a:gd name="T73" fmla="*/ 2147483647 h 458"/>
              <a:gd name="T74" fmla="*/ 2147483647 w 551"/>
              <a:gd name="T75" fmla="*/ 2147483647 h 458"/>
              <a:gd name="T76" fmla="*/ 2147483647 w 551"/>
              <a:gd name="T77" fmla="*/ 2147483647 h 458"/>
              <a:gd name="T78" fmla="*/ 2147483647 w 551"/>
              <a:gd name="T79" fmla="*/ 2147483647 h 458"/>
              <a:gd name="T80" fmla="*/ 2147483647 w 551"/>
              <a:gd name="T81" fmla="*/ 2147483647 h 458"/>
              <a:gd name="T82" fmla="*/ 2147483647 w 551"/>
              <a:gd name="T83" fmla="*/ 2147483647 h 458"/>
              <a:gd name="T84" fmla="*/ 2147483647 w 551"/>
              <a:gd name="T85" fmla="*/ 2147483647 h 458"/>
              <a:gd name="T86" fmla="*/ 2147483647 w 551"/>
              <a:gd name="T87" fmla="*/ 2147483647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1"/>
              <a:gd name="T133" fmla="*/ 0 h 458"/>
              <a:gd name="T134" fmla="*/ 551 w 551"/>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4" name="Freeform 84"/>
          <p:cNvSpPr>
            <a:spLocks/>
          </p:cNvSpPr>
          <p:nvPr/>
        </p:nvSpPr>
        <p:spPr bwMode="ltGray">
          <a:xfrm>
            <a:off x="6811963" y="2082800"/>
            <a:ext cx="395287" cy="330200"/>
          </a:xfrm>
          <a:custGeom>
            <a:avLst/>
            <a:gdLst>
              <a:gd name="T0" fmla="*/ 2147483647 w 547"/>
              <a:gd name="T1" fmla="*/ 2147483647 h 453"/>
              <a:gd name="T2" fmla="*/ 2147483647 w 547"/>
              <a:gd name="T3" fmla="*/ 2147483647 h 453"/>
              <a:gd name="T4" fmla="*/ 2147483647 w 547"/>
              <a:gd name="T5" fmla="*/ 2147483647 h 453"/>
              <a:gd name="T6" fmla="*/ 2147483647 w 547"/>
              <a:gd name="T7" fmla="*/ 2147483647 h 453"/>
              <a:gd name="T8" fmla="*/ 2147483647 w 547"/>
              <a:gd name="T9" fmla="*/ 2147483647 h 453"/>
              <a:gd name="T10" fmla="*/ 2147483647 w 547"/>
              <a:gd name="T11" fmla="*/ 2147483647 h 453"/>
              <a:gd name="T12" fmla="*/ 2147483647 w 547"/>
              <a:gd name="T13" fmla="*/ 2147483647 h 453"/>
              <a:gd name="T14" fmla="*/ 2147483647 w 547"/>
              <a:gd name="T15" fmla="*/ 2147483647 h 453"/>
              <a:gd name="T16" fmla="*/ 2147483647 w 547"/>
              <a:gd name="T17" fmla="*/ 2147483647 h 453"/>
              <a:gd name="T18" fmla="*/ 2147483647 w 547"/>
              <a:gd name="T19" fmla="*/ 2147483647 h 453"/>
              <a:gd name="T20" fmla="*/ 2147483647 w 547"/>
              <a:gd name="T21" fmla="*/ 2147483647 h 453"/>
              <a:gd name="T22" fmla="*/ 2147483647 w 547"/>
              <a:gd name="T23" fmla="*/ 2147483647 h 453"/>
              <a:gd name="T24" fmla="*/ 2147483647 w 547"/>
              <a:gd name="T25" fmla="*/ 2147483647 h 453"/>
              <a:gd name="T26" fmla="*/ 2147483647 w 547"/>
              <a:gd name="T27" fmla="*/ 2147483647 h 453"/>
              <a:gd name="T28" fmla="*/ 2147483647 w 547"/>
              <a:gd name="T29" fmla="*/ 2147483647 h 453"/>
              <a:gd name="T30" fmla="*/ 2147483647 w 547"/>
              <a:gd name="T31" fmla="*/ 2147483647 h 453"/>
              <a:gd name="T32" fmla="*/ 2147483647 w 547"/>
              <a:gd name="T33" fmla="*/ 2147483647 h 453"/>
              <a:gd name="T34" fmla="*/ 2147483647 w 547"/>
              <a:gd name="T35" fmla="*/ 2147483647 h 453"/>
              <a:gd name="T36" fmla="*/ 2147483647 w 547"/>
              <a:gd name="T37" fmla="*/ 2147483647 h 453"/>
              <a:gd name="T38" fmla="*/ 2147483647 w 547"/>
              <a:gd name="T39" fmla="*/ 2147483647 h 453"/>
              <a:gd name="T40" fmla="*/ 2147483647 w 547"/>
              <a:gd name="T41" fmla="*/ 2147483647 h 453"/>
              <a:gd name="T42" fmla="*/ 2147483647 w 547"/>
              <a:gd name="T43" fmla="*/ 2147483647 h 453"/>
              <a:gd name="T44" fmla="*/ 2147483647 w 547"/>
              <a:gd name="T45" fmla="*/ 2147483647 h 453"/>
              <a:gd name="T46" fmla="*/ 2147483647 w 547"/>
              <a:gd name="T47" fmla="*/ 2147483647 h 453"/>
              <a:gd name="T48" fmla="*/ 2147483647 w 547"/>
              <a:gd name="T49" fmla="*/ 2147483647 h 453"/>
              <a:gd name="T50" fmla="*/ 2147483647 w 547"/>
              <a:gd name="T51" fmla="*/ 2147483647 h 453"/>
              <a:gd name="T52" fmla="*/ 0 w 547"/>
              <a:gd name="T53" fmla="*/ 2147483647 h 453"/>
              <a:gd name="T54" fmla="*/ 2147483647 w 547"/>
              <a:gd name="T55" fmla="*/ 2147483647 h 453"/>
              <a:gd name="T56" fmla="*/ 2147483647 w 547"/>
              <a:gd name="T57" fmla="*/ 2147483647 h 453"/>
              <a:gd name="T58" fmla="*/ 2147483647 w 547"/>
              <a:gd name="T59" fmla="*/ 2147483647 h 453"/>
              <a:gd name="T60" fmla="*/ 2147483647 w 547"/>
              <a:gd name="T61" fmla="*/ 2147483647 h 453"/>
              <a:gd name="T62" fmla="*/ 2147483647 w 547"/>
              <a:gd name="T63" fmla="*/ 2147483647 h 453"/>
              <a:gd name="T64" fmla="*/ 2147483647 w 547"/>
              <a:gd name="T65" fmla="*/ 2147483647 h 453"/>
              <a:gd name="T66" fmla="*/ 2147483647 w 547"/>
              <a:gd name="T67" fmla="*/ 2147483647 h 453"/>
              <a:gd name="T68" fmla="*/ 2147483647 w 547"/>
              <a:gd name="T69" fmla="*/ 0 h 453"/>
              <a:gd name="T70" fmla="*/ 2147483647 w 547"/>
              <a:gd name="T71" fmla="*/ 2147483647 h 453"/>
              <a:gd name="T72" fmla="*/ 2147483647 w 547"/>
              <a:gd name="T73" fmla="*/ 2147483647 h 453"/>
              <a:gd name="T74" fmla="*/ 2147483647 w 547"/>
              <a:gd name="T75" fmla="*/ 2147483647 h 453"/>
              <a:gd name="T76" fmla="*/ 2147483647 w 547"/>
              <a:gd name="T77" fmla="*/ 2147483647 h 453"/>
              <a:gd name="T78" fmla="*/ 2147483647 w 547"/>
              <a:gd name="T79" fmla="*/ 2147483647 h 453"/>
              <a:gd name="T80" fmla="*/ 2147483647 w 547"/>
              <a:gd name="T81" fmla="*/ 2147483647 h 453"/>
              <a:gd name="T82" fmla="*/ 2147483647 w 547"/>
              <a:gd name="T83" fmla="*/ 2147483647 h 453"/>
              <a:gd name="T84" fmla="*/ 2147483647 w 547"/>
              <a:gd name="T85" fmla="*/ 2147483647 h 453"/>
              <a:gd name="T86" fmla="*/ 2147483647 w 547"/>
              <a:gd name="T87" fmla="*/ 2147483647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7"/>
              <a:gd name="T133" fmla="*/ 0 h 453"/>
              <a:gd name="T134" fmla="*/ 547 w 547"/>
              <a:gd name="T135" fmla="*/ 453 h 4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5" name="Freeform 85"/>
          <p:cNvSpPr>
            <a:spLocks/>
          </p:cNvSpPr>
          <p:nvPr/>
        </p:nvSpPr>
        <p:spPr bwMode="ltGray">
          <a:xfrm>
            <a:off x="6815138" y="2084388"/>
            <a:ext cx="390525" cy="325437"/>
          </a:xfrm>
          <a:custGeom>
            <a:avLst/>
            <a:gdLst>
              <a:gd name="T0" fmla="*/ 2147483647 w 540"/>
              <a:gd name="T1" fmla="*/ 2147483647 h 447"/>
              <a:gd name="T2" fmla="*/ 2147483647 w 540"/>
              <a:gd name="T3" fmla="*/ 2147483647 h 447"/>
              <a:gd name="T4" fmla="*/ 2147483647 w 540"/>
              <a:gd name="T5" fmla="*/ 2147483647 h 447"/>
              <a:gd name="T6" fmla="*/ 2147483647 w 540"/>
              <a:gd name="T7" fmla="*/ 2147483647 h 447"/>
              <a:gd name="T8" fmla="*/ 2147483647 w 540"/>
              <a:gd name="T9" fmla="*/ 2147483647 h 447"/>
              <a:gd name="T10" fmla="*/ 2147483647 w 540"/>
              <a:gd name="T11" fmla="*/ 2147483647 h 447"/>
              <a:gd name="T12" fmla="*/ 2147483647 w 540"/>
              <a:gd name="T13" fmla="*/ 2147483647 h 447"/>
              <a:gd name="T14" fmla="*/ 2147483647 w 540"/>
              <a:gd name="T15" fmla="*/ 2147483647 h 447"/>
              <a:gd name="T16" fmla="*/ 2147483647 w 540"/>
              <a:gd name="T17" fmla="*/ 2147483647 h 447"/>
              <a:gd name="T18" fmla="*/ 2147483647 w 540"/>
              <a:gd name="T19" fmla="*/ 2147483647 h 447"/>
              <a:gd name="T20" fmla="*/ 2147483647 w 540"/>
              <a:gd name="T21" fmla="*/ 2147483647 h 447"/>
              <a:gd name="T22" fmla="*/ 2147483647 w 540"/>
              <a:gd name="T23" fmla="*/ 2147483647 h 447"/>
              <a:gd name="T24" fmla="*/ 2147483647 w 540"/>
              <a:gd name="T25" fmla="*/ 2147483647 h 447"/>
              <a:gd name="T26" fmla="*/ 2147483647 w 540"/>
              <a:gd name="T27" fmla="*/ 2147483647 h 447"/>
              <a:gd name="T28" fmla="*/ 2147483647 w 540"/>
              <a:gd name="T29" fmla="*/ 2147483647 h 447"/>
              <a:gd name="T30" fmla="*/ 2147483647 w 540"/>
              <a:gd name="T31" fmla="*/ 2147483647 h 447"/>
              <a:gd name="T32" fmla="*/ 2147483647 w 540"/>
              <a:gd name="T33" fmla="*/ 2147483647 h 447"/>
              <a:gd name="T34" fmla="*/ 2147483647 w 540"/>
              <a:gd name="T35" fmla="*/ 2147483647 h 447"/>
              <a:gd name="T36" fmla="*/ 2147483647 w 540"/>
              <a:gd name="T37" fmla="*/ 2147483647 h 447"/>
              <a:gd name="T38" fmla="*/ 2147483647 w 540"/>
              <a:gd name="T39" fmla="*/ 2147483647 h 447"/>
              <a:gd name="T40" fmla="*/ 2147483647 w 540"/>
              <a:gd name="T41" fmla="*/ 2147483647 h 447"/>
              <a:gd name="T42" fmla="*/ 2147483647 w 540"/>
              <a:gd name="T43" fmla="*/ 2147483647 h 447"/>
              <a:gd name="T44" fmla="*/ 2147483647 w 540"/>
              <a:gd name="T45" fmla="*/ 2147483647 h 447"/>
              <a:gd name="T46" fmla="*/ 2147483647 w 540"/>
              <a:gd name="T47" fmla="*/ 2147483647 h 447"/>
              <a:gd name="T48" fmla="*/ 2147483647 w 540"/>
              <a:gd name="T49" fmla="*/ 2147483647 h 447"/>
              <a:gd name="T50" fmla="*/ 2147483647 w 540"/>
              <a:gd name="T51" fmla="*/ 2147483647 h 447"/>
              <a:gd name="T52" fmla="*/ 0 w 540"/>
              <a:gd name="T53" fmla="*/ 2147483647 h 447"/>
              <a:gd name="T54" fmla="*/ 2147483647 w 540"/>
              <a:gd name="T55" fmla="*/ 2147483647 h 447"/>
              <a:gd name="T56" fmla="*/ 2147483647 w 540"/>
              <a:gd name="T57" fmla="*/ 2147483647 h 447"/>
              <a:gd name="T58" fmla="*/ 2147483647 w 540"/>
              <a:gd name="T59" fmla="*/ 2147483647 h 447"/>
              <a:gd name="T60" fmla="*/ 2147483647 w 540"/>
              <a:gd name="T61" fmla="*/ 2147483647 h 447"/>
              <a:gd name="T62" fmla="*/ 2147483647 w 540"/>
              <a:gd name="T63" fmla="*/ 2147483647 h 447"/>
              <a:gd name="T64" fmla="*/ 2147483647 w 540"/>
              <a:gd name="T65" fmla="*/ 2147483647 h 447"/>
              <a:gd name="T66" fmla="*/ 2147483647 w 540"/>
              <a:gd name="T67" fmla="*/ 2147483647 h 447"/>
              <a:gd name="T68" fmla="*/ 2147483647 w 540"/>
              <a:gd name="T69" fmla="*/ 0 h 447"/>
              <a:gd name="T70" fmla="*/ 2147483647 w 540"/>
              <a:gd name="T71" fmla="*/ 2147483647 h 447"/>
              <a:gd name="T72" fmla="*/ 2147483647 w 540"/>
              <a:gd name="T73" fmla="*/ 2147483647 h 447"/>
              <a:gd name="T74" fmla="*/ 2147483647 w 540"/>
              <a:gd name="T75" fmla="*/ 2147483647 h 447"/>
              <a:gd name="T76" fmla="*/ 2147483647 w 540"/>
              <a:gd name="T77" fmla="*/ 2147483647 h 447"/>
              <a:gd name="T78" fmla="*/ 2147483647 w 540"/>
              <a:gd name="T79" fmla="*/ 2147483647 h 447"/>
              <a:gd name="T80" fmla="*/ 2147483647 w 540"/>
              <a:gd name="T81" fmla="*/ 2147483647 h 447"/>
              <a:gd name="T82" fmla="*/ 2147483647 w 540"/>
              <a:gd name="T83" fmla="*/ 2147483647 h 447"/>
              <a:gd name="T84" fmla="*/ 2147483647 w 540"/>
              <a:gd name="T85" fmla="*/ 2147483647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0"/>
              <a:gd name="T130" fmla="*/ 0 h 447"/>
              <a:gd name="T131" fmla="*/ 540 w 540"/>
              <a:gd name="T132" fmla="*/ 447 h 4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6" name="Freeform 86"/>
          <p:cNvSpPr>
            <a:spLocks/>
          </p:cNvSpPr>
          <p:nvPr/>
        </p:nvSpPr>
        <p:spPr bwMode="ltGray">
          <a:xfrm>
            <a:off x="6818313" y="2084388"/>
            <a:ext cx="385762" cy="322262"/>
          </a:xfrm>
          <a:custGeom>
            <a:avLst/>
            <a:gdLst>
              <a:gd name="T0" fmla="*/ 2147483647 w 535"/>
              <a:gd name="T1" fmla="*/ 2147483647 h 442"/>
              <a:gd name="T2" fmla="*/ 2147483647 w 535"/>
              <a:gd name="T3" fmla="*/ 2147483647 h 442"/>
              <a:gd name="T4" fmla="*/ 2147483647 w 535"/>
              <a:gd name="T5" fmla="*/ 2147483647 h 442"/>
              <a:gd name="T6" fmla="*/ 2147483647 w 535"/>
              <a:gd name="T7" fmla="*/ 2147483647 h 442"/>
              <a:gd name="T8" fmla="*/ 2147483647 w 535"/>
              <a:gd name="T9" fmla="*/ 2147483647 h 442"/>
              <a:gd name="T10" fmla="*/ 2147483647 w 535"/>
              <a:gd name="T11" fmla="*/ 2147483647 h 442"/>
              <a:gd name="T12" fmla="*/ 2147483647 w 535"/>
              <a:gd name="T13" fmla="*/ 2147483647 h 442"/>
              <a:gd name="T14" fmla="*/ 2147483647 w 535"/>
              <a:gd name="T15" fmla="*/ 2147483647 h 442"/>
              <a:gd name="T16" fmla="*/ 2147483647 w 535"/>
              <a:gd name="T17" fmla="*/ 2147483647 h 442"/>
              <a:gd name="T18" fmla="*/ 2147483647 w 535"/>
              <a:gd name="T19" fmla="*/ 2147483647 h 442"/>
              <a:gd name="T20" fmla="*/ 2147483647 w 535"/>
              <a:gd name="T21" fmla="*/ 2147483647 h 442"/>
              <a:gd name="T22" fmla="*/ 2147483647 w 535"/>
              <a:gd name="T23" fmla="*/ 2147483647 h 442"/>
              <a:gd name="T24" fmla="*/ 2147483647 w 535"/>
              <a:gd name="T25" fmla="*/ 2147483647 h 442"/>
              <a:gd name="T26" fmla="*/ 2147483647 w 535"/>
              <a:gd name="T27" fmla="*/ 2147483647 h 442"/>
              <a:gd name="T28" fmla="*/ 2147483647 w 535"/>
              <a:gd name="T29" fmla="*/ 2147483647 h 442"/>
              <a:gd name="T30" fmla="*/ 2147483647 w 535"/>
              <a:gd name="T31" fmla="*/ 2147483647 h 442"/>
              <a:gd name="T32" fmla="*/ 2147483647 w 535"/>
              <a:gd name="T33" fmla="*/ 2147483647 h 442"/>
              <a:gd name="T34" fmla="*/ 2147483647 w 535"/>
              <a:gd name="T35" fmla="*/ 2147483647 h 442"/>
              <a:gd name="T36" fmla="*/ 2147483647 w 535"/>
              <a:gd name="T37" fmla="*/ 2147483647 h 442"/>
              <a:gd name="T38" fmla="*/ 2147483647 w 535"/>
              <a:gd name="T39" fmla="*/ 2147483647 h 442"/>
              <a:gd name="T40" fmla="*/ 2147483647 w 535"/>
              <a:gd name="T41" fmla="*/ 2147483647 h 442"/>
              <a:gd name="T42" fmla="*/ 2147483647 w 535"/>
              <a:gd name="T43" fmla="*/ 2147483647 h 442"/>
              <a:gd name="T44" fmla="*/ 2147483647 w 535"/>
              <a:gd name="T45" fmla="*/ 2147483647 h 442"/>
              <a:gd name="T46" fmla="*/ 2147483647 w 535"/>
              <a:gd name="T47" fmla="*/ 2147483647 h 442"/>
              <a:gd name="T48" fmla="*/ 2147483647 w 535"/>
              <a:gd name="T49" fmla="*/ 2147483647 h 442"/>
              <a:gd name="T50" fmla="*/ 2147483647 w 535"/>
              <a:gd name="T51" fmla="*/ 2147483647 h 442"/>
              <a:gd name="T52" fmla="*/ 0 w 535"/>
              <a:gd name="T53" fmla="*/ 2147483647 h 442"/>
              <a:gd name="T54" fmla="*/ 2147483647 w 535"/>
              <a:gd name="T55" fmla="*/ 2147483647 h 442"/>
              <a:gd name="T56" fmla="*/ 2147483647 w 535"/>
              <a:gd name="T57" fmla="*/ 2147483647 h 442"/>
              <a:gd name="T58" fmla="*/ 2147483647 w 535"/>
              <a:gd name="T59" fmla="*/ 2147483647 h 442"/>
              <a:gd name="T60" fmla="*/ 2147483647 w 535"/>
              <a:gd name="T61" fmla="*/ 2147483647 h 442"/>
              <a:gd name="T62" fmla="*/ 2147483647 w 535"/>
              <a:gd name="T63" fmla="*/ 2147483647 h 442"/>
              <a:gd name="T64" fmla="*/ 2147483647 w 535"/>
              <a:gd name="T65" fmla="*/ 2147483647 h 442"/>
              <a:gd name="T66" fmla="*/ 2147483647 w 535"/>
              <a:gd name="T67" fmla="*/ 2147483647 h 442"/>
              <a:gd name="T68" fmla="*/ 2147483647 w 535"/>
              <a:gd name="T69" fmla="*/ 0 h 442"/>
              <a:gd name="T70" fmla="*/ 2147483647 w 535"/>
              <a:gd name="T71" fmla="*/ 2147483647 h 442"/>
              <a:gd name="T72" fmla="*/ 2147483647 w 535"/>
              <a:gd name="T73" fmla="*/ 2147483647 h 442"/>
              <a:gd name="T74" fmla="*/ 2147483647 w 535"/>
              <a:gd name="T75" fmla="*/ 2147483647 h 442"/>
              <a:gd name="T76" fmla="*/ 2147483647 w 535"/>
              <a:gd name="T77" fmla="*/ 2147483647 h 442"/>
              <a:gd name="T78" fmla="*/ 2147483647 w 535"/>
              <a:gd name="T79" fmla="*/ 2147483647 h 442"/>
              <a:gd name="T80" fmla="*/ 2147483647 w 535"/>
              <a:gd name="T81" fmla="*/ 2147483647 h 442"/>
              <a:gd name="T82" fmla="*/ 2147483647 w 535"/>
              <a:gd name="T83" fmla="*/ 2147483647 h 442"/>
              <a:gd name="T84" fmla="*/ 2147483647 w 535"/>
              <a:gd name="T85" fmla="*/ 2147483647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5"/>
              <a:gd name="T130" fmla="*/ 0 h 442"/>
              <a:gd name="T131" fmla="*/ 535 w 535"/>
              <a:gd name="T132" fmla="*/ 442 h 4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7" name="Freeform 87"/>
          <p:cNvSpPr>
            <a:spLocks/>
          </p:cNvSpPr>
          <p:nvPr/>
        </p:nvSpPr>
        <p:spPr bwMode="ltGray">
          <a:xfrm>
            <a:off x="6821488" y="2085975"/>
            <a:ext cx="382587" cy="319088"/>
          </a:xfrm>
          <a:custGeom>
            <a:avLst/>
            <a:gdLst>
              <a:gd name="T0" fmla="*/ 2147483647 w 529"/>
              <a:gd name="T1" fmla="*/ 2147483647 h 437"/>
              <a:gd name="T2" fmla="*/ 2147483647 w 529"/>
              <a:gd name="T3" fmla="*/ 2147483647 h 437"/>
              <a:gd name="T4" fmla="*/ 2147483647 w 529"/>
              <a:gd name="T5" fmla="*/ 2147483647 h 437"/>
              <a:gd name="T6" fmla="*/ 2147483647 w 529"/>
              <a:gd name="T7" fmla="*/ 2147483647 h 437"/>
              <a:gd name="T8" fmla="*/ 2147483647 w 529"/>
              <a:gd name="T9" fmla="*/ 2147483647 h 437"/>
              <a:gd name="T10" fmla="*/ 2147483647 w 529"/>
              <a:gd name="T11" fmla="*/ 2147483647 h 437"/>
              <a:gd name="T12" fmla="*/ 2147483647 w 529"/>
              <a:gd name="T13" fmla="*/ 2147483647 h 437"/>
              <a:gd name="T14" fmla="*/ 2147483647 w 529"/>
              <a:gd name="T15" fmla="*/ 2147483647 h 437"/>
              <a:gd name="T16" fmla="*/ 2147483647 w 529"/>
              <a:gd name="T17" fmla="*/ 2147483647 h 437"/>
              <a:gd name="T18" fmla="*/ 2147483647 w 529"/>
              <a:gd name="T19" fmla="*/ 2147483647 h 437"/>
              <a:gd name="T20" fmla="*/ 2147483647 w 529"/>
              <a:gd name="T21" fmla="*/ 2147483647 h 437"/>
              <a:gd name="T22" fmla="*/ 2147483647 w 529"/>
              <a:gd name="T23" fmla="*/ 2147483647 h 437"/>
              <a:gd name="T24" fmla="*/ 2147483647 w 529"/>
              <a:gd name="T25" fmla="*/ 2147483647 h 437"/>
              <a:gd name="T26" fmla="*/ 2147483647 w 529"/>
              <a:gd name="T27" fmla="*/ 2147483647 h 437"/>
              <a:gd name="T28" fmla="*/ 2147483647 w 529"/>
              <a:gd name="T29" fmla="*/ 2147483647 h 437"/>
              <a:gd name="T30" fmla="*/ 2147483647 w 529"/>
              <a:gd name="T31" fmla="*/ 2147483647 h 437"/>
              <a:gd name="T32" fmla="*/ 2147483647 w 529"/>
              <a:gd name="T33" fmla="*/ 2147483647 h 437"/>
              <a:gd name="T34" fmla="*/ 2147483647 w 529"/>
              <a:gd name="T35" fmla="*/ 2147483647 h 437"/>
              <a:gd name="T36" fmla="*/ 2147483647 w 529"/>
              <a:gd name="T37" fmla="*/ 2147483647 h 437"/>
              <a:gd name="T38" fmla="*/ 2147483647 w 529"/>
              <a:gd name="T39" fmla="*/ 2147483647 h 437"/>
              <a:gd name="T40" fmla="*/ 2147483647 w 529"/>
              <a:gd name="T41" fmla="*/ 2147483647 h 437"/>
              <a:gd name="T42" fmla="*/ 2147483647 w 529"/>
              <a:gd name="T43" fmla="*/ 2147483647 h 437"/>
              <a:gd name="T44" fmla="*/ 2147483647 w 529"/>
              <a:gd name="T45" fmla="*/ 2147483647 h 437"/>
              <a:gd name="T46" fmla="*/ 2147483647 w 529"/>
              <a:gd name="T47" fmla="*/ 2147483647 h 437"/>
              <a:gd name="T48" fmla="*/ 2147483647 w 529"/>
              <a:gd name="T49" fmla="*/ 2147483647 h 437"/>
              <a:gd name="T50" fmla="*/ 2147483647 w 529"/>
              <a:gd name="T51" fmla="*/ 2147483647 h 437"/>
              <a:gd name="T52" fmla="*/ 0 w 529"/>
              <a:gd name="T53" fmla="*/ 2147483647 h 437"/>
              <a:gd name="T54" fmla="*/ 2147483647 w 529"/>
              <a:gd name="T55" fmla="*/ 2147483647 h 437"/>
              <a:gd name="T56" fmla="*/ 2147483647 w 529"/>
              <a:gd name="T57" fmla="*/ 2147483647 h 437"/>
              <a:gd name="T58" fmla="*/ 2147483647 w 529"/>
              <a:gd name="T59" fmla="*/ 2147483647 h 437"/>
              <a:gd name="T60" fmla="*/ 2147483647 w 529"/>
              <a:gd name="T61" fmla="*/ 2147483647 h 437"/>
              <a:gd name="T62" fmla="*/ 2147483647 w 529"/>
              <a:gd name="T63" fmla="*/ 2147483647 h 437"/>
              <a:gd name="T64" fmla="*/ 2147483647 w 529"/>
              <a:gd name="T65" fmla="*/ 2147483647 h 437"/>
              <a:gd name="T66" fmla="*/ 2147483647 w 529"/>
              <a:gd name="T67" fmla="*/ 2147483647 h 437"/>
              <a:gd name="T68" fmla="*/ 2147483647 w 529"/>
              <a:gd name="T69" fmla="*/ 0 h 437"/>
              <a:gd name="T70" fmla="*/ 2147483647 w 529"/>
              <a:gd name="T71" fmla="*/ 2147483647 h 437"/>
              <a:gd name="T72" fmla="*/ 2147483647 w 529"/>
              <a:gd name="T73" fmla="*/ 2147483647 h 437"/>
              <a:gd name="T74" fmla="*/ 2147483647 w 529"/>
              <a:gd name="T75" fmla="*/ 2147483647 h 437"/>
              <a:gd name="T76" fmla="*/ 2147483647 w 529"/>
              <a:gd name="T77" fmla="*/ 2147483647 h 437"/>
              <a:gd name="T78" fmla="*/ 2147483647 w 529"/>
              <a:gd name="T79" fmla="*/ 2147483647 h 437"/>
              <a:gd name="T80" fmla="*/ 2147483647 w 529"/>
              <a:gd name="T81" fmla="*/ 2147483647 h 437"/>
              <a:gd name="T82" fmla="*/ 2147483647 w 529"/>
              <a:gd name="T83" fmla="*/ 2147483647 h 437"/>
              <a:gd name="T84" fmla="*/ 2147483647 w 529"/>
              <a:gd name="T85" fmla="*/ 2147483647 h 437"/>
              <a:gd name="T86" fmla="*/ 2147483647 w 529"/>
              <a:gd name="T87" fmla="*/ 2147483647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437"/>
              <a:gd name="T134" fmla="*/ 529 w 529"/>
              <a:gd name="T135" fmla="*/ 437 h 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8" name="Freeform 88"/>
          <p:cNvSpPr>
            <a:spLocks/>
          </p:cNvSpPr>
          <p:nvPr/>
        </p:nvSpPr>
        <p:spPr bwMode="ltGray">
          <a:xfrm>
            <a:off x="6824663" y="2087563"/>
            <a:ext cx="379412" cy="314325"/>
          </a:xfrm>
          <a:custGeom>
            <a:avLst/>
            <a:gdLst>
              <a:gd name="T0" fmla="*/ 2147483647 w 524"/>
              <a:gd name="T1" fmla="*/ 2147483647 h 433"/>
              <a:gd name="T2" fmla="*/ 2147483647 w 524"/>
              <a:gd name="T3" fmla="*/ 2147483647 h 433"/>
              <a:gd name="T4" fmla="*/ 2147483647 w 524"/>
              <a:gd name="T5" fmla="*/ 2147483647 h 433"/>
              <a:gd name="T6" fmla="*/ 2147483647 w 524"/>
              <a:gd name="T7" fmla="*/ 2147483647 h 433"/>
              <a:gd name="T8" fmla="*/ 2147483647 w 524"/>
              <a:gd name="T9" fmla="*/ 2147483647 h 433"/>
              <a:gd name="T10" fmla="*/ 2147483647 w 524"/>
              <a:gd name="T11" fmla="*/ 2147483647 h 433"/>
              <a:gd name="T12" fmla="*/ 2147483647 w 524"/>
              <a:gd name="T13" fmla="*/ 2147483647 h 433"/>
              <a:gd name="T14" fmla="*/ 2147483647 w 524"/>
              <a:gd name="T15" fmla="*/ 2147483647 h 433"/>
              <a:gd name="T16" fmla="*/ 2147483647 w 524"/>
              <a:gd name="T17" fmla="*/ 2147483647 h 433"/>
              <a:gd name="T18" fmla="*/ 2147483647 w 524"/>
              <a:gd name="T19" fmla="*/ 2147483647 h 433"/>
              <a:gd name="T20" fmla="*/ 2147483647 w 524"/>
              <a:gd name="T21" fmla="*/ 2147483647 h 433"/>
              <a:gd name="T22" fmla="*/ 2147483647 w 524"/>
              <a:gd name="T23" fmla="*/ 2147483647 h 433"/>
              <a:gd name="T24" fmla="*/ 2147483647 w 524"/>
              <a:gd name="T25" fmla="*/ 2147483647 h 433"/>
              <a:gd name="T26" fmla="*/ 2147483647 w 524"/>
              <a:gd name="T27" fmla="*/ 2147483647 h 433"/>
              <a:gd name="T28" fmla="*/ 2147483647 w 524"/>
              <a:gd name="T29" fmla="*/ 2147483647 h 433"/>
              <a:gd name="T30" fmla="*/ 2147483647 w 524"/>
              <a:gd name="T31" fmla="*/ 2147483647 h 433"/>
              <a:gd name="T32" fmla="*/ 2147483647 w 524"/>
              <a:gd name="T33" fmla="*/ 2147483647 h 433"/>
              <a:gd name="T34" fmla="*/ 2147483647 w 524"/>
              <a:gd name="T35" fmla="*/ 2147483647 h 433"/>
              <a:gd name="T36" fmla="*/ 2147483647 w 524"/>
              <a:gd name="T37" fmla="*/ 2147483647 h 433"/>
              <a:gd name="T38" fmla="*/ 2147483647 w 524"/>
              <a:gd name="T39" fmla="*/ 2147483647 h 433"/>
              <a:gd name="T40" fmla="*/ 2147483647 w 524"/>
              <a:gd name="T41" fmla="*/ 2147483647 h 433"/>
              <a:gd name="T42" fmla="*/ 2147483647 w 524"/>
              <a:gd name="T43" fmla="*/ 2147483647 h 433"/>
              <a:gd name="T44" fmla="*/ 2147483647 w 524"/>
              <a:gd name="T45" fmla="*/ 2147483647 h 433"/>
              <a:gd name="T46" fmla="*/ 2147483647 w 524"/>
              <a:gd name="T47" fmla="*/ 2147483647 h 433"/>
              <a:gd name="T48" fmla="*/ 2147483647 w 524"/>
              <a:gd name="T49" fmla="*/ 2147483647 h 433"/>
              <a:gd name="T50" fmla="*/ 2147483647 w 524"/>
              <a:gd name="T51" fmla="*/ 2147483647 h 433"/>
              <a:gd name="T52" fmla="*/ 0 w 524"/>
              <a:gd name="T53" fmla="*/ 2147483647 h 433"/>
              <a:gd name="T54" fmla="*/ 2147483647 w 524"/>
              <a:gd name="T55" fmla="*/ 2147483647 h 433"/>
              <a:gd name="T56" fmla="*/ 2147483647 w 524"/>
              <a:gd name="T57" fmla="*/ 2147483647 h 433"/>
              <a:gd name="T58" fmla="*/ 2147483647 w 524"/>
              <a:gd name="T59" fmla="*/ 2147483647 h 433"/>
              <a:gd name="T60" fmla="*/ 2147483647 w 524"/>
              <a:gd name="T61" fmla="*/ 2147483647 h 433"/>
              <a:gd name="T62" fmla="*/ 2147483647 w 524"/>
              <a:gd name="T63" fmla="*/ 2147483647 h 433"/>
              <a:gd name="T64" fmla="*/ 2147483647 w 524"/>
              <a:gd name="T65" fmla="*/ 2147483647 h 433"/>
              <a:gd name="T66" fmla="*/ 2147483647 w 524"/>
              <a:gd name="T67" fmla="*/ 2147483647 h 433"/>
              <a:gd name="T68" fmla="*/ 2147483647 w 524"/>
              <a:gd name="T69" fmla="*/ 0 h 433"/>
              <a:gd name="T70" fmla="*/ 2147483647 w 524"/>
              <a:gd name="T71" fmla="*/ 2147483647 h 433"/>
              <a:gd name="T72" fmla="*/ 2147483647 w 524"/>
              <a:gd name="T73" fmla="*/ 2147483647 h 433"/>
              <a:gd name="T74" fmla="*/ 2147483647 w 524"/>
              <a:gd name="T75" fmla="*/ 2147483647 h 433"/>
              <a:gd name="T76" fmla="*/ 2147483647 w 524"/>
              <a:gd name="T77" fmla="*/ 2147483647 h 433"/>
              <a:gd name="T78" fmla="*/ 2147483647 w 524"/>
              <a:gd name="T79" fmla="*/ 2147483647 h 433"/>
              <a:gd name="T80" fmla="*/ 2147483647 w 524"/>
              <a:gd name="T81" fmla="*/ 2147483647 h 433"/>
              <a:gd name="T82" fmla="*/ 2147483647 w 524"/>
              <a:gd name="T83" fmla="*/ 2147483647 h 433"/>
              <a:gd name="T84" fmla="*/ 2147483647 w 524"/>
              <a:gd name="T85" fmla="*/ 2147483647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433"/>
              <a:gd name="T131" fmla="*/ 524 w 524"/>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29" name="Freeform 89"/>
          <p:cNvSpPr>
            <a:spLocks/>
          </p:cNvSpPr>
          <p:nvPr/>
        </p:nvSpPr>
        <p:spPr bwMode="ltGray">
          <a:xfrm>
            <a:off x="6826250" y="2087563"/>
            <a:ext cx="376238" cy="311150"/>
          </a:xfrm>
          <a:custGeom>
            <a:avLst/>
            <a:gdLst>
              <a:gd name="T0" fmla="*/ 2147483647 w 518"/>
              <a:gd name="T1" fmla="*/ 2147483647 h 428"/>
              <a:gd name="T2" fmla="*/ 2147483647 w 518"/>
              <a:gd name="T3" fmla="*/ 2147483647 h 428"/>
              <a:gd name="T4" fmla="*/ 2147483647 w 518"/>
              <a:gd name="T5" fmla="*/ 2147483647 h 428"/>
              <a:gd name="T6" fmla="*/ 2147483647 w 518"/>
              <a:gd name="T7" fmla="*/ 2147483647 h 428"/>
              <a:gd name="T8" fmla="*/ 2147483647 w 518"/>
              <a:gd name="T9" fmla="*/ 2147483647 h 428"/>
              <a:gd name="T10" fmla="*/ 2147483647 w 518"/>
              <a:gd name="T11" fmla="*/ 2147483647 h 428"/>
              <a:gd name="T12" fmla="*/ 2147483647 w 518"/>
              <a:gd name="T13" fmla="*/ 2147483647 h 428"/>
              <a:gd name="T14" fmla="*/ 2147483647 w 518"/>
              <a:gd name="T15" fmla="*/ 2147483647 h 428"/>
              <a:gd name="T16" fmla="*/ 2147483647 w 518"/>
              <a:gd name="T17" fmla="*/ 2147483647 h 428"/>
              <a:gd name="T18" fmla="*/ 2147483647 w 518"/>
              <a:gd name="T19" fmla="*/ 2147483647 h 428"/>
              <a:gd name="T20" fmla="*/ 2147483647 w 518"/>
              <a:gd name="T21" fmla="*/ 2147483647 h 428"/>
              <a:gd name="T22" fmla="*/ 2147483647 w 518"/>
              <a:gd name="T23" fmla="*/ 2147483647 h 428"/>
              <a:gd name="T24" fmla="*/ 2147483647 w 518"/>
              <a:gd name="T25" fmla="*/ 2147483647 h 428"/>
              <a:gd name="T26" fmla="*/ 2147483647 w 518"/>
              <a:gd name="T27" fmla="*/ 2147483647 h 428"/>
              <a:gd name="T28" fmla="*/ 2147483647 w 518"/>
              <a:gd name="T29" fmla="*/ 2147483647 h 428"/>
              <a:gd name="T30" fmla="*/ 2147483647 w 518"/>
              <a:gd name="T31" fmla="*/ 2147483647 h 428"/>
              <a:gd name="T32" fmla="*/ 2147483647 w 518"/>
              <a:gd name="T33" fmla="*/ 2147483647 h 428"/>
              <a:gd name="T34" fmla="*/ 2147483647 w 518"/>
              <a:gd name="T35" fmla="*/ 2147483647 h 428"/>
              <a:gd name="T36" fmla="*/ 2147483647 w 518"/>
              <a:gd name="T37" fmla="*/ 2147483647 h 428"/>
              <a:gd name="T38" fmla="*/ 2147483647 w 518"/>
              <a:gd name="T39" fmla="*/ 2147483647 h 428"/>
              <a:gd name="T40" fmla="*/ 2147483647 w 518"/>
              <a:gd name="T41" fmla="*/ 2147483647 h 428"/>
              <a:gd name="T42" fmla="*/ 2147483647 w 518"/>
              <a:gd name="T43" fmla="*/ 2147483647 h 428"/>
              <a:gd name="T44" fmla="*/ 2147483647 w 518"/>
              <a:gd name="T45" fmla="*/ 2147483647 h 428"/>
              <a:gd name="T46" fmla="*/ 2147483647 w 518"/>
              <a:gd name="T47" fmla="*/ 2147483647 h 428"/>
              <a:gd name="T48" fmla="*/ 2147483647 w 518"/>
              <a:gd name="T49" fmla="*/ 2147483647 h 428"/>
              <a:gd name="T50" fmla="*/ 2147483647 w 518"/>
              <a:gd name="T51" fmla="*/ 2147483647 h 428"/>
              <a:gd name="T52" fmla="*/ 0 w 518"/>
              <a:gd name="T53" fmla="*/ 2147483647 h 428"/>
              <a:gd name="T54" fmla="*/ 2147483647 w 518"/>
              <a:gd name="T55" fmla="*/ 2147483647 h 428"/>
              <a:gd name="T56" fmla="*/ 2147483647 w 518"/>
              <a:gd name="T57" fmla="*/ 2147483647 h 428"/>
              <a:gd name="T58" fmla="*/ 2147483647 w 518"/>
              <a:gd name="T59" fmla="*/ 2147483647 h 428"/>
              <a:gd name="T60" fmla="*/ 2147483647 w 518"/>
              <a:gd name="T61" fmla="*/ 2147483647 h 428"/>
              <a:gd name="T62" fmla="*/ 2147483647 w 518"/>
              <a:gd name="T63" fmla="*/ 2147483647 h 428"/>
              <a:gd name="T64" fmla="*/ 2147483647 w 518"/>
              <a:gd name="T65" fmla="*/ 2147483647 h 428"/>
              <a:gd name="T66" fmla="*/ 2147483647 w 518"/>
              <a:gd name="T67" fmla="*/ 2147483647 h 428"/>
              <a:gd name="T68" fmla="*/ 2147483647 w 518"/>
              <a:gd name="T69" fmla="*/ 0 h 428"/>
              <a:gd name="T70" fmla="*/ 2147483647 w 518"/>
              <a:gd name="T71" fmla="*/ 2147483647 h 428"/>
              <a:gd name="T72" fmla="*/ 2147483647 w 518"/>
              <a:gd name="T73" fmla="*/ 2147483647 h 428"/>
              <a:gd name="T74" fmla="*/ 2147483647 w 518"/>
              <a:gd name="T75" fmla="*/ 2147483647 h 428"/>
              <a:gd name="T76" fmla="*/ 2147483647 w 518"/>
              <a:gd name="T77" fmla="*/ 2147483647 h 428"/>
              <a:gd name="T78" fmla="*/ 2147483647 w 518"/>
              <a:gd name="T79" fmla="*/ 2147483647 h 428"/>
              <a:gd name="T80" fmla="*/ 2147483647 w 518"/>
              <a:gd name="T81" fmla="*/ 2147483647 h 428"/>
              <a:gd name="T82" fmla="*/ 2147483647 w 518"/>
              <a:gd name="T83" fmla="*/ 2147483647 h 428"/>
              <a:gd name="T84" fmla="*/ 2147483647 w 518"/>
              <a:gd name="T85" fmla="*/ 2147483647 h 428"/>
              <a:gd name="T86" fmla="*/ 2147483647 w 518"/>
              <a:gd name="T87" fmla="*/ 2147483647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8"/>
              <a:gd name="T133" fmla="*/ 0 h 428"/>
              <a:gd name="T134" fmla="*/ 518 w 518"/>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0" name="Freeform 90"/>
          <p:cNvSpPr>
            <a:spLocks/>
          </p:cNvSpPr>
          <p:nvPr/>
        </p:nvSpPr>
        <p:spPr bwMode="ltGray">
          <a:xfrm>
            <a:off x="6829425" y="2089150"/>
            <a:ext cx="373063" cy="306388"/>
          </a:xfrm>
          <a:custGeom>
            <a:avLst/>
            <a:gdLst>
              <a:gd name="T0" fmla="*/ 2147483647 w 514"/>
              <a:gd name="T1" fmla="*/ 2147483647 h 423"/>
              <a:gd name="T2" fmla="*/ 2147483647 w 514"/>
              <a:gd name="T3" fmla="*/ 2147483647 h 423"/>
              <a:gd name="T4" fmla="*/ 2147483647 w 514"/>
              <a:gd name="T5" fmla="*/ 2147483647 h 423"/>
              <a:gd name="T6" fmla="*/ 2147483647 w 514"/>
              <a:gd name="T7" fmla="*/ 2147483647 h 423"/>
              <a:gd name="T8" fmla="*/ 2147483647 w 514"/>
              <a:gd name="T9" fmla="*/ 2147483647 h 423"/>
              <a:gd name="T10" fmla="*/ 2147483647 w 514"/>
              <a:gd name="T11" fmla="*/ 2147483647 h 423"/>
              <a:gd name="T12" fmla="*/ 2147483647 w 514"/>
              <a:gd name="T13" fmla="*/ 2147483647 h 423"/>
              <a:gd name="T14" fmla="*/ 2147483647 w 514"/>
              <a:gd name="T15" fmla="*/ 2147483647 h 423"/>
              <a:gd name="T16" fmla="*/ 2147483647 w 514"/>
              <a:gd name="T17" fmla="*/ 2147483647 h 423"/>
              <a:gd name="T18" fmla="*/ 2147483647 w 514"/>
              <a:gd name="T19" fmla="*/ 2147483647 h 423"/>
              <a:gd name="T20" fmla="*/ 2147483647 w 514"/>
              <a:gd name="T21" fmla="*/ 2147483647 h 423"/>
              <a:gd name="T22" fmla="*/ 2147483647 w 514"/>
              <a:gd name="T23" fmla="*/ 2147483647 h 423"/>
              <a:gd name="T24" fmla="*/ 2147483647 w 514"/>
              <a:gd name="T25" fmla="*/ 2147483647 h 423"/>
              <a:gd name="T26" fmla="*/ 2147483647 w 514"/>
              <a:gd name="T27" fmla="*/ 2147483647 h 423"/>
              <a:gd name="T28" fmla="*/ 2147483647 w 514"/>
              <a:gd name="T29" fmla="*/ 2147483647 h 423"/>
              <a:gd name="T30" fmla="*/ 2147483647 w 514"/>
              <a:gd name="T31" fmla="*/ 2147483647 h 423"/>
              <a:gd name="T32" fmla="*/ 2147483647 w 514"/>
              <a:gd name="T33" fmla="*/ 2147483647 h 423"/>
              <a:gd name="T34" fmla="*/ 2147483647 w 514"/>
              <a:gd name="T35" fmla="*/ 2147483647 h 423"/>
              <a:gd name="T36" fmla="*/ 2147483647 w 514"/>
              <a:gd name="T37" fmla="*/ 2147483647 h 423"/>
              <a:gd name="T38" fmla="*/ 2147483647 w 514"/>
              <a:gd name="T39" fmla="*/ 2147483647 h 423"/>
              <a:gd name="T40" fmla="*/ 2147483647 w 514"/>
              <a:gd name="T41" fmla="*/ 2147483647 h 423"/>
              <a:gd name="T42" fmla="*/ 2147483647 w 514"/>
              <a:gd name="T43" fmla="*/ 2147483647 h 423"/>
              <a:gd name="T44" fmla="*/ 2147483647 w 514"/>
              <a:gd name="T45" fmla="*/ 2147483647 h 423"/>
              <a:gd name="T46" fmla="*/ 2147483647 w 514"/>
              <a:gd name="T47" fmla="*/ 2147483647 h 423"/>
              <a:gd name="T48" fmla="*/ 2147483647 w 514"/>
              <a:gd name="T49" fmla="*/ 2147483647 h 423"/>
              <a:gd name="T50" fmla="*/ 2147483647 w 514"/>
              <a:gd name="T51" fmla="*/ 2147483647 h 423"/>
              <a:gd name="T52" fmla="*/ 0 w 514"/>
              <a:gd name="T53" fmla="*/ 2147483647 h 423"/>
              <a:gd name="T54" fmla="*/ 2147483647 w 514"/>
              <a:gd name="T55" fmla="*/ 2147483647 h 423"/>
              <a:gd name="T56" fmla="*/ 2147483647 w 514"/>
              <a:gd name="T57" fmla="*/ 2147483647 h 423"/>
              <a:gd name="T58" fmla="*/ 2147483647 w 514"/>
              <a:gd name="T59" fmla="*/ 2147483647 h 423"/>
              <a:gd name="T60" fmla="*/ 2147483647 w 514"/>
              <a:gd name="T61" fmla="*/ 2147483647 h 423"/>
              <a:gd name="T62" fmla="*/ 2147483647 w 514"/>
              <a:gd name="T63" fmla="*/ 2147483647 h 423"/>
              <a:gd name="T64" fmla="*/ 2147483647 w 514"/>
              <a:gd name="T65" fmla="*/ 2147483647 h 423"/>
              <a:gd name="T66" fmla="*/ 2147483647 w 514"/>
              <a:gd name="T67" fmla="*/ 2147483647 h 423"/>
              <a:gd name="T68" fmla="*/ 2147483647 w 514"/>
              <a:gd name="T69" fmla="*/ 0 h 423"/>
              <a:gd name="T70" fmla="*/ 2147483647 w 514"/>
              <a:gd name="T71" fmla="*/ 2147483647 h 423"/>
              <a:gd name="T72" fmla="*/ 2147483647 w 514"/>
              <a:gd name="T73" fmla="*/ 2147483647 h 423"/>
              <a:gd name="T74" fmla="*/ 2147483647 w 514"/>
              <a:gd name="T75" fmla="*/ 2147483647 h 423"/>
              <a:gd name="T76" fmla="*/ 2147483647 w 514"/>
              <a:gd name="T77" fmla="*/ 2147483647 h 423"/>
              <a:gd name="T78" fmla="*/ 2147483647 w 514"/>
              <a:gd name="T79" fmla="*/ 2147483647 h 423"/>
              <a:gd name="T80" fmla="*/ 2147483647 w 514"/>
              <a:gd name="T81" fmla="*/ 2147483647 h 423"/>
              <a:gd name="T82" fmla="*/ 2147483647 w 514"/>
              <a:gd name="T83" fmla="*/ 2147483647 h 423"/>
              <a:gd name="T84" fmla="*/ 2147483647 w 514"/>
              <a:gd name="T85" fmla="*/ 2147483647 h 423"/>
              <a:gd name="T86" fmla="*/ 2147483647 w 514"/>
              <a:gd name="T87" fmla="*/ 2147483647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4"/>
              <a:gd name="T133" fmla="*/ 0 h 423"/>
              <a:gd name="T134" fmla="*/ 514 w 514"/>
              <a:gd name="T135" fmla="*/ 423 h 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1" name="Freeform 91"/>
          <p:cNvSpPr>
            <a:spLocks/>
          </p:cNvSpPr>
          <p:nvPr/>
        </p:nvSpPr>
        <p:spPr bwMode="ltGray">
          <a:xfrm>
            <a:off x="6832600" y="2089150"/>
            <a:ext cx="368300" cy="304800"/>
          </a:xfrm>
          <a:custGeom>
            <a:avLst/>
            <a:gdLst>
              <a:gd name="T0" fmla="*/ 2147483647 w 506"/>
              <a:gd name="T1" fmla="*/ 2147483647 h 418"/>
              <a:gd name="T2" fmla="*/ 2147483647 w 506"/>
              <a:gd name="T3" fmla="*/ 2147483647 h 418"/>
              <a:gd name="T4" fmla="*/ 2147483647 w 506"/>
              <a:gd name="T5" fmla="*/ 2147483647 h 418"/>
              <a:gd name="T6" fmla="*/ 2147483647 w 506"/>
              <a:gd name="T7" fmla="*/ 2147483647 h 418"/>
              <a:gd name="T8" fmla="*/ 2147483647 w 506"/>
              <a:gd name="T9" fmla="*/ 2147483647 h 418"/>
              <a:gd name="T10" fmla="*/ 2147483647 w 506"/>
              <a:gd name="T11" fmla="*/ 2147483647 h 418"/>
              <a:gd name="T12" fmla="*/ 2147483647 w 506"/>
              <a:gd name="T13" fmla="*/ 2147483647 h 418"/>
              <a:gd name="T14" fmla="*/ 2147483647 w 506"/>
              <a:gd name="T15" fmla="*/ 2147483647 h 418"/>
              <a:gd name="T16" fmla="*/ 2147483647 w 506"/>
              <a:gd name="T17" fmla="*/ 2147483647 h 418"/>
              <a:gd name="T18" fmla="*/ 2147483647 w 506"/>
              <a:gd name="T19" fmla="*/ 2147483647 h 418"/>
              <a:gd name="T20" fmla="*/ 2147483647 w 506"/>
              <a:gd name="T21" fmla="*/ 2147483647 h 418"/>
              <a:gd name="T22" fmla="*/ 2147483647 w 506"/>
              <a:gd name="T23" fmla="*/ 2147483647 h 418"/>
              <a:gd name="T24" fmla="*/ 2147483647 w 506"/>
              <a:gd name="T25" fmla="*/ 2147483647 h 418"/>
              <a:gd name="T26" fmla="*/ 2147483647 w 506"/>
              <a:gd name="T27" fmla="*/ 2147483647 h 418"/>
              <a:gd name="T28" fmla="*/ 2147483647 w 506"/>
              <a:gd name="T29" fmla="*/ 2147483647 h 418"/>
              <a:gd name="T30" fmla="*/ 2147483647 w 506"/>
              <a:gd name="T31" fmla="*/ 2147483647 h 418"/>
              <a:gd name="T32" fmla="*/ 2147483647 w 506"/>
              <a:gd name="T33" fmla="*/ 2147483647 h 418"/>
              <a:gd name="T34" fmla="*/ 2147483647 w 506"/>
              <a:gd name="T35" fmla="*/ 2147483647 h 418"/>
              <a:gd name="T36" fmla="*/ 2147483647 w 506"/>
              <a:gd name="T37" fmla="*/ 2147483647 h 418"/>
              <a:gd name="T38" fmla="*/ 2147483647 w 506"/>
              <a:gd name="T39" fmla="*/ 2147483647 h 418"/>
              <a:gd name="T40" fmla="*/ 2147483647 w 506"/>
              <a:gd name="T41" fmla="*/ 2147483647 h 418"/>
              <a:gd name="T42" fmla="*/ 2147483647 w 506"/>
              <a:gd name="T43" fmla="*/ 2147483647 h 418"/>
              <a:gd name="T44" fmla="*/ 2147483647 w 506"/>
              <a:gd name="T45" fmla="*/ 2147483647 h 418"/>
              <a:gd name="T46" fmla="*/ 2147483647 w 506"/>
              <a:gd name="T47" fmla="*/ 2147483647 h 418"/>
              <a:gd name="T48" fmla="*/ 2147483647 w 506"/>
              <a:gd name="T49" fmla="*/ 2147483647 h 418"/>
              <a:gd name="T50" fmla="*/ 2147483647 w 506"/>
              <a:gd name="T51" fmla="*/ 2147483647 h 418"/>
              <a:gd name="T52" fmla="*/ 0 w 506"/>
              <a:gd name="T53" fmla="*/ 2147483647 h 418"/>
              <a:gd name="T54" fmla="*/ 2147483647 w 506"/>
              <a:gd name="T55" fmla="*/ 2147483647 h 418"/>
              <a:gd name="T56" fmla="*/ 2147483647 w 506"/>
              <a:gd name="T57" fmla="*/ 2147483647 h 418"/>
              <a:gd name="T58" fmla="*/ 2147483647 w 506"/>
              <a:gd name="T59" fmla="*/ 2147483647 h 418"/>
              <a:gd name="T60" fmla="*/ 2147483647 w 506"/>
              <a:gd name="T61" fmla="*/ 2147483647 h 418"/>
              <a:gd name="T62" fmla="*/ 2147483647 w 506"/>
              <a:gd name="T63" fmla="*/ 2147483647 h 418"/>
              <a:gd name="T64" fmla="*/ 2147483647 w 506"/>
              <a:gd name="T65" fmla="*/ 2147483647 h 418"/>
              <a:gd name="T66" fmla="*/ 2147483647 w 506"/>
              <a:gd name="T67" fmla="*/ 2147483647 h 418"/>
              <a:gd name="T68" fmla="*/ 2147483647 w 506"/>
              <a:gd name="T69" fmla="*/ 0 h 418"/>
              <a:gd name="T70" fmla="*/ 2147483647 w 506"/>
              <a:gd name="T71" fmla="*/ 2147483647 h 418"/>
              <a:gd name="T72" fmla="*/ 2147483647 w 506"/>
              <a:gd name="T73" fmla="*/ 2147483647 h 418"/>
              <a:gd name="T74" fmla="*/ 2147483647 w 506"/>
              <a:gd name="T75" fmla="*/ 2147483647 h 418"/>
              <a:gd name="T76" fmla="*/ 2147483647 w 506"/>
              <a:gd name="T77" fmla="*/ 2147483647 h 418"/>
              <a:gd name="T78" fmla="*/ 2147483647 w 506"/>
              <a:gd name="T79" fmla="*/ 2147483647 h 418"/>
              <a:gd name="T80" fmla="*/ 2147483647 w 506"/>
              <a:gd name="T81" fmla="*/ 2147483647 h 418"/>
              <a:gd name="T82" fmla="*/ 2147483647 w 506"/>
              <a:gd name="T83" fmla="*/ 2147483647 h 418"/>
              <a:gd name="T84" fmla="*/ 2147483647 w 506"/>
              <a:gd name="T85" fmla="*/ 2147483647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
              <a:gd name="T130" fmla="*/ 0 h 418"/>
              <a:gd name="T131" fmla="*/ 506 w 506"/>
              <a:gd name="T132" fmla="*/ 418 h 4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2" name="Freeform 92"/>
          <p:cNvSpPr>
            <a:spLocks/>
          </p:cNvSpPr>
          <p:nvPr/>
        </p:nvSpPr>
        <p:spPr bwMode="ltGray">
          <a:xfrm>
            <a:off x="6837363" y="2089150"/>
            <a:ext cx="361950" cy="301625"/>
          </a:xfrm>
          <a:custGeom>
            <a:avLst/>
            <a:gdLst>
              <a:gd name="T0" fmla="*/ 2147483647 w 500"/>
              <a:gd name="T1" fmla="*/ 2147483647 h 413"/>
              <a:gd name="T2" fmla="*/ 2147483647 w 500"/>
              <a:gd name="T3" fmla="*/ 2147483647 h 413"/>
              <a:gd name="T4" fmla="*/ 2147483647 w 500"/>
              <a:gd name="T5" fmla="*/ 2147483647 h 413"/>
              <a:gd name="T6" fmla="*/ 2147483647 w 500"/>
              <a:gd name="T7" fmla="*/ 2147483647 h 413"/>
              <a:gd name="T8" fmla="*/ 2147483647 w 500"/>
              <a:gd name="T9" fmla="*/ 2147483647 h 413"/>
              <a:gd name="T10" fmla="*/ 2147483647 w 500"/>
              <a:gd name="T11" fmla="*/ 2147483647 h 413"/>
              <a:gd name="T12" fmla="*/ 2147483647 w 500"/>
              <a:gd name="T13" fmla="*/ 2147483647 h 413"/>
              <a:gd name="T14" fmla="*/ 2147483647 w 500"/>
              <a:gd name="T15" fmla="*/ 2147483647 h 413"/>
              <a:gd name="T16" fmla="*/ 2147483647 w 500"/>
              <a:gd name="T17" fmla="*/ 2147483647 h 413"/>
              <a:gd name="T18" fmla="*/ 2147483647 w 500"/>
              <a:gd name="T19" fmla="*/ 2147483647 h 413"/>
              <a:gd name="T20" fmla="*/ 2147483647 w 500"/>
              <a:gd name="T21" fmla="*/ 2147483647 h 413"/>
              <a:gd name="T22" fmla="*/ 2147483647 w 500"/>
              <a:gd name="T23" fmla="*/ 2147483647 h 413"/>
              <a:gd name="T24" fmla="*/ 2147483647 w 500"/>
              <a:gd name="T25" fmla="*/ 2147483647 h 413"/>
              <a:gd name="T26" fmla="*/ 2147483647 w 500"/>
              <a:gd name="T27" fmla="*/ 2147483647 h 413"/>
              <a:gd name="T28" fmla="*/ 2147483647 w 500"/>
              <a:gd name="T29" fmla="*/ 2147483647 h 413"/>
              <a:gd name="T30" fmla="*/ 2147483647 w 500"/>
              <a:gd name="T31" fmla="*/ 2147483647 h 413"/>
              <a:gd name="T32" fmla="*/ 2147483647 w 500"/>
              <a:gd name="T33" fmla="*/ 2147483647 h 413"/>
              <a:gd name="T34" fmla="*/ 2147483647 w 500"/>
              <a:gd name="T35" fmla="*/ 2147483647 h 413"/>
              <a:gd name="T36" fmla="*/ 2147483647 w 500"/>
              <a:gd name="T37" fmla="*/ 2147483647 h 413"/>
              <a:gd name="T38" fmla="*/ 2147483647 w 500"/>
              <a:gd name="T39" fmla="*/ 2147483647 h 413"/>
              <a:gd name="T40" fmla="*/ 2147483647 w 500"/>
              <a:gd name="T41" fmla="*/ 2147483647 h 413"/>
              <a:gd name="T42" fmla="*/ 2147483647 w 500"/>
              <a:gd name="T43" fmla="*/ 2147483647 h 413"/>
              <a:gd name="T44" fmla="*/ 2147483647 w 500"/>
              <a:gd name="T45" fmla="*/ 2147483647 h 413"/>
              <a:gd name="T46" fmla="*/ 2147483647 w 500"/>
              <a:gd name="T47" fmla="*/ 2147483647 h 413"/>
              <a:gd name="T48" fmla="*/ 2147483647 w 500"/>
              <a:gd name="T49" fmla="*/ 2147483647 h 413"/>
              <a:gd name="T50" fmla="*/ 2147483647 w 500"/>
              <a:gd name="T51" fmla="*/ 2147483647 h 413"/>
              <a:gd name="T52" fmla="*/ 0 w 500"/>
              <a:gd name="T53" fmla="*/ 2147483647 h 413"/>
              <a:gd name="T54" fmla="*/ 2147483647 w 500"/>
              <a:gd name="T55" fmla="*/ 2147483647 h 413"/>
              <a:gd name="T56" fmla="*/ 2147483647 w 500"/>
              <a:gd name="T57" fmla="*/ 2147483647 h 413"/>
              <a:gd name="T58" fmla="*/ 2147483647 w 500"/>
              <a:gd name="T59" fmla="*/ 2147483647 h 413"/>
              <a:gd name="T60" fmla="*/ 2147483647 w 500"/>
              <a:gd name="T61" fmla="*/ 2147483647 h 413"/>
              <a:gd name="T62" fmla="*/ 2147483647 w 500"/>
              <a:gd name="T63" fmla="*/ 2147483647 h 413"/>
              <a:gd name="T64" fmla="*/ 2147483647 w 500"/>
              <a:gd name="T65" fmla="*/ 2147483647 h 413"/>
              <a:gd name="T66" fmla="*/ 2147483647 w 500"/>
              <a:gd name="T67" fmla="*/ 2147483647 h 413"/>
              <a:gd name="T68" fmla="*/ 2147483647 w 500"/>
              <a:gd name="T69" fmla="*/ 0 h 413"/>
              <a:gd name="T70" fmla="*/ 2147483647 w 500"/>
              <a:gd name="T71" fmla="*/ 2147483647 h 413"/>
              <a:gd name="T72" fmla="*/ 2147483647 w 500"/>
              <a:gd name="T73" fmla="*/ 2147483647 h 413"/>
              <a:gd name="T74" fmla="*/ 2147483647 w 500"/>
              <a:gd name="T75" fmla="*/ 2147483647 h 413"/>
              <a:gd name="T76" fmla="*/ 2147483647 w 500"/>
              <a:gd name="T77" fmla="*/ 2147483647 h 413"/>
              <a:gd name="T78" fmla="*/ 2147483647 w 500"/>
              <a:gd name="T79" fmla="*/ 2147483647 h 413"/>
              <a:gd name="T80" fmla="*/ 2147483647 w 500"/>
              <a:gd name="T81" fmla="*/ 2147483647 h 413"/>
              <a:gd name="T82" fmla="*/ 2147483647 w 500"/>
              <a:gd name="T83" fmla="*/ 2147483647 h 413"/>
              <a:gd name="T84" fmla="*/ 2147483647 w 500"/>
              <a:gd name="T85" fmla="*/ 2147483647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0"/>
              <a:gd name="T130" fmla="*/ 0 h 413"/>
              <a:gd name="T131" fmla="*/ 500 w 500"/>
              <a:gd name="T132" fmla="*/ 413 h 4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3" name="Freeform 93"/>
          <p:cNvSpPr>
            <a:spLocks/>
          </p:cNvSpPr>
          <p:nvPr/>
        </p:nvSpPr>
        <p:spPr bwMode="ltGray">
          <a:xfrm>
            <a:off x="6840538" y="2090738"/>
            <a:ext cx="357187" cy="296862"/>
          </a:xfrm>
          <a:custGeom>
            <a:avLst/>
            <a:gdLst>
              <a:gd name="T0" fmla="*/ 2147483647 w 496"/>
              <a:gd name="T1" fmla="*/ 2147483647 h 409"/>
              <a:gd name="T2" fmla="*/ 2147483647 w 496"/>
              <a:gd name="T3" fmla="*/ 2147483647 h 409"/>
              <a:gd name="T4" fmla="*/ 2147483647 w 496"/>
              <a:gd name="T5" fmla="*/ 2147483647 h 409"/>
              <a:gd name="T6" fmla="*/ 2147483647 w 496"/>
              <a:gd name="T7" fmla="*/ 2147483647 h 409"/>
              <a:gd name="T8" fmla="*/ 2147483647 w 496"/>
              <a:gd name="T9" fmla="*/ 2147483647 h 409"/>
              <a:gd name="T10" fmla="*/ 2147483647 w 496"/>
              <a:gd name="T11" fmla="*/ 2147483647 h 409"/>
              <a:gd name="T12" fmla="*/ 2147483647 w 496"/>
              <a:gd name="T13" fmla="*/ 2147483647 h 409"/>
              <a:gd name="T14" fmla="*/ 2147483647 w 496"/>
              <a:gd name="T15" fmla="*/ 2147483647 h 409"/>
              <a:gd name="T16" fmla="*/ 2147483647 w 496"/>
              <a:gd name="T17" fmla="*/ 2147483647 h 409"/>
              <a:gd name="T18" fmla="*/ 2147483647 w 496"/>
              <a:gd name="T19" fmla="*/ 2147483647 h 409"/>
              <a:gd name="T20" fmla="*/ 2147483647 w 496"/>
              <a:gd name="T21" fmla="*/ 2147483647 h 409"/>
              <a:gd name="T22" fmla="*/ 2147483647 w 496"/>
              <a:gd name="T23" fmla="*/ 2147483647 h 409"/>
              <a:gd name="T24" fmla="*/ 2147483647 w 496"/>
              <a:gd name="T25" fmla="*/ 2147483647 h 409"/>
              <a:gd name="T26" fmla="*/ 2147483647 w 496"/>
              <a:gd name="T27" fmla="*/ 2147483647 h 409"/>
              <a:gd name="T28" fmla="*/ 2147483647 w 496"/>
              <a:gd name="T29" fmla="*/ 2147483647 h 409"/>
              <a:gd name="T30" fmla="*/ 2147483647 w 496"/>
              <a:gd name="T31" fmla="*/ 2147483647 h 409"/>
              <a:gd name="T32" fmla="*/ 2147483647 w 496"/>
              <a:gd name="T33" fmla="*/ 2147483647 h 409"/>
              <a:gd name="T34" fmla="*/ 2147483647 w 496"/>
              <a:gd name="T35" fmla="*/ 2147483647 h 409"/>
              <a:gd name="T36" fmla="*/ 2147483647 w 496"/>
              <a:gd name="T37" fmla="*/ 2147483647 h 409"/>
              <a:gd name="T38" fmla="*/ 2147483647 w 496"/>
              <a:gd name="T39" fmla="*/ 2147483647 h 409"/>
              <a:gd name="T40" fmla="*/ 2147483647 w 496"/>
              <a:gd name="T41" fmla="*/ 2147483647 h 409"/>
              <a:gd name="T42" fmla="*/ 2147483647 w 496"/>
              <a:gd name="T43" fmla="*/ 2147483647 h 409"/>
              <a:gd name="T44" fmla="*/ 2147483647 w 496"/>
              <a:gd name="T45" fmla="*/ 2147483647 h 409"/>
              <a:gd name="T46" fmla="*/ 2147483647 w 496"/>
              <a:gd name="T47" fmla="*/ 2147483647 h 409"/>
              <a:gd name="T48" fmla="*/ 2147483647 w 496"/>
              <a:gd name="T49" fmla="*/ 2147483647 h 409"/>
              <a:gd name="T50" fmla="*/ 2147483647 w 496"/>
              <a:gd name="T51" fmla="*/ 2147483647 h 409"/>
              <a:gd name="T52" fmla="*/ 0 w 496"/>
              <a:gd name="T53" fmla="*/ 2147483647 h 409"/>
              <a:gd name="T54" fmla="*/ 2147483647 w 496"/>
              <a:gd name="T55" fmla="*/ 2147483647 h 409"/>
              <a:gd name="T56" fmla="*/ 2147483647 w 496"/>
              <a:gd name="T57" fmla="*/ 2147483647 h 409"/>
              <a:gd name="T58" fmla="*/ 2147483647 w 496"/>
              <a:gd name="T59" fmla="*/ 2147483647 h 409"/>
              <a:gd name="T60" fmla="*/ 2147483647 w 496"/>
              <a:gd name="T61" fmla="*/ 2147483647 h 409"/>
              <a:gd name="T62" fmla="*/ 2147483647 w 496"/>
              <a:gd name="T63" fmla="*/ 2147483647 h 409"/>
              <a:gd name="T64" fmla="*/ 2147483647 w 496"/>
              <a:gd name="T65" fmla="*/ 2147483647 h 409"/>
              <a:gd name="T66" fmla="*/ 2147483647 w 496"/>
              <a:gd name="T67" fmla="*/ 2147483647 h 409"/>
              <a:gd name="T68" fmla="*/ 2147483647 w 496"/>
              <a:gd name="T69" fmla="*/ 0 h 409"/>
              <a:gd name="T70" fmla="*/ 2147483647 w 496"/>
              <a:gd name="T71" fmla="*/ 2147483647 h 409"/>
              <a:gd name="T72" fmla="*/ 2147483647 w 496"/>
              <a:gd name="T73" fmla="*/ 2147483647 h 409"/>
              <a:gd name="T74" fmla="*/ 2147483647 w 496"/>
              <a:gd name="T75" fmla="*/ 2147483647 h 409"/>
              <a:gd name="T76" fmla="*/ 2147483647 w 496"/>
              <a:gd name="T77" fmla="*/ 2147483647 h 409"/>
              <a:gd name="T78" fmla="*/ 2147483647 w 496"/>
              <a:gd name="T79" fmla="*/ 2147483647 h 409"/>
              <a:gd name="T80" fmla="*/ 2147483647 w 496"/>
              <a:gd name="T81" fmla="*/ 2147483647 h 409"/>
              <a:gd name="T82" fmla="*/ 2147483647 w 496"/>
              <a:gd name="T83" fmla="*/ 2147483647 h 409"/>
              <a:gd name="T84" fmla="*/ 2147483647 w 496"/>
              <a:gd name="T85" fmla="*/ 2147483647 h 409"/>
              <a:gd name="T86" fmla="*/ 2147483647 w 496"/>
              <a:gd name="T87" fmla="*/ 2147483647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09"/>
              <a:gd name="T134" fmla="*/ 496 w 496"/>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4" name="Freeform 94"/>
          <p:cNvSpPr>
            <a:spLocks/>
          </p:cNvSpPr>
          <p:nvPr/>
        </p:nvSpPr>
        <p:spPr bwMode="ltGray">
          <a:xfrm>
            <a:off x="6843713" y="2090738"/>
            <a:ext cx="354012" cy="295275"/>
          </a:xfrm>
          <a:custGeom>
            <a:avLst/>
            <a:gdLst>
              <a:gd name="T0" fmla="*/ 2147483647 w 490"/>
              <a:gd name="T1" fmla="*/ 2147483647 h 404"/>
              <a:gd name="T2" fmla="*/ 2147483647 w 490"/>
              <a:gd name="T3" fmla="*/ 2147483647 h 404"/>
              <a:gd name="T4" fmla="*/ 2147483647 w 490"/>
              <a:gd name="T5" fmla="*/ 2147483647 h 404"/>
              <a:gd name="T6" fmla="*/ 2147483647 w 490"/>
              <a:gd name="T7" fmla="*/ 2147483647 h 404"/>
              <a:gd name="T8" fmla="*/ 2147483647 w 490"/>
              <a:gd name="T9" fmla="*/ 2147483647 h 404"/>
              <a:gd name="T10" fmla="*/ 2147483647 w 490"/>
              <a:gd name="T11" fmla="*/ 2147483647 h 404"/>
              <a:gd name="T12" fmla="*/ 2147483647 w 490"/>
              <a:gd name="T13" fmla="*/ 2147483647 h 404"/>
              <a:gd name="T14" fmla="*/ 2147483647 w 490"/>
              <a:gd name="T15" fmla="*/ 2147483647 h 404"/>
              <a:gd name="T16" fmla="*/ 2147483647 w 490"/>
              <a:gd name="T17" fmla="*/ 2147483647 h 404"/>
              <a:gd name="T18" fmla="*/ 2147483647 w 490"/>
              <a:gd name="T19" fmla="*/ 2147483647 h 404"/>
              <a:gd name="T20" fmla="*/ 2147483647 w 490"/>
              <a:gd name="T21" fmla="*/ 2147483647 h 404"/>
              <a:gd name="T22" fmla="*/ 2147483647 w 490"/>
              <a:gd name="T23" fmla="*/ 2147483647 h 404"/>
              <a:gd name="T24" fmla="*/ 2147483647 w 490"/>
              <a:gd name="T25" fmla="*/ 2147483647 h 404"/>
              <a:gd name="T26" fmla="*/ 2147483647 w 490"/>
              <a:gd name="T27" fmla="*/ 2147483647 h 404"/>
              <a:gd name="T28" fmla="*/ 2147483647 w 490"/>
              <a:gd name="T29" fmla="*/ 2147483647 h 404"/>
              <a:gd name="T30" fmla="*/ 2147483647 w 490"/>
              <a:gd name="T31" fmla="*/ 2147483647 h 404"/>
              <a:gd name="T32" fmla="*/ 2147483647 w 490"/>
              <a:gd name="T33" fmla="*/ 2147483647 h 404"/>
              <a:gd name="T34" fmla="*/ 2147483647 w 490"/>
              <a:gd name="T35" fmla="*/ 2147483647 h 404"/>
              <a:gd name="T36" fmla="*/ 2147483647 w 490"/>
              <a:gd name="T37" fmla="*/ 2147483647 h 404"/>
              <a:gd name="T38" fmla="*/ 2147483647 w 490"/>
              <a:gd name="T39" fmla="*/ 2147483647 h 404"/>
              <a:gd name="T40" fmla="*/ 2147483647 w 490"/>
              <a:gd name="T41" fmla="*/ 2147483647 h 404"/>
              <a:gd name="T42" fmla="*/ 2147483647 w 490"/>
              <a:gd name="T43" fmla="*/ 2147483647 h 404"/>
              <a:gd name="T44" fmla="*/ 2147483647 w 490"/>
              <a:gd name="T45" fmla="*/ 2147483647 h 404"/>
              <a:gd name="T46" fmla="*/ 2147483647 w 490"/>
              <a:gd name="T47" fmla="*/ 2147483647 h 404"/>
              <a:gd name="T48" fmla="*/ 2147483647 w 490"/>
              <a:gd name="T49" fmla="*/ 2147483647 h 404"/>
              <a:gd name="T50" fmla="*/ 2147483647 w 490"/>
              <a:gd name="T51" fmla="*/ 2147483647 h 404"/>
              <a:gd name="T52" fmla="*/ 0 w 490"/>
              <a:gd name="T53" fmla="*/ 2147483647 h 404"/>
              <a:gd name="T54" fmla="*/ 2147483647 w 490"/>
              <a:gd name="T55" fmla="*/ 2147483647 h 404"/>
              <a:gd name="T56" fmla="*/ 2147483647 w 490"/>
              <a:gd name="T57" fmla="*/ 2147483647 h 404"/>
              <a:gd name="T58" fmla="*/ 2147483647 w 490"/>
              <a:gd name="T59" fmla="*/ 2147483647 h 404"/>
              <a:gd name="T60" fmla="*/ 2147483647 w 490"/>
              <a:gd name="T61" fmla="*/ 2147483647 h 404"/>
              <a:gd name="T62" fmla="*/ 2147483647 w 490"/>
              <a:gd name="T63" fmla="*/ 2147483647 h 404"/>
              <a:gd name="T64" fmla="*/ 2147483647 w 490"/>
              <a:gd name="T65" fmla="*/ 2147483647 h 404"/>
              <a:gd name="T66" fmla="*/ 2147483647 w 490"/>
              <a:gd name="T67" fmla="*/ 2147483647 h 404"/>
              <a:gd name="T68" fmla="*/ 2147483647 w 490"/>
              <a:gd name="T69" fmla="*/ 0 h 404"/>
              <a:gd name="T70" fmla="*/ 2147483647 w 490"/>
              <a:gd name="T71" fmla="*/ 2147483647 h 404"/>
              <a:gd name="T72" fmla="*/ 2147483647 w 490"/>
              <a:gd name="T73" fmla="*/ 2147483647 h 404"/>
              <a:gd name="T74" fmla="*/ 2147483647 w 490"/>
              <a:gd name="T75" fmla="*/ 2147483647 h 404"/>
              <a:gd name="T76" fmla="*/ 2147483647 w 490"/>
              <a:gd name="T77" fmla="*/ 2147483647 h 404"/>
              <a:gd name="T78" fmla="*/ 2147483647 w 490"/>
              <a:gd name="T79" fmla="*/ 2147483647 h 404"/>
              <a:gd name="T80" fmla="*/ 2147483647 w 490"/>
              <a:gd name="T81" fmla="*/ 2147483647 h 404"/>
              <a:gd name="T82" fmla="*/ 2147483647 w 490"/>
              <a:gd name="T83" fmla="*/ 2147483647 h 404"/>
              <a:gd name="T84" fmla="*/ 2147483647 w 490"/>
              <a:gd name="T85" fmla="*/ 2147483647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0"/>
              <a:gd name="T130" fmla="*/ 0 h 404"/>
              <a:gd name="T131" fmla="*/ 490 w 490"/>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5" name="Freeform 95"/>
          <p:cNvSpPr>
            <a:spLocks/>
          </p:cNvSpPr>
          <p:nvPr/>
        </p:nvSpPr>
        <p:spPr bwMode="ltGray">
          <a:xfrm>
            <a:off x="6845300" y="2090738"/>
            <a:ext cx="350838" cy="292100"/>
          </a:xfrm>
          <a:custGeom>
            <a:avLst/>
            <a:gdLst>
              <a:gd name="T0" fmla="*/ 2147483647 w 485"/>
              <a:gd name="T1" fmla="*/ 2147483647 h 400"/>
              <a:gd name="T2" fmla="*/ 2147483647 w 485"/>
              <a:gd name="T3" fmla="*/ 2147483647 h 400"/>
              <a:gd name="T4" fmla="*/ 2147483647 w 485"/>
              <a:gd name="T5" fmla="*/ 2147483647 h 400"/>
              <a:gd name="T6" fmla="*/ 2147483647 w 485"/>
              <a:gd name="T7" fmla="*/ 2147483647 h 400"/>
              <a:gd name="T8" fmla="*/ 2147483647 w 485"/>
              <a:gd name="T9" fmla="*/ 2147483647 h 400"/>
              <a:gd name="T10" fmla="*/ 2147483647 w 485"/>
              <a:gd name="T11" fmla="*/ 2147483647 h 400"/>
              <a:gd name="T12" fmla="*/ 2147483647 w 485"/>
              <a:gd name="T13" fmla="*/ 2147483647 h 400"/>
              <a:gd name="T14" fmla="*/ 2147483647 w 485"/>
              <a:gd name="T15" fmla="*/ 2147483647 h 400"/>
              <a:gd name="T16" fmla="*/ 2147483647 w 485"/>
              <a:gd name="T17" fmla="*/ 2147483647 h 400"/>
              <a:gd name="T18" fmla="*/ 2147483647 w 485"/>
              <a:gd name="T19" fmla="*/ 2147483647 h 400"/>
              <a:gd name="T20" fmla="*/ 2147483647 w 485"/>
              <a:gd name="T21" fmla="*/ 2147483647 h 400"/>
              <a:gd name="T22" fmla="*/ 2147483647 w 485"/>
              <a:gd name="T23" fmla="*/ 2147483647 h 400"/>
              <a:gd name="T24" fmla="*/ 2147483647 w 485"/>
              <a:gd name="T25" fmla="*/ 2147483647 h 400"/>
              <a:gd name="T26" fmla="*/ 2147483647 w 485"/>
              <a:gd name="T27" fmla="*/ 2147483647 h 400"/>
              <a:gd name="T28" fmla="*/ 2147483647 w 485"/>
              <a:gd name="T29" fmla="*/ 2147483647 h 400"/>
              <a:gd name="T30" fmla="*/ 2147483647 w 485"/>
              <a:gd name="T31" fmla="*/ 2147483647 h 400"/>
              <a:gd name="T32" fmla="*/ 2147483647 w 485"/>
              <a:gd name="T33" fmla="*/ 2147483647 h 400"/>
              <a:gd name="T34" fmla="*/ 2147483647 w 485"/>
              <a:gd name="T35" fmla="*/ 2147483647 h 400"/>
              <a:gd name="T36" fmla="*/ 2147483647 w 485"/>
              <a:gd name="T37" fmla="*/ 2147483647 h 400"/>
              <a:gd name="T38" fmla="*/ 2147483647 w 485"/>
              <a:gd name="T39" fmla="*/ 2147483647 h 400"/>
              <a:gd name="T40" fmla="*/ 2147483647 w 485"/>
              <a:gd name="T41" fmla="*/ 2147483647 h 400"/>
              <a:gd name="T42" fmla="*/ 2147483647 w 485"/>
              <a:gd name="T43" fmla="*/ 2147483647 h 400"/>
              <a:gd name="T44" fmla="*/ 2147483647 w 485"/>
              <a:gd name="T45" fmla="*/ 2147483647 h 400"/>
              <a:gd name="T46" fmla="*/ 2147483647 w 485"/>
              <a:gd name="T47" fmla="*/ 2147483647 h 400"/>
              <a:gd name="T48" fmla="*/ 2147483647 w 485"/>
              <a:gd name="T49" fmla="*/ 2147483647 h 400"/>
              <a:gd name="T50" fmla="*/ 2147483647 w 485"/>
              <a:gd name="T51" fmla="*/ 2147483647 h 400"/>
              <a:gd name="T52" fmla="*/ 0 w 485"/>
              <a:gd name="T53" fmla="*/ 2147483647 h 400"/>
              <a:gd name="T54" fmla="*/ 2147483647 w 485"/>
              <a:gd name="T55" fmla="*/ 2147483647 h 400"/>
              <a:gd name="T56" fmla="*/ 2147483647 w 485"/>
              <a:gd name="T57" fmla="*/ 2147483647 h 400"/>
              <a:gd name="T58" fmla="*/ 2147483647 w 485"/>
              <a:gd name="T59" fmla="*/ 2147483647 h 400"/>
              <a:gd name="T60" fmla="*/ 2147483647 w 485"/>
              <a:gd name="T61" fmla="*/ 2147483647 h 400"/>
              <a:gd name="T62" fmla="*/ 2147483647 w 485"/>
              <a:gd name="T63" fmla="*/ 2147483647 h 400"/>
              <a:gd name="T64" fmla="*/ 2147483647 w 485"/>
              <a:gd name="T65" fmla="*/ 2147483647 h 400"/>
              <a:gd name="T66" fmla="*/ 2147483647 w 485"/>
              <a:gd name="T67" fmla="*/ 2147483647 h 400"/>
              <a:gd name="T68" fmla="*/ 2147483647 w 485"/>
              <a:gd name="T69" fmla="*/ 0 h 400"/>
              <a:gd name="T70" fmla="*/ 2147483647 w 485"/>
              <a:gd name="T71" fmla="*/ 2147483647 h 400"/>
              <a:gd name="T72" fmla="*/ 2147483647 w 485"/>
              <a:gd name="T73" fmla="*/ 2147483647 h 400"/>
              <a:gd name="T74" fmla="*/ 2147483647 w 485"/>
              <a:gd name="T75" fmla="*/ 2147483647 h 400"/>
              <a:gd name="T76" fmla="*/ 2147483647 w 485"/>
              <a:gd name="T77" fmla="*/ 2147483647 h 400"/>
              <a:gd name="T78" fmla="*/ 2147483647 w 485"/>
              <a:gd name="T79" fmla="*/ 2147483647 h 400"/>
              <a:gd name="T80" fmla="*/ 2147483647 w 485"/>
              <a:gd name="T81" fmla="*/ 2147483647 h 400"/>
              <a:gd name="T82" fmla="*/ 2147483647 w 485"/>
              <a:gd name="T83" fmla="*/ 2147483647 h 400"/>
              <a:gd name="T84" fmla="*/ 2147483647 w 485"/>
              <a:gd name="T85" fmla="*/ 2147483647 h 400"/>
              <a:gd name="T86" fmla="*/ 2147483647 w 485"/>
              <a:gd name="T87" fmla="*/ 2147483647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400"/>
              <a:gd name="T134" fmla="*/ 485 w 485"/>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6" name="Freeform 96"/>
          <p:cNvSpPr>
            <a:spLocks/>
          </p:cNvSpPr>
          <p:nvPr/>
        </p:nvSpPr>
        <p:spPr bwMode="ltGray">
          <a:xfrm>
            <a:off x="6848475" y="2092325"/>
            <a:ext cx="347663" cy="287338"/>
          </a:xfrm>
          <a:custGeom>
            <a:avLst/>
            <a:gdLst>
              <a:gd name="T0" fmla="*/ 2147483647 w 479"/>
              <a:gd name="T1" fmla="*/ 2147483647 h 395"/>
              <a:gd name="T2" fmla="*/ 2147483647 w 479"/>
              <a:gd name="T3" fmla="*/ 2147483647 h 395"/>
              <a:gd name="T4" fmla="*/ 2147483647 w 479"/>
              <a:gd name="T5" fmla="*/ 2147483647 h 395"/>
              <a:gd name="T6" fmla="*/ 2147483647 w 479"/>
              <a:gd name="T7" fmla="*/ 2147483647 h 395"/>
              <a:gd name="T8" fmla="*/ 2147483647 w 479"/>
              <a:gd name="T9" fmla="*/ 2147483647 h 395"/>
              <a:gd name="T10" fmla="*/ 2147483647 w 479"/>
              <a:gd name="T11" fmla="*/ 2147483647 h 395"/>
              <a:gd name="T12" fmla="*/ 2147483647 w 479"/>
              <a:gd name="T13" fmla="*/ 2147483647 h 395"/>
              <a:gd name="T14" fmla="*/ 2147483647 w 479"/>
              <a:gd name="T15" fmla="*/ 2147483647 h 395"/>
              <a:gd name="T16" fmla="*/ 2147483647 w 479"/>
              <a:gd name="T17" fmla="*/ 2147483647 h 395"/>
              <a:gd name="T18" fmla="*/ 2147483647 w 479"/>
              <a:gd name="T19" fmla="*/ 2147483647 h 395"/>
              <a:gd name="T20" fmla="*/ 2147483647 w 479"/>
              <a:gd name="T21" fmla="*/ 2147483647 h 395"/>
              <a:gd name="T22" fmla="*/ 2147483647 w 479"/>
              <a:gd name="T23" fmla="*/ 2147483647 h 395"/>
              <a:gd name="T24" fmla="*/ 2147483647 w 479"/>
              <a:gd name="T25" fmla="*/ 2147483647 h 395"/>
              <a:gd name="T26" fmla="*/ 2147483647 w 479"/>
              <a:gd name="T27" fmla="*/ 2147483647 h 395"/>
              <a:gd name="T28" fmla="*/ 2147483647 w 479"/>
              <a:gd name="T29" fmla="*/ 2147483647 h 395"/>
              <a:gd name="T30" fmla="*/ 2147483647 w 479"/>
              <a:gd name="T31" fmla="*/ 2147483647 h 395"/>
              <a:gd name="T32" fmla="*/ 2147483647 w 479"/>
              <a:gd name="T33" fmla="*/ 2147483647 h 395"/>
              <a:gd name="T34" fmla="*/ 2147483647 w 479"/>
              <a:gd name="T35" fmla="*/ 2147483647 h 395"/>
              <a:gd name="T36" fmla="*/ 2147483647 w 479"/>
              <a:gd name="T37" fmla="*/ 2147483647 h 395"/>
              <a:gd name="T38" fmla="*/ 2147483647 w 479"/>
              <a:gd name="T39" fmla="*/ 2147483647 h 395"/>
              <a:gd name="T40" fmla="*/ 2147483647 w 479"/>
              <a:gd name="T41" fmla="*/ 2147483647 h 395"/>
              <a:gd name="T42" fmla="*/ 2147483647 w 479"/>
              <a:gd name="T43" fmla="*/ 2147483647 h 395"/>
              <a:gd name="T44" fmla="*/ 2147483647 w 479"/>
              <a:gd name="T45" fmla="*/ 2147483647 h 395"/>
              <a:gd name="T46" fmla="*/ 2147483647 w 479"/>
              <a:gd name="T47" fmla="*/ 2147483647 h 395"/>
              <a:gd name="T48" fmla="*/ 2147483647 w 479"/>
              <a:gd name="T49" fmla="*/ 2147483647 h 395"/>
              <a:gd name="T50" fmla="*/ 2147483647 w 479"/>
              <a:gd name="T51" fmla="*/ 2147483647 h 395"/>
              <a:gd name="T52" fmla="*/ 0 w 479"/>
              <a:gd name="T53" fmla="*/ 2147483647 h 395"/>
              <a:gd name="T54" fmla="*/ 2147483647 w 479"/>
              <a:gd name="T55" fmla="*/ 2147483647 h 395"/>
              <a:gd name="T56" fmla="*/ 2147483647 w 479"/>
              <a:gd name="T57" fmla="*/ 2147483647 h 395"/>
              <a:gd name="T58" fmla="*/ 2147483647 w 479"/>
              <a:gd name="T59" fmla="*/ 2147483647 h 395"/>
              <a:gd name="T60" fmla="*/ 2147483647 w 479"/>
              <a:gd name="T61" fmla="*/ 2147483647 h 395"/>
              <a:gd name="T62" fmla="*/ 2147483647 w 479"/>
              <a:gd name="T63" fmla="*/ 2147483647 h 395"/>
              <a:gd name="T64" fmla="*/ 2147483647 w 479"/>
              <a:gd name="T65" fmla="*/ 2147483647 h 395"/>
              <a:gd name="T66" fmla="*/ 2147483647 w 479"/>
              <a:gd name="T67" fmla="*/ 2147483647 h 395"/>
              <a:gd name="T68" fmla="*/ 2147483647 w 479"/>
              <a:gd name="T69" fmla="*/ 0 h 395"/>
              <a:gd name="T70" fmla="*/ 2147483647 w 479"/>
              <a:gd name="T71" fmla="*/ 2147483647 h 395"/>
              <a:gd name="T72" fmla="*/ 2147483647 w 479"/>
              <a:gd name="T73" fmla="*/ 2147483647 h 395"/>
              <a:gd name="T74" fmla="*/ 2147483647 w 479"/>
              <a:gd name="T75" fmla="*/ 2147483647 h 395"/>
              <a:gd name="T76" fmla="*/ 2147483647 w 479"/>
              <a:gd name="T77" fmla="*/ 2147483647 h 395"/>
              <a:gd name="T78" fmla="*/ 2147483647 w 479"/>
              <a:gd name="T79" fmla="*/ 2147483647 h 395"/>
              <a:gd name="T80" fmla="*/ 2147483647 w 479"/>
              <a:gd name="T81" fmla="*/ 2147483647 h 395"/>
              <a:gd name="T82" fmla="*/ 2147483647 w 479"/>
              <a:gd name="T83" fmla="*/ 2147483647 h 395"/>
              <a:gd name="T84" fmla="*/ 2147483647 w 479"/>
              <a:gd name="T85" fmla="*/ 2147483647 h 395"/>
              <a:gd name="T86" fmla="*/ 2147483647 w 479"/>
              <a:gd name="T87" fmla="*/ 2147483647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9"/>
              <a:gd name="T133" fmla="*/ 0 h 395"/>
              <a:gd name="T134" fmla="*/ 479 w 479"/>
              <a:gd name="T135" fmla="*/ 395 h 3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7" name="Freeform 97"/>
          <p:cNvSpPr>
            <a:spLocks/>
          </p:cNvSpPr>
          <p:nvPr/>
        </p:nvSpPr>
        <p:spPr bwMode="ltGray">
          <a:xfrm>
            <a:off x="6851650" y="2092325"/>
            <a:ext cx="342900" cy="284163"/>
          </a:xfrm>
          <a:custGeom>
            <a:avLst/>
            <a:gdLst>
              <a:gd name="T0" fmla="*/ 2147483647 w 474"/>
              <a:gd name="T1" fmla="*/ 2147483647 h 390"/>
              <a:gd name="T2" fmla="*/ 2147483647 w 474"/>
              <a:gd name="T3" fmla="*/ 2147483647 h 390"/>
              <a:gd name="T4" fmla="*/ 2147483647 w 474"/>
              <a:gd name="T5" fmla="*/ 2147483647 h 390"/>
              <a:gd name="T6" fmla="*/ 2147483647 w 474"/>
              <a:gd name="T7" fmla="*/ 2147483647 h 390"/>
              <a:gd name="T8" fmla="*/ 2147483647 w 474"/>
              <a:gd name="T9" fmla="*/ 2147483647 h 390"/>
              <a:gd name="T10" fmla="*/ 2147483647 w 474"/>
              <a:gd name="T11" fmla="*/ 2147483647 h 390"/>
              <a:gd name="T12" fmla="*/ 2147483647 w 474"/>
              <a:gd name="T13" fmla="*/ 2147483647 h 390"/>
              <a:gd name="T14" fmla="*/ 2147483647 w 474"/>
              <a:gd name="T15" fmla="*/ 2147483647 h 390"/>
              <a:gd name="T16" fmla="*/ 2147483647 w 474"/>
              <a:gd name="T17" fmla="*/ 2147483647 h 390"/>
              <a:gd name="T18" fmla="*/ 2147483647 w 474"/>
              <a:gd name="T19" fmla="*/ 2147483647 h 390"/>
              <a:gd name="T20" fmla="*/ 2147483647 w 474"/>
              <a:gd name="T21" fmla="*/ 2147483647 h 390"/>
              <a:gd name="T22" fmla="*/ 2147483647 w 474"/>
              <a:gd name="T23" fmla="*/ 2147483647 h 390"/>
              <a:gd name="T24" fmla="*/ 2147483647 w 474"/>
              <a:gd name="T25" fmla="*/ 2147483647 h 390"/>
              <a:gd name="T26" fmla="*/ 2147483647 w 474"/>
              <a:gd name="T27" fmla="*/ 2147483647 h 390"/>
              <a:gd name="T28" fmla="*/ 2147483647 w 474"/>
              <a:gd name="T29" fmla="*/ 2147483647 h 390"/>
              <a:gd name="T30" fmla="*/ 2147483647 w 474"/>
              <a:gd name="T31" fmla="*/ 2147483647 h 390"/>
              <a:gd name="T32" fmla="*/ 2147483647 w 474"/>
              <a:gd name="T33" fmla="*/ 2147483647 h 390"/>
              <a:gd name="T34" fmla="*/ 2147483647 w 474"/>
              <a:gd name="T35" fmla="*/ 2147483647 h 390"/>
              <a:gd name="T36" fmla="*/ 2147483647 w 474"/>
              <a:gd name="T37" fmla="*/ 2147483647 h 390"/>
              <a:gd name="T38" fmla="*/ 2147483647 w 474"/>
              <a:gd name="T39" fmla="*/ 2147483647 h 390"/>
              <a:gd name="T40" fmla="*/ 2147483647 w 474"/>
              <a:gd name="T41" fmla="*/ 2147483647 h 390"/>
              <a:gd name="T42" fmla="*/ 2147483647 w 474"/>
              <a:gd name="T43" fmla="*/ 2147483647 h 390"/>
              <a:gd name="T44" fmla="*/ 2147483647 w 474"/>
              <a:gd name="T45" fmla="*/ 2147483647 h 390"/>
              <a:gd name="T46" fmla="*/ 2147483647 w 474"/>
              <a:gd name="T47" fmla="*/ 2147483647 h 390"/>
              <a:gd name="T48" fmla="*/ 2147483647 w 474"/>
              <a:gd name="T49" fmla="*/ 2147483647 h 390"/>
              <a:gd name="T50" fmla="*/ 2147483647 w 474"/>
              <a:gd name="T51" fmla="*/ 2147483647 h 390"/>
              <a:gd name="T52" fmla="*/ 0 w 474"/>
              <a:gd name="T53" fmla="*/ 2147483647 h 390"/>
              <a:gd name="T54" fmla="*/ 2147483647 w 474"/>
              <a:gd name="T55" fmla="*/ 2147483647 h 390"/>
              <a:gd name="T56" fmla="*/ 2147483647 w 474"/>
              <a:gd name="T57" fmla="*/ 2147483647 h 390"/>
              <a:gd name="T58" fmla="*/ 2147483647 w 474"/>
              <a:gd name="T59" fmla="*/ 2147483647 h 390"/>
              <a:gd name="T60" fmla="*/ 2147483647 w 474"/>
              <a:gd name="T61" fmla="*/ 2147483647 h 390"/>
              <a:gd name="T62" fmla="*/ 2147483647 w 474"/>
              <a:gd name="T63" fmla="*/ 2147483647 h 390"/>
              <a:gd name="T64" fmla="*/ 2147483647 w 474"/>
              <a:gd name="T65" fmla="*/ 2147483647 h 390"/>
              <a:gd name="T66" fmla="*/ 2147483647 w 474"/>
              <a:gd name="T67" fmla="*/ 2147483647 h 390"/>
              <a:gd name="T68" fmla="*/ 2147483647 w 474"/>
              <a:gd name="T69" fmla="*/ 0 h 390"/>
              <a:gd name="T70" fmla="*/ 2147483647 w 474"/>
              <a:gd name="T71" fmla="*/ 2147483647 h 390"/>
              <a:gd name="T72" fmla="*/ 2147483647 w 474"/>
              <a:gd name="T73" fmla="*/ 2147483647 h 390"/>
              <a:gd name="T74" fmla="*/ 2147483647 w 474"/>
              <a:gd name="T75" fmla="*/ 2147483647 h 390"/>
              <a:gd name="T76" fmla="*/ 2147483647 w 474"/>
              <a:gd name="T77" fmla="*/ 2147483647 h 390"/>
              <a:gd name="T78" fmla="*/ 2147483647 w 474"/>
              <a:gd name="T79" fmla="*/ 2147483647 h 390"/>
              <a:gd name="T80" fmla="*/ 2147483647 w 474"/>
              <a:gd name="T81" fmla="*/ 2147483647 h 390"/>
              <a:gd name="T82" fmla="*/ 2147483647 w 474"/>
              <a:gd name="T83" fmla="*/ 2147483647 h 390"/>
              <a:gd name="T84" fmla="*/ 2147483647 w 474"/>
              <a:gd name="T85" fmla="*/ 2147483647 h 390"/>
              <a:gd name="T86" fmla="*/ 2147483647 w 474"/>
              <a:gd name="T87" fmla="*/ 2147483647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390"/>
              <a:gd name="T134" fmla="*/ 474 w 474"/>
              <a:gd name="T135" fmla="*/ 390 h 3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8" name="Freeform 98"/>
          <p:cNvSpPr>
            <a:spLocks/>
          </p:cNvSpPr>
          <p:nvPr/>
        </p:nvSpPr>
        <p:spPr bwMode="ltGray">
          <a:xfrm>
            <a:off x="6854825" y="2093913"/>
            <a:ext cx="338138" cy="280987"/>
          </a:xfrm>
          <a:custGeom>
            <a:avLst/>
            <a:gdLst>
              <a:gd name="T0" fmla="*/ 2147483647 w 467"/>
              <a:gd name="T1" fmla="*/ 2147483647 h 384"/>
              <a:gd name="T2" fmla="*/ 2147483647 w 467"/>
              <a:gd name="T3" fmla="*/ 2147483647 h 384"/>
              <a:gd name="T4" fmla="*/ 2147483647 w 467"/>
              <a:gd name="T5" fmla="*/ 2147483647 h 384"/>
              <a:gd name="T6" fmla="*/ 2147483647 w 467"/>
              <a:gd name="T7" fmla="*/ 2147483647 h 384"/>
              <a:gd name="T8" fmla="*/ 2147483647 w 467"/>
              <a:gd name="T9" fmla="*/ 2147483647 h 384"/>
              <a:gd name="T10" fmla="*/ 2147483647 w 467"/>
              <a:gd name="T11" fmla="*/ 2147483647 h 384"/>
              <a:gd name="T12" fmla="*/ 2147483647 w 467"/>
              <a:gd name="T13" fmla="*/ 2147483647 h 384"/>
              <a:gd name="T14" fmla="*/ 2147483647 w 467"/>
              <a:gd name="T15" fmla="*/ 2147483647 h 384"/>
              <a:gd name="T16" fmla="*/ 2147483647 w 467"/>
              <a:gd name="T17" fmla="*/ 2147483647 h 384"/>
              <a:gd name="T18" fmla="*/ 2147483647 w 467"/>
              <a:gd name="T19" fmla="*/ 2147483647 h 384"/>
              <a:gd name="T20" fmla="*/ 2147483647 w 467"/>
              <a:gd name="T21" fmla="*/ 2147483647 h 384"/>
              <a:gd name="T22" fmla="*/ 2147483647 w 467"/>
              <a:gd name="T23" fmla="*/ 2147483647 h 384"/>
              <a:gd name="T24" fmla="*/ 2147483647 w 467"/>
              <a:gd name="T25" fmla="*/ 2147483647 h 384"/>
              <a:gd name="T26" fmla="*/ 2147483647 w 467"/>
              <a:gd name="T27" fmla="*/ 2147483647 h 384"/>
              <a:gd name="T28" fmla="*/ 2147483647 w 467"/>
              <a:gd name="T29" fmla="*/ 2147483647 h 384"/>
              <a:gd name="T30" fmla="*/ 2147483647 w 467"/>
              <a:gd name="T31" fmla="*/ 2147483647 h 384"/>
              <a:gd name="T32" fmla="*/ 2147483647 w 467"/>
              <a:gd name="T33" fmla="*/ 2147483647 h 384"/>
              <a:gd name="T34" fmla="*/ 2147483647 w 467"/>
              <a:gd name="T35" fmla="*/ 2147483647 h 384"/>
              <a:gd name="T36" fmla="*/ 2147483647 w 467"/>
              <a:gd name="T37" fmla="*/ 2147483647 h 384"/>
              <a:gd name="T38" fmla="*/ 2147483647 w 467"/>
              <a:gd name="T39" fmla="*/ 2147483647 h 384"/>
              <a:gd name="T40" fmla="*/ 2147483647 w 467"/>
              <a:gd name="T41" fmla="*/ 2147483647 h 384"/>
              <a:gd name="T42" fmla="*/ 2147483647 w 467"/>
              <a:gd name="T43" fmla="*/ 2147483647 h 384"/>
              <a:gd name="T44" fmla="*/ 2147483647 w 467"/>
              <a:gd name="T45" fmla="*/ 2147483647 h 384"/>
              <a:gd name="T46" fmla="*/ 2147483647 w 467"/>
              <a:gd name="T47" fmla="*/ 2147483647 h 384"/>
              <a:gd name="T48" fmla="*/ 2147483647 w 467"/>
              <a:gd name="T49" fmla="*/ 2147483647 h 384"/>
              <a:gd name="T50" fmla="*/ 2147483647 w 467"/>
              <a:gd name="T51" fmla="*/ 2147483647 h 384"/>
              <a:gd name="T52" fmla="*/ 0 w 467"/>
              <a:gd name="T53" fmla="*/ 2147483647 h 384"/>
              <a:gd name="T54" fmla="*/ 2147483647 w 467"/>
              <a:gd name="T55" fmla="*/ 2147483647 h 384"/>
              <a:gd name="T56" fmla="*/ 2147483647 w 467"/>
              <a:gd name="T57" fmla="*/ 2147483647 h 384"/>
              <a:gd name="T58" fmla="*/ 2147483647 w 467"/>
              <a:gd name="T59" fmla="*/ 2147483647 h 384"/>
              <a:gd name="T60" fmla="*/ 2147483647 w 467"/>
              <a:gd name="T61" fmla="*/ 2147483647 h 384"/>
              <a:gd name="T62" fmla="*/ 2147483647 w 467"/>
              <a:gd name="T63" fmla="*/ 2147483647 h 384"/>
              <a:gd name="T64" fmla="*/ 2147483647 w 467"/>
              <a:gd name="T65" fmla="*/ 2147483647 h 384"/>
              <a:gd name="T66" fmla="*/ 2147483647 w 467"/>
              <a:gd name="T67" fmla="*/ 2147483647 h 384"/>
              <a:gd name="T68" fmla="*/ 2147483647 w 467"/>
              <a:gd name="T69" fmla="*/ 0 h 384"/>
              <a:gd name="T70" fmla="*/ 2147483647 w 467"/>
              <a:gd name="T71" fmla="*/ 2147483647 h 384"/>
              <a:gd name="T72" fmla="*/ 2147483647 w 467"/>
              <a:gd name="T73" fmla="*/ 2147483647 h 384"/>
              <a:gd name="T74" fmla="*/ 2147483647 w 467"/>
              <a:gd name="T75" fmla="*/ 2147483647 h 384"/>
              <a:gd name="T76" fmla="*/ 2147483647 w 467"/>
              <a:gd name="T77" fmla="*/ 2147483647 h 384"/>
              <a:gd name="T78" fmla="*/ 2147483647 w 467"/>
              <a:gd name="T79" fmla="*/ 2147483647 h 384"/>
              <a:gd name="T80" fmla="*/ 2147483647 w 467"/>
              <a:gd name="T81" fmla="*/ 2147483647 h 384"/>
              <a:gd name="T82" fmla="*/ 2147483647 w 467"/>
              <a:gd name="T83" fmla="*/ 2147483647 h 384"/>
              <a:gd name="T84" fmla="*/ 2147483647 w 467"/>
              <a:gd name="T85" fmla="*/ 2147483647 h 384"/>
              <a:gd name="T86" fmla="*/ 2147483647 w 467"/>
              <a:gd name="T87" fmla="*/ 2147483647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7"/>
              <a:gd name="T133" fmla="*/ 0 h 384"/>
              <a:gd name="T134" fmla="*/ 467 w 467"/>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39" name="Freeform 99"/>
          <p:cNvSpPr>
            <a:spLocks/>
          </p:cNvSpPr>
          <p:nvPr/>
        </p:nvSpPr>
        <p:spPr bwMode="ltGray">
          <a:xfrm>
            <a:off x="6858000" y="2093913"/>
            <a:ext cx="333375" cy="277812"/>
          </a:xfrm>
          <a:custGeom>
            <a:avLst/>
            <a:gdLst>
              <a:gd name="T0" fmla="*/ 2147483647 w 463"/>
              <a:gd name="T1" fmla="*/ 2147483647 h 380"/>
              <a:gd name="T2" fmla="*/ 2147483647 w 463"/>
              <a:gd name="T3" fmla="*/ 2147483647 h 380"/>
              <a:gd name="T4" fmla="*/ 2147483647 w 463"/>
              <a:gd name="T5" fmla="*/ 2147483647 h 380"/>
              <a:gd name="T6" fmla="*/ 2147483647 w 463"/>
              <a:gd name="T7" fmla="*/ 2147483647 h 380"/>
              <a:gd name="T8" fmla="*/ 2147483647 w 463"/>
              <a:gd name="T9" fmla="*/ 2147483647 h 380"/>
              <a:gd name="T10" fmla="*/ 2147483647 w 463"/>
              <a:gd name="T11" fmla="*/ 2147483647 h 380"/>
              <a:gd name="T12" fmla="*/ 2147483647 w 463"/>
              <a:gd name="T13" fmla="*/ 2147483647 h 380"/>
              <a:gd name="T14" fmla="*/ 2147483647 w 463"/>
              <a:gd name="T15" fmla="*/ 2147483647 h 380"/>
              <a:gd name="T16" fmla="*/ 2147483647 w 463"/>
              <a:gd name="T17" fmla="*/ 2147483647 h 380"/>
              <a:gd name="T18" fmla="*/ 2147483647 w 463"/>
              <a:gd name="T19" fmla="*/ 2147483647 h 380"/>
              <a:gd name="T20" fmla="*/ 2147483647 w 463"/>
              <a:gd name="T21" fmla="*/ 2147483647 h 380"/>
              <a:gd name="T22" fmla="*/ 2147483647 w 463"/>
              <a:gd name="T23" fmla="*/ 2147483647 h 380"/>
              <a:gd name="T24" fmla="*/ 2147483647 w 463"/>
              <a:gd name="T25" fmla="*/ 2147483647 h 380"/>
              <a:gd name="T26" fmla="*/ 2147483647 w 463"/>
              <a:gd name="T27" fmla="*/ 2147483647 h 380"/>
              <a:gd name="T28" fmla="*/ 2147483647 w 463"/>
              <a:gd name="T29" fmla="*/ 2147483647 h 380"/>
              <a:gd name="T30" fmla="*/ 2147483647 w 463"/>
              <a:gd name="T31" fmla="*/ 2147483647 h 380"/>
              <a:gd name="T32" fmla="*/ 2147483647 w 463"/>
              <a:gd name="T33" fmla="*/ 2147483647 h 380"/>
              <a:gd name="T34" fmla="*/ 2147483647 w 463"/>
              <a:gd name="T35" fmla="*/ 2147483647 h 380"/>
              <a:gd name="T36" fmla="*/ 2147483647 w 463"/>
              <a:gd name="T37" fmla="*/ 2147483647 h 380"/>
              <a:gd name="T38" fmla="*/ 2147483647 w 463"/>
              <a:gd name="T39" fmla="*/ 2147483647 h 380"/>
              <a:gd name="T40" fmla="*/ 2147483647 w 463"/>
              <a:gd name="T41" fmla="*/ 2147483647 h 380"/>
              <a:gd name="T42" fmla="*/ 2147483647 w 463"/>
              <a:gd name="T43" fmla="*/ 2147483647 h 380"/>
              <a:gd name="T44" fmla="*/ 2147483647 w 463"/>
              <a:gd name="T45" fmla="*/ 2147483647 h 380"/>
              <a:gd name="T46" fmla="*/ 2147483647 w 463"/>
              <a:gd name="T47" fmla="*/ 2147483647 h 380"/>
              <a:gd name="T48" fmla="*/ 2147483647 w 463"/>
              <a:gd name="T49" fmla="*/ 2147483647 h 380"/>
              <a:gd name="T50" fmla="*/ 2147483647 w 463"/>
              <a:gd name="T51" fmla="*/ 2147483647 h 380"/>
              <a:gd name="T52" fmla="*/ 0 w 463"/>
              <a:gd name="T53" fmla="*/ 2147483647 h 380"/>
              <a:gd name="T54" fmla="*/ 2147483647 w 463"/>
              <a:gd name="T55" fmla="*/ 2147483647 h 380"/>
              <a:gd name="T56" fmla="*/ 2147483647 w 463"/>
              <a:gd name="T57" fmla="*/ 2147483647 h 380"/>
              <a:gd name="T58" fmla="*/ 2147483647 w 463"/>
              <a:gd name="T59" fmla="*/ 2147483647 h 380"/>
              <a:gd name="T60" fmla="*/ 2147483647 w 463"/>
              <a:gd name="T61" fmla="*/ 2147483647 h 380"/>
              <a:gd name="T62" fmla="*/ 2147483647 w 463"/>
              <a:gd name="T63" fmla="*/ 2147483647 h 380"/>
              <a:gd name="T64" fmla="*/ 2147483647 w 463"/>
              <a:gd name="T65" fmla="*/ 2147483647 h 380"/>
              <a:gd name="T66" fmla="*/ 2147483647 w 463"/>
              <a:gd name="T67" fmla="*/ 2147483647 h 380"/>
              <a:gd name="T68" fmla="*/ 2147483647 w 463"/>
              <a:gd name="T69" fmla="*/ 0 h 380"/>
              <a:gd name="T70" fmla="*/ 2147483647 w 463"/>
              <a:gd name="T71" fmla="*/ 2147483647 h 380"/>
              <a:gd name="T72" fmla="*/ 2147483647 w 463"/>
              <a:gd name="T73" fmla="*/ 2147483647 h 380"/>
              <a:gd name="T74" fmla="*/ 2147483647 w 463"/>
              <a:gd name="T75" fmla="*/ 2147483647 h 380"/>
              <a:gd name="T76" fmla="*/ 2147483647 w 463"/>
              <a:gd name="T77" fmla="*/ 2147483647 h 380"/>
              <a:gd name="T78" fmla="*/ 2147483647 w 463"/>
              <a:gd name="T79" fmla="*/ 2147483647 h 380"/>
              <a:gd name="T80" fmla="*/ 2147483647 w 463"/>
              <a:gd name="T81" fmla="*/ 2147483647 h 380"/>
              <a:gd name="T82" fmla="*/ 2147483647 w 463"/>
              <a:gd name="T83" fmla="*/ 2147483647 h 380"/>
              <a:gd name="T84" fmla="*/ 2147483647 w 463"/>
              <a:gd name="T85" fmla="*/ 2147483647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3"/>
              <a:gd name="T130" fmla="*/ 0 h 380"/>
              <a:gd name="T131" fmla="*/ 463 w 463"/>
              <a:gd name="T132" fmla="*/ 380 h 3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40" name="Freeform 100"/>
          <p:cNvSpPr>
            <a:spLocks/>
          </p:cNvSpPr>
          <p:nvPr/>
        </p:nvSpPr>
        <p:spPr bwMode="ltGray">
          <a:xfrm>
            <a:off x="6861175" y="2095500"/>
            <a:ext cx="330200" cy="273050"/>
          </a:xfrm>
          <a:custGeom>
            <a:avLst/>
            <a:gdLst>
              <a:gd name="T0" fmla="*/ 2147483647 w 456"/>
              <a:gd name="T1" fmla="*/ 2147483647 h 376"/>
              <a:gd name="T2" fmla="*/ 2147483647 w 456"/>
              <a:gd name="T3" fmla="*/ 2147483647 h 376"/>
              <a:gd name="T4" fmla="*/ 2147483647 w 456"/>
              <a:gd name="T5" fmla="*/ 2147483647 h 376"/>
              <a:gd name="T6" fmla="*/ 2147483647 w 456"/>
              <a:gd name="T7" fmla="*/ 2147483647 h 376"/>
              <a:gd name="T8" fmla="*/ 2147483647 w 456"/>
              <a:gd name="T9" fmla="*/ 2147483647 h 376"/>
              <a:gd name="T10" fmla="*/ 2147483647 w 456"/>
              <a:gd name="T11" fmla="*/ 2147483647 h 376"/>
              <a:gd name="T12" fmla="*/ 2147483647 w 456"/>
              <a:gd name="T13" fmla="*/ 2147483647 h 376"/>
              <a:gd name="T14" fmla="*/ 2147483647 w 456"/>
              <a:gd name="T15" fmla="*/ 2147483647 h 376"/>
              <a:gd name="T16" fmla="*/ 2147483647 w 456"/>
              <a:gd name="T17" fmla="*/ 2147483647 h 376"/>
              <a:gd name="T18" fmla="*/ 2147483647 w 456"/>
              <a:gd name="T19" fmla="*/ 2147483647 h 376"/>
              <a:gd name="T20" fmla="*/ 2147483647 w 456"/>
              <a:gd name="T21" fmla="*/ 2147483647 h 376"/>
              <a:gd name="T22" fmla="*/ 2147483647 w 456"/>
              <a:gd name="T23" fmla="*/ 2147483647 h 376"/>
              <a:gd name="T24" fmla="*/ 2147483647 w 456"/>
              <a:gd name="T25" fmla="*/ 2147483647 h 376"/>
              <a:gd name="T26" fmla="*/ 2147483647 w 456"/>
              <a:gd name="T27" fmla="*/ 2147483647 h 376"/>
              <a:gd name="T28" fmla="*/ 2147483647 w 456"/>
              <a:gd name="T29" fmla="*/ 2147483647 h 376"/>
              <a:gd name="T30" fmla="*/ 2147483647 w 456"/>
              <a:gd name="T31" fmla="*/ 2147483647 h 376"/>
              <a:gd name="T32" fmla="*/ 2147483647 w 456"/>
              <a:gd name="T33" fmla="*/ 2147483647 h 376"/>
              <a:gd name="T34" fmla="*/ 2147483647 w 456"/>
              <a:gd name="T35" fmla="*/ 2147483647 h 376"/>
              <a:gd name="T36" fmla="*/ 2147483647 w 456"/>
              <a:gd name="T37" fmla="*/ 2147483647 h 376"/>
              <a:gd name="T38" fmla="*/ 2147483647 w 456"/>
              <a:gd name="T39" fmla="*/ 2147483647 h 376"/>
              <a:gd name="T40" fmla="*/ 2147483647 w 456"/>
              <a:gd name="T41" fmla="*/ 2147483647 h 376"/>
              <a:gd name="T42" fmla="*/ 2147483647 w 456"/>
              <a:gd name="T43" fmla="*/ 2147483647 h 376"/>
              <a:gd name="T44" fmla="*/ 2147483647 w 456"/>
              <a:gd name="T45" fmla="*/ 2147483647 h 376"/>
              <a:gd name="T46" fmla="*/ 2147483647 w 456"/>
              <a:gd name="T47" fmla="*/ 2147483647 h 376"/>
              <a:gd name="T48" fmla="*/ 2147483647 w 456"/>
              <a:gd name="T49" fmla="*/ 2147483647 h 376"/>
              <a:gd name="T50" fmla="*/ 2147483647 w 456"/>
              <a:gd name="T51" fmla="*/ 2147483647 h 376"/>
              <a:gd name="T52" fmla="*/ 0 w 456"/>
              <a:gd name="T53" fmla="*/ 2147483647 h 376"/>
              <a:gd name="T54" fmla="*/ 2147483647 w 456"/>
              <a:gd name="T55" fmla="*/ 2147483647 h 376"/>
              <a:gd name="T56" fmla="*/ 2147483647 w 456"/>
              <a:gd name="T57" fmla="*/ 2147483647 h 376"/>
              <a:gd name="T58" fmla="*/ 2147483647 w 456"/>
              <a:gd name="T59" fmla="*/ 2147483647 h 376"/>
              <a:gd name="T60" fmla="*/ 2147483647 w 456"/>
              <a:gd name="T61" fmla="*/ 2147483647 h 376"/>
              <a:gd name="T62" fmla="*/ 2147483647 w 456"/>
              <a:gd name="T63" fmla="*/ 2147483647 h 376"/>
              <a:gd name="T64" fmla="*/ 2147483647 w 456"/>
              <a:gd name="T65" fmla="*/ 2147483647 h 376"/>
              <a:gd name="T66" fmla="*/ 2147483647 w 456"/>
              <a:gd name="T67" fmla="*/ 2147483647 h 376"/>
              <a:gd name="T68" fmla="*/ 2147483647 w 456"/>
              <a:gd name="T69" fmla="*/ 0 h 376"/>
              <a:gd name="T70" fmla="*/ 2147483647 w 456"/>
              <a:gd name="T71" fmla="*/ 2147483647 h 376"/>
              <a:gd name="T72" fmla="*/ 2147483647 w 456"/>
              <a:gd name="T73" fmla="*/ 2147483647 h 376"/>
              <a:gd name="T74" fmla="*/ 2147483647 w 456"/>
              <a:gd name="T75" fmla="*/ 2147483647 h 376"/>
              <a:gd name="T76" fmla="*/ 2147483647 w 456"/>
              <a:gd name="T77" fmla="*/ 2147483647 h 376"/>
              <a:gd name="T78" fmla="*/ 2147483647 w 456"/>
              <a:gd name="T79" fmla="*/ 2147483647 h 376"/>
              <a:gd name="T80" fmla="*/ 2147483647 w 456"/>
              <a:gd name="T81" fmla="*/ 2147483647 h 376"/>
              <a:gd name="T82" fmla="*/ 2147483647 w 456"/>
              <a:gd name="T83" fmla="*/ 2147483647 h 376"/>
              <a:gd name="T84" fmla="*/ 2147483647 w 456"/>
              <a:gd name="T85" fmla="*/ 2147483647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6"/>
              <a:gd name="T130" fmla="*/ 0 h 376"/>
              <a:gd name="T131" fmla="*/ 456 w 456"/>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41" name="Freeform 101"/>
          <p:cNvSpPr>
            <a:spLocks/>
          </p:cNvSpPr>
          <p:nvPr/>
        </p:nvSpPr>
        <p:spPr bwMode="ltGray">
          <a:xfrm>
            <a:off x="6862763" y="2095500"/>
            <a:ext cx="327025" cy="271463"/>
          </a:xfrm>
          <a:custGeom>
            <a:avLst/>
            <a:gdLst>
              <a:gd name="T0" fmla="*/ 2147483647 w 451"/>
              <a:gd name="T1" fmla="*/ 2147483647 h 371"/>
              <a:gd name="T2" fmla="*/ 2147483647 w 451"/>
              <a:gd name="T3" fmla="*/ 2147483647 h 371"/>
              <a:gd name="T4" fmla="*/ 2147483647 w 451"/>
              <a:gd name="T5" fmla="*/ 2147483647 h 371"/>
              <a:gd name="T6" fmla="*/ 2147483647 w 451"/>
              <a:gd name="T7" fmla="*/ 2147483647 h 371"/>
              <a:gd name="T8" fmla="*/ 2147483647 w 451"/>
              <a:gd name="T9" fmla="*/ 2147483647 h 371"/>
              <a:gd name="T10" fmla="*/ 2147483647 w 451"/>
              <a:gd name="T11" fmla="*/ 2147483647 h 371"/>
              <a:gd name="T12" fmla="*/ 2147483647 w 451"/>
              <a:gd name="T13" fmla="*/ 2147483647 h 371"/>
              <a:gd name="T14" fmla="*/ 2147483647 w 451"/>
              <a:gd name="T15" fmla="*/ 2147483647 h 371"/>
              <a:gd name="T16" fmla="*/ 2147483647 w 451"/>
              <a:gd name="T17" fmla="*/ 2147483647 h 371"/>
              <a:gd name="T18" fmla="*/ 2147483647 w 451"/>
              <a:gd name="T19" fmla="*/ 2147483647 h 371"/>
              <a:gd name="T20" fmla="*/ 2147483647 w 451"/>
              <a:gd name="T21" fmla="*/ 2147483647 h 371"/>
              <a:gd name="T22" fmla="*/ 2147483647 w 451"/>
              <a:gd name="T23" fmla="*/ 2147483647 h 371"/>
              <a:gd name="T24" fmla="*/ 2147483647 w 451"/>
              <a:gd name="T25" fmla="*/ 2147483647 h 371"/>
              <a:gd name="T26" fmla="*/ 2147483647 w 451"/>
              <a:gd name="T27" fmla="*/ 2147483647 h 371"/>
              <a:gd name="T28" fmla="*/ 2147483647 w 451"/>
              <a:gd name="T29" fmla="*/ 2147483647 h 371"/>
              <a:gd name="T30" fmla="*/ 2147483647 w 451"/>
              <a:gd name="T31" fmla="*/ 2147483647 h 371"/>
              <a:gd name="T32" fmla="*/ 2147483647 w 451"/>
              <a:gd name="T33" fmla="*/ 2147483647 h 371"/>
              <a:gd name="T34" fmla="*/ 2147483647 w 451"/>
              <a:gd name="T35" fmla="*/ 2147483647 h 371"/>
              <a:gd name="T36" fmla="*/ 2147483647 w 451"/>
              <a:gd name="T37" fmla="*/ 2147483647 h 371"/>
              <a:gd name="T38" fmla="*/ 2147483647 w 451"/>
              <a:gd name="T39" fmla="*/ 2147483647 h 371"/>
              <a:gd name="T40" fmla="*/ 2147483647 w 451"/>
              <a:gd name="T41" fmla="*/ 2147483647 h 371"/>
              <a:gd name="T42" fmla="*/ 2147483647 w 451"/>
              <a:gd name="T43" fmla="*/ 2147483647 h 371"/>
              <a:gd name="T44" fmla="*/ 2147483647 w 451"/>
              <a:gd name="T45" fmla="*/ 2147483647 h 371"/>
              <a:gd name="T46" fmla="*/ 2147483647 w 451"/>
              <a:gd name="T47" fmla="*/ 2147483647 h 371"/>
              <a:gd name="T48" fmla="*/ 2147483647 w 451"/>
              <a:gd name="T49" fmla="*/ 2147483647 h 371"/>
              <a:gd name="T50" fmla="*/ 2147483647 w 451"/>
              <a:gd name="T51" fmla="*/ 2147483647 h 371"/>
              <a:gd name="T52" fmla="*/ 0 w 451"/>
              <a:gd name="T53" fmla="*/ 2147483647 h 371"/>
              <a:gd name="T54" fmla="*/ 2147483647 w 451"/>
              <a:gd name="T55" fmla="*/ 2147483647 h 371"/>
              <a:gd name="T56" fmla="*/ 2147483647 w 451"/>
              <a:gd name="T57" fmla="*/ 2147483647 h 371"/>
              <a:gd name="T58" fmla="*/ 2147483647 w 451"/>
              <a:gd name="T59" fmla="*/ 2147483647 h 371"/>
              <a:gd name="T60" fmla="*/ 2147483647 w 451"/>
              <a:gd name="T61" fmla="*/ 2147483647 h 371"/>
              <a:gd name="T62" fmla="*/ 2147483647 w 451"/>
              <a:gd name="T63" fmla="*/ 2147483647 h 371"/>
              <a:gd name="T64" fmla="*/ 2147483647 w 451"/>
              <a:gd name="T65" fmla="*/ 2147483647 h 371"/>
              <a:gd name="T66" fmla="*/ 2147483647 w 451"/>
              <a:gd name="T67" fmla="*/ 2147483647 h 371"/>
              <a:gd name="T68" fmla="*/ 2147483647 w 451"/>
              <a:gd name="T69" fmla="*/ 0 h 371"/>
              <a:gd name="T70" fmla="*/ 2147483647 w 451"/>
              <a:gd name="T71" fmla="*/ 2147483647 h 371"/>
              <a:gd name="T72" fmla="*/ 2147483647 w 451"/>
              <a:gd name="T73" fmla="*/ 2147483647 h 371"/>
              <a:gd name="T74" fmla="*/ 2147483647 w 451"/>
              <a:gd name="T75" fmla="*/ 2147483647 h 371"/>
              <a:gd name="T76" fmla="*/ 2147483647 w 451"/>
              <a:gd name="T77" fmla="*/ 2147483647 h 371"/>
              <a:gd name="T78" fmla="*/ 2147483647 w 451"/>
              <a:gd name="T79" fmla="*/ 2147483647 h 371"/>
              <a:gd name="T80" fmla="*/ 2147483647 w 451"/>
              <a:gd name="T81" fmla="*/ 2147483647 h 371"/>
              <a:gd name="T82" fmla="*/ 2147483647 w 451"/>
              <a:gd name="T83" fmla="*/ 2147483647 h 371"/>
              <a:gd name="T84" fmla="*/ 2147483647 w 451"/>
              <a:gd name="T85" fmla="*/ 2147483647 h 371"/>
              <a:gd name="T86" fmla="*/ 2147483647 w 451"/>
              <a:gd name="T87" fmla="*/ 2147483647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1"/>
              <a:gd name="T133" fmla="*/ 0 h 371"/>
              <a:gd name="T134" fmla="*/ 451 w 451"/>
              <a:gd name="T135" fmla="*/ 371 h 3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42" name="Freeform 102"/>
          <p:cNvSpPr>
            <a:spLocks/>
          </p:cNvSpPr>
          <p:nvPr/>
        </p:nvSpPr>
        <p:spPr bwMode="ltGray">
          <a:xfrm>
            <a:off x="6867525" y="2097088"/>
            <a:ext cx="322263" cy="266700"/>
          </a:xfrm>
          <a:custGeom>
            <a:avLst/>
            <a:gdLst>
              <a:gd name="T0" fmla="*/ 2147483647 w 446"/>
              <a:gd name="T1" fmla="*/ 2147483647 h 367"/>
              <a:gd name="T2" fmla="*/ 2147483647 w 446"/>
              <a:gd name="T3" fmla="*/ 2147483647 h 367"/>
              <a:gd name="T4" fmla="*/ 2147483647 w 446"/>
              <a:gd name="T5" fmla="*/ 2147483647 h 367"/>
              <a:gd name="T6" fmla="*/ 2147483647 w 446"/>
              <a:gd name="T7" fmla="*/ 2147483647 h 367"/>
              <a:gd name="T8" fmla="*/ 2147483647 w 446"/>
              <a:gd name="T9" fmla="*/ 2147483647 h 367"/>
              <a:gd name="T10" fmla="*/ 2147483647 w 446"/>
              <a:gd name="T11" fmla="*/ 2147483647 h 367"/>
              <a:gd name="T12" fmla="*/ 2147483647 w 446"/>
              <a:gd name="T13" fmla="*/ 2147483647 h 367"/>
              <a:gd name="T14" fmla="*/ 2147483647 w 446"/>
              <a:gd name="T15" fmla="*/ 2147483647 h 367"/>
              <a:gd name="T16" fmla="*/ 2147483647 w 446"/>
              <a:gd name="T17" fmla="*/ 2147483647 h 367"/>
              <a:gd name="T18" fmla="*/ 2147483647 w 446"/>
              <a:gd name="T19" fmla="*/ 2147483647 h 367"/>
              <a:gd name="T20" fmla="*/ 2147483647 w 446"/>
              <a:gd name="T21" fmla="*/ 2147483647 h 367"/>
              <a:gd name="T22" fmla="*/ 2147483647 w 446"/>
              <a:gd name="T23" fmla="*/ 2147483647 h 367"/>
              <a:gd name="T24" fmla="*/ 2147483647 w 446"/>
              <a:gd name="T25" fmla="*/ 2147483647 h 367"/>
              <a:gd name="T26" fmla="*/ 2147483647 w 446"/>
              <a:gd name="T27" fmla="*/ 2147483647 h 367"/>
              <a:gd name="T28" fmla="*/ 2147483647 w 446"/>
              <a:gd name="T29" fmla="*/ 2147483647 h 367"/>
              <a:gd name="T30" fmla="*/ 2147483647 w 446"/>
              <a:gd name="T31" fmla="*/ 2147483647 h 367"/>
              <a:gd name="T32" fmla="*/ 2147483647 w 446"/>
              <a:gd name="T33" fmla="*/ 2147483647 h 367"/>
              <a:gd name="T34" fmla="*/ 2147483647 w 446"/>
              <a:gd name="T35" fmla="*/ 2147483647 h 367"/>
              <a:gd name="T36" fmla="*/ 2147483647 w 446"/>
              <a:gd name="T37" fmla="*/ 2147483647 h 367"/>
              <a:gd name="T38" fmla="*/ 2147483647 w 446"/>
              <a:gd name="T39" fmla="*/ 2147483647 h 367"/>
              <a:gd name="T40" fmla="*/ 2147483647 w 446"/>
              <a:gd name="T41" fmla="*/ 2147483647 h 367"/>
              <a:gd name="T42" fmla="*/ 2147483647 w 446"/>
              <a:gd name="T43" fmla="*/ 2147483647 h 367"/>
              <a:gd name="T44" fmla="*/ 2147483647 w 446"/>
              <a:gd name="T45" fmla="*/ 2147483647 h 367"/>
              <a:gd name="T46" fmla="*/ 2147483647 w 446"/>
              <a:gd name="T47" fmla="*/ 2147483647 h 367"/>
              <a:gd name="T48" fmla="*/ 2147483647 w 446"/>
              <a:gd name="T49" fmla="*/ 2147483647 h 367"/>
              <a:gd name="T50" fmla="*/ 2147483647 w 446"/>
              <a:gd name="T51" fmla="*/ 2147483647 h 367"/>
              <a:gd name="T52" fmla="*/ 0 w 446"/>
              <a:gd name="T53" fmla="*/ 2147483647 h 367"/>
              <a:gd name="T54" fmla="*/ 2147483647 w 446"/>
              <a:gd name="T55" fmla="*/ 2147483647 h 367"/>
              <a:gd name="T56" fmla="*/ 2147483647 w 446"/>
              <a:gd name="T57" fmla="*/ 2147483647 h 367"/>
              <a:gd name="T58" fmla="*/ 2147483647 w 446"/>
              <a:gd name="T59" fmla="*/ 2147483647 h 367"/>
              <a:gd name="T60" fmla="*/ 2147483647 w 446"/>
              <a:gd name="T61" fmla="*/ 2147483647 h 367"/>
              <a:gd name="T62" fmla="*/ 2147483647 w 446"/>
              <a:gd name="T63" fmla="*/ 2147483647 h 367"/>
              <a:gd name="T64" fmla="*/ 2147483647 w 446"/>
              <a:gd name="T65" fmla="*/ 2147483647 h 367"/>
              <a:gd name="T66" fmla="*/ 2147483647 w 446"/>
              <a:gd name="T67" fmla="*/ 2147483647 h 367"/>
              <a:gd name="T68" fmla="*/ 2147483647 w 446"/>
              <a:gd name="T69" fmla="*/ 0 h 367"/>
              <a:gd name="T70" fmla="*/ 2147483647 w 446"/>
              <a:gd name="T71" fmla="*/ 2147483647 h 367"/>
              <a:gd name="T72" fmla="*/ 2147483647 w 446"/>
              <a:gd name="T73" fmla="*/ 2147483647 h 367"/>
              <a:gd name="T74" fmla="*/ 2147483647 w 446"/>
              <a:gd name="T75" fmla="*/ 2147483647 h 367"/>
              <a:gd name="T76" fmla="*/ 2147483647 w 446"/>
              <a:gd name="T77" fmla="*/ 2147483647 h 367"/>
              <a:gd name="T78" fmla="*/ 2147483647 w 446"/>
              <a:gd name="T79" fmla="*/ 2147483647 h 367"/>
              <a:gd name="T80" fmla="*/ 2147483647 w 446"/>
              <a:gd name="T81" fmla="*/ 2147483647 h 367"/>
              <a:gd name="T82" fmla="*/ 2147483647 w 446"/>
              <a:gd name="T83" fmla="*/ 2147483647 h 367"/>
              <a:gd name="T84" fmla="*/ 2147483647 w 446"/>
              <a:gd name="T85" fmla="*/ 2147483647 h 367"/>
              <a:gd name="T86" fmla="*/ 2147483647 w 446"/>
              <a:gd name="T87" fmla="*/ 2147483647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367"/>
              <a:gd name="T134" fmla="*/ 446 w 446"/>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35943" name="Freeform 103"/>
          <p:cNvSpPr>
            <a:spLocks/>
          </p:cNvSpPr>
          <p:nvPr/>
        </p:nvSpPr>
        <p:spPr bwMode="ltGray">
          <a:xfrm>
            <a:off x="6869113" y="2097088"/>
            <a:ext cx="319087" cy="263525"/>
          </a:xfrm>
          <a:custGeom>
            <a:avLst/>
            <a:gdLst>
              <a:gd name="T0" fmla="*/ 2147483647 w 441"/>
              <a:gd name="T1" fmla="*/ 2147483647 h 361"/>
              <a:gd name="T2" fmla="*/ 2147483647 w 441"/>
              <a:gd name="T3" fmla="*/ 2147483647 h 361"/>
              <a:gd name="T4" fmla="*/ 2147483647 w 441"/>
              <a:gd name="T5" fmla="*/ 2147483647 h 361"/>
              <a:gd name="T6" fmla="*/ 2147483647 w 441"/>
              <a:gd name="T7" fmla="*/ 2147483647 h 361"/>
              <a:gd name="T8" fmla="*/ 2147483647 w 441"/>
              <a:gd name="T9" fmla="*/ 2147483647 h 361"/>
              <a:gd name="T10" fmla="*/ 2147483647 w 441"/>
              <a:gd name="T11" fmla="*/ 2147483647 h 361"/>
              <a:gd name="T12" fmla="*/ 2147483647 w 441"/>
              <a:gd name="T13" fmla="*/ 2147483647 h 361"/>
              <a:gd name="T14" fmla="*/ 2147483647 w 441"/>
              <a:gd name="T15" fmla="*/ 2147483647 h 361"/>
              <a:gd name="T16" fmla="*/ 2147483647 w 441"/>
              <a:gd name="T17" fmla="*/ 2147483647 h 361"/>
              <a:gd name="T18" fmla="*/ 2147483647 w 441"/>
              <a:gd name="T19" fmla="*/ 2147483647 h 361"/>
              <a:gd name="T20" fmla="*/ 2147483647 w 441"/>
              <a:gd name="T21" fmla="*/ 2147483647 h 361"/>
              <a:gd name="T22" fmla="*/ 2147483647 w 441"/>
              <a:gd name="T23" fmla="*/ 2147483647 h 361"/>
              <a:gd name="T24" fmla="*/ 2147483647 w 441"/>
              <a:gd name="T25" fmla="*/ 2147483647 h 361"/>
              <a:gd name="T26" fmla="*/ 2147483647 w 441"/>
              <a:gd name="T27" fmla="*/ 2147483647 h 361"/>
              <a:gd name="T28" fmla="*/ 2147483647 w 441"/>
              <a:gd name="T29" fmla="*/ 2147483647 h 361"/>
              <a:gd name="T30" fmla="*/ 2147483647 w 441"/>
              <a:gd name="T31" fmla="*/ 2147483647 h 361"/>
              <a:gd name="T32" fmla="*/ 2147483647 w 441"/>
              <a:gd name="T33" fmla="*/ 2147483647 h 361"/>
              <a:gd name="T34" fmla="*/ 2147483647 w 441"/>
              <a:gd name="T35" fmla="*/ 2147483647 h 361"/>
              <a:gd name="T36" fmla="*/ 2147483647 w 441"/>
              <a:gd name="T37" fmla="*/ 2147483647 h 361"/>
              <a:gd name="T38" fmla="*/ 2147483647 w 441"/>
              <a:gd name="T39" fmla="*/ 2147483647 h 361"/>
              <a:gd name="T40" fmla="*/ 2147483647 w 441"/>
              <a:gd name="T41" fmla="*/ 2147483647 h 361"/>
              <a:gd name="T42" fmla="*/ 2147483647 w 441"/>
              <a:gd name="T43" fmla="*/ 2147483647 h 361"/>
              <a:gd name="T44" fmla="*/ 2147483647 w 441"/>
              <a:gd name="T45" fmla="*/ 2147483647 h 361"/>
              <a:gd name="T46" fmla="*/ 2147483647 w 441"/>
              <a:gd name="T47" fmla="*/ 2147483647 h 361"/>
              <a:gd name="T48" fmla="*/ 2147483647 w 441"/>
              <a:gd name="T49" fmla="*/ 2147483647 h 361"/>
              <a:gd name="T50" fmla="*/ 2147483647 w 441"/>
              <a:gd name="T51" fmla="*/ 2147483647 h 361"/>
              <a:gd name="T52" fmla="*/ 0 w 441"/>
              <a:gd name="T53" fmla="*/ 2147483647 h 361"/>
              <a:gd name="T54" fmla="*/ 2147483647 w 441"/>
              <a:gd name="T55" fmla="*/ 2147483647 h 361"/>
              <a:gd name="T56" fmla="*/ 2147483647 w 441"/>
              <a:gd name="T57" fmla="*/ 2147483647 h 361"/>
              <a:gd name="T58" fmla="*/ 2147483647 w 441"/>
              <a:gd name="T59" fmla="*/ 2147483647 h 361"/>
              <a:gd name="T60" fmla="*/ 2147483647 w 441"/>
              <a:gd name="T61" fmla="*/ 2147483647 h 361"/>
              <a:gd name="T62" fmla="*/ 2147483647 w 441"/>
              <a:gd name="T63" fmla="*/ 2147483647 h 361"/>
              <a:gd name="T64" fmla="*/ 2147483647 w 441"/>
              <a:gd name="T65" fmla="*/ 2147483647 h 361"/>
              <a:gd name="T66" fmla="*/ 2147483647 w 441"/>
              <a:gd name="T67" fmla="*/ 2147483647 h 361"/>
              <a:gd name="T68" fmla="*/ 2147483647 w 441"/>
              <a:gd name="T69" fmla="*/ 0 h 361"/>
              <a:gd name="T70" fmla="*/ 2147483647 w 441"/>
              <a:gd name="T71" fmla="*/ 2147483647 h 361"/>
              <a:gd name="T72" fmla="*/ 2147483647 w 441"/>
              <a:gd name="T73" fmla="*/ 2147483647 h 361"/>
              <a:gd name="T74" fmla="*/ 2147483647 w 441"/>
              <a:gd name="T75" fmla="*/ 2147483647 h 361"/>
              <a:gd name="T76" fmla="*/ 2147483647 w 441"/>
              <a:gd name="T77" fmla="*/ 2147483647 h 361"/>
              <a:gd name="T78" fmla="*/ 2147483647 w 441"/>
              <a:gd name="T79" fmla="*/ 2147483647 h 361"/>
              <a:gd name="T80" fmla="*/ 2147483647 w 441"/>
              <a:gd name="T81" fmla="*/ 2147483647 h 361"/>
              <a:gd name="T82" fmla="*/ 2147483647 w 441"/>
              <a:gd name="T83" fmla="*/ 2147483647 h 361"/>
              <a:gd name="T84" fmla="*/ 2147483647 w 441"/>
              <a:gd name="T85" fmla="*/ 2147483647 h 361"/>
              <a:gd name="T86" fmla="*/ 2147483647 w 441"/>
              <a:gd name="T87" fmla="*/ 2147483647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
              <a:gd name="T133" fmla="*/ 0 h 361"/>
              <a:gd name="T134" fmla="*/ 441 w 441"/>
              <a:gd name="T135" fmla="*/ 361 h 3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19560" name="Rectangle 104"/>
          <p:cNvSpPr>
            <a:spLocks noChangeArrowheads="1"/>
          </p:cNvSpPr>
          <p:nvPr/>
        </p:nvSpPr>
        <p:spPr bwMode="black">
          <a:xfrm>
            <a:off x="6324600" y="2362200"/>
            <a:ext cx="958850" cy="366713"/>
          </a:xfrm>
          <a:prstGeom prst="rect">
            <a:avLst/>
          </a:prstGeom>
          <a:noFill/>
          <a:ln>
            <a:noFill/>
          </a:ln>
          <a:effectLst/>
          <a:extLst/>
        </p:spPr>
        <p:txBody>
          <a:bodyPr wrap="none">
            <a:spAutoFit/>
          </a:bodyPr>
          <a:lstStyle/>
          <a:p>
            <a:pPr>
              <a:defRPr/>
            </a:pPr>
            <a:r>
              <a:rPr lang="en-US" b="1" dirty="0">
                <a:effectLst>
                  <a:outerShdw blurRad="38100" dist="38100" dir="2700000" algn="tl">
                    <a:srgbClr val="000000"/>
                  </a:outerShdw>
                </a:effectLst>
                <a:ea typeface="ＭＳ Ｐゴシック" charset="-128"/>
              </a:rPr>
              <a:t>Muscle</a:t>
            </a:r>
          </a:p>
        </p:txBody>
      </p:sp>
      <p:sp>
        <p:nvSpPr>
          <p:cNvPr id="35945" name="AutoShape 105"/>
          <p:cNvSpPr>
            <a:spLocks noChangeArrowheads="1"/>
          </p:cNvSpPr>
          <p:nvPr/>
        </p:nvSpPr>
        <p:spPr bwMode="gray">
          <a:xfrm>
            <a:off x="6932613" y="2722563"/>
            <a:ext cx="341312"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5946" name="AutoShape 106"/>
          <p:cNvSpPr>
            <a:spLocks noChangeArrowheads="1"/>
          </p:cNvSpPr>
          <p:nvPr/>
        </p:nvSpPr>
        <p:spPr bwMode="gray">
          <a:xfrm>
            <a:off x="7104063" y="2919413"/>
            <a:ext cx="341312"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5947" name="AutoShape 107"/>
          <p:cNvSpPr>
            <a:spLocks noChangeArrowheads="1"/>
          </p:cNvSpPr>
          <p:nvPr/>
        </p:nvSpPr>
        <p:spPr bwMode="gray">
          <a:xfrm>
            <a:off x="7273925" y="3116263"/>
            <a:ext cx="341313"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5948" name="AutoShape 108"/>
          <p:cNvSpPr>
            <a:spLocks noChangeArrowheads="1"/>
          </p:cNvSpPr>
          <p:nvPr/>
        </p:nvSpPr>
        <p:spPr bwMode="gray">
          <a:xfrm>
            <a:off x="7359650" y="2919413"/>
            <a:ext cx="341313"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5949" name="AutoShape 109"/>
          <p:cNvSpPr>
            <a:spLocks noChangeArrowheads="1"/>
          </p:cNvSpPr>
          <p:nvPr/>
        </p:nvSpPr>
        <p:spPr bwMode="gray">
          <a:xfrm>
            <a:off x="7359650" y="2722563"/>
            <a:ext cx="341313"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5950" name="AutoShape 110"/>
          <p:cNvSpPr>
            <a:spLocks noChangeArrowheads="1"/>
          </p:cNvSpPr>
          <p:nvPr/>
        </p:nvSpPr>
        <p:spPr bwMode="gray">
          <a:xfrm>
            <a:off x="7188200" y="2624138"/>
            <a:ext cx="341313" cy="295275"/>
          </a:xfrm>
          <a:prstGeom prst="octagon">
            <a:avLst>
              <a:gd name="adj" fmla="val 29287"/>
            </a:avLst>
          </a:prstGeom>
          <a:gradFill rotWithShape="0">
            <a:gsLst>
              <a:gs pos="0">
                <a:srgbClr val="FF9900"/>
              </a:gs>
              <a:gs pos="100000">
                <a:schemeClr val="tx2"/>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9567" name="Text Box 111"/>
          <p:cNvSpPr txBox="1">
            <a:spLocks noChangeArrowheads="1"/>
          </p:cNvSpPr>
          <p:nvPr/>
        </p:nvSpPr>
        <p:spPr bwMode="white">
          <a:xfrm>
            <a:off x="6934200" y="2716213"/>
            <a:ext cx="885825" cy="533400"/>
          </a:xfrm>
          <a:prstGeom prst="rect">
            <a:avLst/>
          </a:prstGeom>
          <a:noFill/>
          <a:ln>
            <a:noFill/>
          </a:ln>
          <a:effectLst/>
          <a:extLst/>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90000"/>
              </a:lnSpc>
              <a:spcBef>
                <a:spcPct val="20000"/>
              </a:spcBef>
              <a:buClr>
                <a:srgbClr val="3A75C4"/>
              </a:buClr>
              <a:defRPr/>
            </a:pPr>
            <a:r>
              <a:rPr lang="en-US" sz="1600" b="1" dirty="0" smtClean="0">
                <a:effectLst>
                  <a:outerShdw blurRad="38100" dist="38100" dir="2700000" algn="tl">
                    <a:srgbClr val="000000"/>
                  </a:outerShdw>
                </a:effectLst>
                <a:latin typeface="Arial Narrow" pitchFamily="34" charset="0"/>
              </a:rPr>
              <a:t>Adipose </a:t>
            </a:r>
            <a:br>
              <a:rPr lang="en-US" sz="1600" b="1" dirty="0" smtClean="0">
                <a:effectLst>
                  <a:outerShdw blurRad="38100" dist="38100" dir="2700000" algn="tl">
                    <a:srgbClr val="000000"/>
                  </a:outerShdw>
                </a:effectLst>
                <a:latin typeface="Arial Narrow" pitchFamily="34" charset="0"/>
              </a:rPr>
            </a:br>
            <a:r>
              <a:rPr lang="en-US" sz="1600" b="1" dirty="0" smtClean="0">
                <a:effectLst>
                  <a:outerShdw blurRad="38100" dist="38100" dir="2700000" algn="tl">
                    <a:srgbClr val="000000"/>
                  </a:outerShdw>
                </a:effectLst>
                <a:latin typeface="Arial Narrow" pitchFamily="34" charset="0"/>
              </a:rPr>
              <a:t>tissue</a:t>
            </a:r>
          </a:p>
        </p:txBody>
      </p:sp>
      <p:sp>
        <p:nvSpPr>
          <p:cNvPr id="35952" name="Rectangle 112"/>
          <p:cNvSpPr>
            <a:spLocks noChangeArrowheads="1"/>
          </p:cNvSpPr>
          <p:nvPr/>
        </p:nvSpPr>
        <p:spPr bwMode="auto">
          <a:xfrm>
            <a:off x="0" y="6613525"/>
            <a:ext cx="708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sz="1000" dirty="0"/>
          </a:p>
        </p:txBody>
      </p:sp>
      <p:sp>
        <p:nvSpPr>
          <p:cNvPr id="19569" name="Rectangle 113"/>
          <p:cNvSpPr>
            <a:spLocks noGrp="1" noChangeArrowheads="1"/>
          </p:cNvSpPr>
          <p:nvPr>
            <p:ph type="title"/>
          </p:nvPr>
        </p:nvSpPr>
        <p:spPr>
          <a:xfrm>
            <a:off x="125413" y="152400"/>
            <a:ext cx="9018587" cy="1143000"/>
          </a:xfrm>
        </p:spPr>
        <p:txBody>
          <a:bodyPr/>
          <a:lstStyle/>
          <a:p>
            <a:pPr eaLnBrk="1" hangingPunct="1">
              <a:defRPr/>
            </a:pPr>
            <a:r>
              <a:rPr lang="en-US" sz="4100" dirty="0" smtClean="0">
                <a:cs typeface="+mj-cs"/>
              </a:rPr>
              <a:t>Incretins Modulate Insulin and Glucagon to Decrease Blood Glucose During Hyperglycemia</a:t>
            </a:r>
          </a:p>
        </p:txBody>
      </p:sp>
      <p:grpSp>
        <p:nvGrpSpPr>
          <p:cNvPr id="35954" name="Group 114"/>
          <p:cNvGrpSpPr>
            <a:grpSpLocks/>
          </p:cNvGrpSpPr>
          <p:nvPr/>
        </p:nvGrpSpPr>
        <p:grpSpPr bwMode="auto">
          <a:xfrm>
            <a:off x="304800" y="3276600"/>
            <a:ext cx="1350963" cy="1371600"/>
            <a:chOff x="156" y="1071"/>
            <a:chExt cx="1062" cy="864"/>
          </a:xfrm>
        </p:grpSpPr>
        <p:sp>
          <p:nvSpPr>
            <p:cNvPr id="19571" name="Oval 115"/>
            <p:cNvSpPr>
              <a:spLocks noChangeArrowheads="1"/>
            </p:cNvSpPr>
            <p:nvPr/>
          </p:nvSpPr>
          <p:spPr bwMode="ltGray">
            <a:xfrm>
              <a:off x="156" y="1071"/>
              <a:ext cx="1062" cy="864"/>
            </a:xfrm>
            <a:prstGeom prst="ellipse">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a:extLst/>
          </p:spPr>
          <p:txBody>
            <a:bodyPr wrap="none" anchor="ctr"/>
            <a:lstStyle/>
            <a:p>
              <a:pPr>
                <a:defRPr/>
              </a:pPr>
              <a:endParaRPr lang="en-US" dirty="0">
                <a:latin typeface="Arial" charset="0"/>
                <a:ea typeface="ＭＳ Ｐゴシック" charset="0"/>
              </a:endParaRPr>
            </a:p>
          </p:txBody>
        </p:sp>
        <p:pic>
          <p:nvPicPr>
            <p:cNvPr id="35979" name="Picture 116" descr="DIGESTS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8664"/>
            <a:stretch>
              <a:fillRect/>
            </a:stretch>
          </p:blipFill>
          <p:spPr bwMode="auto">
            <a:xfrm>
              <a:off x="335" y="1094"/>
              <a:ext cx="637"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80" name="Text Box 117"/>
            <p:cNvSpPr txBox="1">
              <a:spLocks noChangeArrowheads="1"/>
            </p:cNvSpPr>
            <p:nvPr/>
          </p:nvSpPr>
          <p:spPr bwMode="auto">
            <a:xfrm>
              <a:off x="427" y="1214"/>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t>Gut</a:t>
              </a:r>
            </a:p>
          </p:txBody>
        </p:sp>
      </p:grpSp>
      <p:sp>
        <p:nvSpPr>
          <p:cNvPr id="35955" name="Text Box 118"/>
          <p:cNvSpPr txBox="1">
            <a:spLocks noChangeArrowheads="1"/>
          </p:cNvSpPr>
          <p:nvPr/>
        </p:nvSpPr>
        <p:spPr bwMode="invGray">
          <a:xfrm>
            <a:off x="8077200" y="2317750"/>
            <a:ext cx="1333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1400" b="1" dirty="0"/>
              <a:t>Peripheral g</a:t>
            </a:r>
            <a:r>
              <a:rPr lang="el-GR" sz="1400" b="1"/>
              <a:t>lucose </a:t>
            </a:r>
            <a:r>
              <a:rPr lang="en-US" sz="1400" b="1" dirty="0"/>
              <a:t>uptake</a:t>
            </a:r>
            <a:endParaRPr lang="el-GR" sz="1400" b="1"/>
          </a:p>
        </p:txBody>
      </p:sp>
      <p:sp>
        <p:nvSpPr>
          <p:cNvPr id="35956" name="Text Box 119"/>
          <p:cNvSpPr txBox="1">
            <a:spLocks noChangeArrowheads="1"/>
          </p:cNvSpPr>
          <p:nvPr/>
        </p:nvSpPr>
        <p:spPr bwMode="auto">
          <a:xfrm>
            <a:off x="8040688" y="5334000"/>
            <a:ext cx="1255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1400" b="1" dirty="0"/>
              <a:t>Glucose </a:t>
            </a:r>
          </a:p>
          <a:p>
            <a:pPr eaLnBrk="1" hangingPunct="1"/>
            <a:r>
              <a:rPr lang="en-US" sz="1400" b="1" dirty="0"/>
              <a:t>production</a:t>
            </a:r>
          </a:p>
        </p:txBody>
      </p:sp>
      <p:sp>
        <p:nvSpPr>
          <p:cNvPr id="35957" name="Text Box 120"/>
          <p:cNvSpPr txBox="1">
            <a:spLocks noChangeArrowheads="1"/>
          </p:cNvSpPr>
          <p:nvPr/>
        </p:nvSpPr>
        <p:spPr bwMode="auto">
          <a:xfrm>
            <a:off x="1965325" y="3135313"/>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000" b="1" dirty="0"/>
              <a:t>GIP</a:t>
            </a:r>
          </a:p>
        </p:txBody>
      </p:sp>
      <p:sp>
        <p:nvSpPr>
          <p:cNvPr id="35958" name="Line 121"/>
          <p:cNvSpPr>
            <a:spLocks noChangeShapeType="1"/>
          </p:cNvSpPr>
          <p:nvPr/>
        </p:nvSpPr>
        <p:spPr bwMode="auto">
          <a:xfrm flipV="1">
            <a:off x="1447800" y="3429000"/>
            <a:ext cx="5334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59" name="Line 122"/>
          <p:cNvSpPr>
            <a:spLocks noChangeShapeType="1"/>
          </p:cNvSpPr>
          <p:nvPr/>
        </p:nvSpPr>
        <p:spPr bwMode="auto">
          <a:xfrm>
            <a:off x="2514600" y="3352800"/>
            <a:ext cx="1676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60" name="Text Box 123"/>
          <p:cNvSpPr txBox="1">
            <a:spLocks noChangeArrowheads="1"/>
          </p:cNvSpPr>
          <p:nvPr/>
        </p:nvSpPr>
        <p:spPr bwMode="auto">
          <a:xfrm>
            <a:off x="1965325" y="3821113"/>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000" b="1" dirty="0"/>
              <a:t>GLP-1</a:t>
            </a:r>
          </a:p>
        </p:txBody>
      </p:sp>
      <p:sp>
        <p:nvSpPr>
          <p:cNvPr id="35961" name="Line 124"/>
          <p:cNvSpPr>
            <a:spLocks noChangeShapeType="1"/>
          </p:cNvSpPr>
          <p:nvPr/>
        </p:nvSpPr>
        <p:spPr bwMode="auto">
          <a:xfrm flipV="1">
            <a:off x="1371600" y="4038600"/>
            <a:ext cx="6096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62" name="Line 125"/>
          <p:cNvSpPr>
            <a:spLocks noChangeShapeType="1"/>
          </p:cNvSpPr>
          <p:nvPr/>
        </p:nvSpPr>
        <p:spPr bwMode="auto">
          <a:xfrm flipV="1">
            <a:off x="2819400" y="3810000"/>
            <a:ext cx="13716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63" name="Line 126"/>
          <p:cNvSpPr>
            <a:spLocks noChangeShapeType="1"/>
          </p:cNvSpPr>
          <p:nvPr/>
        </p:nvSpPr>
        <p:spPr bwMode="auto">
          <a:xfrm>
            <a:off x="2819400" y="4038600"/>
            <a:ext cx="1447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64" name="Text Box 127"/>
          <p:cNvSpPr txBox="1">
            <a:spLocks noChangeArrowheads="1"/>
          </p:cNvSpPr>
          <p:nvPr/>
        </p:nvSpPr>
        <p:spPr bwMode="auto">
          <a:xfrm>
            <a:off x="2819400" y="4267200"/>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eaLnBrk="1" hangingPunct="1"/>
            <a:r>
              <a:rPr lang="en-US" sz="1600" b="1" dirty="0">
                <a:solidFill>
                  <a:schemeClr val="tx2"/>
                </a:solidFill>
              </a:rPr>
              <a:t>Glucose</a:t>
            </a:r>
          </a:p>
          <a:p>
            <a:pPr algn="ctr" eaLnBrk="1" hangingPunct="1"/>
            <a:r>
              <a:rPr lang="en-US" sz="1600" b="1" dirty="0">
                <a:solidFill>
                  <a:schemeClr val="tx2"/>
                </a:solidFill>
              </a:rPr>
              <a:t> Dependent</a:t>
            </a:r>
          </a:p>
        </p:txBody>
      </p:sp>
      <p:sp>
        <p:nvSpPr>
          <p:cNvPr id="35965" name="Text Box 128"/>
          <p:cNvSpPr txBox="1">
            <a:spLocks noChangeArrowheads="1"/>
          </p:cNvSpPr>
          <p:nvPr/>
        </p:nvSpPr>
        <p:spPr bwMode="auto">
          <a:xfrm>
            <a:off x="2971800" y="2971800"/>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eaLnBrk="1" hangingPunct="1"/>
            <a:r>
              <a:rPr lang="en-US" sz="1600" b="1" dirty="0">
                <a:solidFill>
                  <a:schemeClr val="tx2"/>
                </a:solidFill>
              </a:rPr>
              <a:t>Glucose</a:t>
            </a:r>
          </a:p>
          <a:p>
            <a:pPr algn="ctr" eaLnBrk="1" hangingPunct="1"/>
            <a:r>
              <a:rPr lang="en-US" sz="1600" b="1" dirty="0">
                <a:solidFill>
                  <a:schemeClr val="tx2"/>
                </a:solidFill>
              </a:rPr>
              <a:t> Dependent</a:t>
            </a:r>
          </a:p>
        </p:txBody>
      </p:sp>
      <p:pic>
        <p:nvPicPr>
          <p:cNvPr id="35966" name="Picture 129" descr="PlatesOfF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981200"/>
            <a:ext cx="1371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67" name="Text Box 130"/>
          <p:cNvSpPr txBox="1">
            <a:spLocks noChangeArrowheads="1"/>
          </p:cNvSpPr>
          <p:nvPr/>
        </p:nvSpPr>
        <p:spPr bwMode="auto">
          <a:xfrm>
            <a:off x="609600" y="1600200"/>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1600" dirty="0"/>
              <a:t>Meal</a:t>
            </a:r>
          </a:p>
        </p:txBody>
      </p:sp>
      <p:sp>
        <p:nvSpPr>
          <p:cNvPr id="35968" name="Line 131"/>
          <p:cNvSpPr>
            <a:spLocks noChangeShapeType="1"/>
          </p:cNvSpPr>
          <p:nvPr/>
        </p:nvSpPr>
        <p:spPr bwMode="auto">
          <a:xfrm>
            <a:off x="990600" y="26670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69" name="Line 132"/>
          <p:cNvSpPr>
            <a:spLocks noChangeShapeType="1"/>
          </p:cNvSpPr>
          <p:nvPr/>
        </p:nvSpPr>
        <p:spPr bwMode="auto">
          <a:xfrm flipV="1">
            <a:off x="4343400" y="2895600"/>
            <a:ext cx="0" cy="914400"/>
          </a:xfrm>
          <a:prstGeom prst="line">
            <a:avLst/>
          </a:prstGeom>
          <a:noFill/>
          <a:ln w="1016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70" name="Line 133"/>
          <p:cNvSpPr>
            <a:spLocks noChangeShapeType="1"/>
          </p:cNvSpPr>
          <p:nvPr/>
        </p:nvSpPr>
        <p:spPr bwMode="auto">
          <a:xfrm>
            <a:off x="4343400" y="4162425"/>
            <a:ext cx="0" cy="76200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71" name="Line 134"/>
          <p:cNvSpPr>
            <a:spLocks noChangeShapeType="1"/>
          </p:cNvSpPr>
          <p:nvPr/>
        </p:nvSpPr>
        <p:spPr bwMode="auto">
          <a:xfrm>
            <a:off x="4876800" y="54102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72" name="Line 135"/>
          <p:cNvSpPr>
            <a:spLocks noChangeShapeType="1"/>
          </p:cNvSpPr>
          <p:nvPr/>
        </p:nvSpPr>
        <p:spPr bwMode="auto">
          <a:xfrm>
            <a:off x="5334000" y="2590800"/>
            <a:ext cx="9906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73" name="Line 136"/>
          <p:cNvSpPr>
            <a:spLocks noChangeShapeType="1"/>
          </p:cNvSpPr>
          <p:nvPr/>
        </p:nvSpPr>
        <p:spPr bwMode="auto">
          <a:xfrm>
            <a:off x="4953000" y="2971800"/>
            <a:ext cx="1600200" cy="1676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5974" name="Rectangle 137"/>
          <p:cNvSpPr>
            <a:spLocks noChangeArrowheads="1"/>
          </p:cNvSpPr>
          <p:nvPr/>
        </p:nvSpPr>
        <p:spPr bwMode="auto">
          <a:xfrm>
            <a:off x="7315200" y="3810000"/>
            <a:ext cx="1676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75000"/>
              </a:lnSpc>
            </a:pPr>
            <a:r>
              <a:rPr lang="en-US" b="1" dirty="0">
                <a:solidFill>
                  <a:srgbClr val="FFFFFF"/>
                </a:solidFill>
              </a:rPr>
              <a:t>Physiologic Glucose Control</a:t>
            </a:r>
          </a:p>
        </p:txBody>
      </p:sp>
      <p:sp>
        <p:nvSpPr>
          <p:cNvPr id="35975" name="AutoShape 138"/>
          <p:cNvSpPr>
            <a:spLocks noChangeArrowheads="1"/>
          </p:cNvSpPr>
          <p:nvPr/>
        </p:nvSpPr>
        <p:spPr bwMode="auto">
          <a:xfrm>
            <a:off x="7848600" y="5486400"/>
            <a:ext cx="152400" cy="228600"/>
          </a:xfrm>
          <a:prstGeom prst="downArrow">
            <a:avLst>
              <a:gd name="adj1" fmla="val 50000"/>
              <a:gd name="adj2" fmla="val 37500"/>
            </a:avLst>
          </a:prstGeom>
          <a:solidFill>
            <a:schemeClr val="tx1"/>
          </a:solidFill>
          <a:ln w="9525">
            <a:solidFill>
              <a:schemeClr val="tx1"/>
            </a:solidFill>
            <a:miter lim="800000"/>
            <a:headEnd/>
            <a:tailEnd/>
          </a:ln>
        </p:spPr>
        <p:txBody>
          <a:bodyPr wrap="none" anchor="ctr"/>
          <a:lstStyle/>
          <a:p>
            <a:endParaRPr lang="en-US" dirty="0"/>
          </a:p>
        </p:txBody>
      </p:sp>
      <p:sp>
        <p:nvSpPr>
          <p:cNvPr id="35976" name="AutoShape 139"/>
          <p:cNvSpPr>
            <a:spLocks noChangeArrowheads="1"/>
          </p:cNvSpPr>
          <p:nvPr/>
        </p:nvSpPr>
        <p:spPr bwMode="auto">
          <a:xfrm>
            <a:off x="7921625" y="2362200"/>
            <a:ext cx="155575" cy="228600"/>
          </a:xfrm>
          <a:prstGeom prst="upArrow">
            <a:avLst>
              <a:gd name="adj1" fmla="val 50000"/>
              <a:gd name="adj2" fmla="val 36735"/>
            </a:avLst>
          </a:prstGeom>
          <a:solidFill>
            <a:schemeClr val="tx1"/>
          </a:solidFill>
          <a:ln w="9525">
            <a:solidFill>
              <a:schemeClr val="tx1"/>
            </a:solidFill>
            <a:miter lim="800000"/>
            <a:headEnd/>
            <a:tailEnd/>
          </a:ln>
        </p:spPr>
        <p:txBody>
          <a:bodyPr wrap="none" anchor="ctr"/>
          <a:lstStyle/>
          <a:p>
            <a:endParaRPr lang="en-US" dirty="0"/>
          </a:p>
        </p:txBody>
      </p:sp>
      <p:sp>
        <p:nvSpPr>
          <p:cNvPr id="35977" name="Text Box 140"/>
          <p:cNvSpPr txBox="1">
            <a:spLocks noChangeArrowheads="1"/>
          </p:cNvSpPr>
          <p:nvPr/>
        </p:nvSpPr>
        <p:spPr bwMode="auto">
          <a:xfrm>
            <a:off x="323850" y="6156325"/>
            <a:ext cx="824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buClr>
                <a:srgbClr val="3A75C4"/>
              </a:buClr>
            </a:pPr>
            <a:r>
              <a:rPr lang="fr-FR" sz="1000" dirty="0">
                <a:solidFill>
                  <a:srgbClr val="FFFFFF"/>
                </a:solidFill>
              </a:rPr>
              <a:t>GLP-1=glucagon-like peptide-1; GIP=glucose-dependent insulinotropic polypeptide.</a:t>
            </a:r>
          </a:p>
          <a:p>
            <a:pPr eaLnBrk="1" hangingPunct="1">
              <a:buClr>
                <a:srgbClr val="3A75C4"/>
              </a:buClr>
            </a:pPr>
            <a:r>
              <a:rPr lang="fr-FR" sz="1000" dirty="0">
                <a:solidFill>
                  <a:srgbClr val="FFFFFF"/>
                </a:solidFill>
              </a:rPr>
              <a:t>Brubaker PL et al. </a:t>
            </a:r>
            <a:r>
              <a:rPr lang="fr-FR" sz="1000" i="1" dirty="0">
                <a:solidFill>
                  <a:srgbClr val="FFFFFF"/>
                </a:solidFill>
              </a:rPr>
              <a:t>Endocrinology</a:t>
            </a:r>
            <a:r>
              <a:rPr lang="fr-FR" sz="1000" dirty="0">
                <a:solidFill>
                  <a:srgbClr val="FFFFFF"/>
                </a:solidFill>
              </a:rPr>
              <a:t> 2004;145:2653–2659; Zander M et al. </a:t>
            </a:r>
            <a:r>
              <a:rPr lang="fr-FR" sz="1000" i="1" dirty="0">
                <a:solidFill>
                  <a:srgbClr val="FFFFFF"/>
                </a:solidFill>
              </a:rPr>
              <a:t>Lancet</a:t>
            </a:r>
            <a:r>
              <a:rPr lang="fr-FR" sz="1000" dirty="0">
                <a:solidFill>
                  <a:srgbClr val="FFFFFF"/>
                </a:solidFill>
              </a:rPr>
              <a:t> 2002;359:824</a:t>
            </a:r>
            <a:r>
              <a:rPr lang="en-US" sz="1000" dirty="0">
                <a:solidFill>
                  <a:srgbClr val="FFFFFF"/>
                </a:solidFill>
              </a:rPr>
              <a:t>–</a:t>
            </a:r>
            <a:r>
              <a:rPr lang="fr-FR" sz="1000" dirty="0">
                <a:solidFill>
                  <a:srgbClr val="FFFFFF"/>
                </a:solidFill>
              </a:rPr>
              <a:t>930; Ahren B. </a:t>
            </a:r>
            <a:r>
              <a:rPr lang="fr-FR" sz="1000" i="1" dirty="0">
                <a:solidFill>
                  <a:srgbClr val="FFFFFF"/>
                </a:solidFill>
              </a:rPr>
              <a:t>Curr Diab Rep</a:t>
            </a:r>
            <a:r>
              <a:rPr lang="fr-FR" sz="1000" dirty="0">
                <a:solidFill>
                  <a:srgbClr val="FFFFFF"/>
                </a:solidFill>
              </a:rPr>
              <a:t> 2003;3:365–372; Buse JB et al. </a:t>
            </a:r>
            <a:r>
              <a:rPr lang="en-US" sz="1000" dirty="0"/>
              <a:t>In </a:t>
            </a:r>
            <a:r>
              <a:rPr lang="en-US" sz="1000" i="1" dirty="0"/>
              <a:t>Williams Textbook of Endocrinology</a:t>
            </a:r>
            <a:r>
              <a:rPr lang="en-US" sz="1000" dirty="0"/>
              <a:t>. 10th ed. Philadelphia, Saunders, 2003:1427–1483;</a:t>
            </a:r>
            <a:r>
              <a:rPr lang="fr-FR" sz="1000" dirty="0">
                <a:solidFill>
                  <a:srgbClr val="FFFFFF"/>
                </a:solidFill>
              </a:rPr>
              <a:t> Drucker DJ. </a:t>
            </a:r>
            <a:r>
              <a:rPr lang="fr-FR" sz="1000" i="1" dirty="0">
                <a:solidFill>
                  <a:srgbClr val="FFFFFF"/>
                </a:solidFill>
              </a:rPr>
              <a:t>Diabetes Care</a:t>
            </a:r>
            <a:r>
              <a:rPr lang="fr-FR" sz="1000" dirty="0">
                <a:solidFill>
                  <a:srgbClr val="FFFFFF"/>
                </a:solidFill>
              </a:rPr>
              <a:t> 2003;26:2929–2940. </a:t>
            </a:r>
          </a:p>
        </p:txBody>
      </p:sp>
    </p:spTree>
    <p:extLst>
      <p:ext uri="{BB962C8B-B14F-4D97-AF65-F5344CB8AC3E}">
        <p14:creationId xmlns:p14="http://schemas.microsoft.com/office/powerpoint/2010/main" val="2864010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idx="4294967295"/>
          </p:nvPr>
        </p:nvSpPr>
        <p:spPr>
          <a:xfrm>
            <a:off x="191471" y="251552"/>
            <a:ext cx="7642343" cy="736600"/>
          </a:xfrm>
        </p:spPr>
        <p:txBody>
          <a:bodyPr lIns="91416" tIns="45708" rIns="91416" anchor="ctr"/>
          <a:lstStyle/>
          <a:p>
            <a:pPr>
              <a:lnSpc>
                <a:spcPts val="3000"/>
              </a:lnSpc>
            </a:pPr>
            <a:r>
              <a:rPr lang="en-GB" sz="2800" dirty="0" smtClean="0">
                <a:latin typeface="Calibri" pitchFamily="34" charset="0"/>
                <a:cs typeface="Calibri" pitchFamily="34" charset="0"/>
              </a:rPr>
              <a:t>GLP-1 restores insulin and glucagon responses </a:t>
            </a:r>
            <a:br>
              <a:rPr lang="en-GB" sz="2800" dirty="0" smtClean="0">
                <a:latin typeface="Calibri" pitchFamily="34" charset="0"/>
                <a:cs typeface="Calibri" pitchFamily="34" charset="0"/>
              </a:rPr>
            </a:br>
            <a:r>
              <a:rPr lang="en-GB" sz="2800" dirty="0" smtClean="0">
                <a:latin typeface="Calibri" pitchFamily="34" charset="0"/>
                <a:cs typeface="Calibri" pitchFamily="34" charset="0"/>
              </a:rPr>
              <a:t>in a glucose-dependent manner in type 2 diabetes</a:t>
            </a:r>
            <a:endParaRPr lang="en-GB" sz="2400" dirty="0" smtClean="0">
              <a:latin typeface="Calibri" pitchFamily="34" charset="0"/>
              <a:cs typeface="Calibri" pitchFamily="34" charset="0"/>
            </a:endParaRPr>
          </a:p>
        </p:txBody>
      </p:sp>
      <p:sp>
        <p:nvSpPr>
          <p:cNvPr id="1044" name="Text Box 279"/>
          <p:cNvSpPr txBox="1">
            <a:spLocks noChangeArrowheads="1"/>
          </p:cNvSpPr>
          <p:nvPr/>
        </p:nvSpPr>
        <p:spPr bwMode="auto">
          <a:xfrm>
            <a:off x="6136944" y="5449271"/>
            <a:ext cx="3097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1pPr>
            <a:lvl2pPr marL="742950" indent="-285750" eaLnBrk="0" hangingPunct="0">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2pPr>
            <a:lvl3pPr marL="1143000" indent="-228600" eaLnBrk="0" hangingPunct="0">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3pPr>
            <a:lvl4pPr marL="1600200" indent="-228600" eaLnBrk="0" hangingPunct="0">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4pPr>
            <a:lvl5pPr marL="2057400" indent="-228600" eaLnBrk="0" hangingPunct="0">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206375" algn="ctr"/>
                <a:tab pos="457200" algn="ctr"/>
                <a:tab pos="715963" algn="ctr"/>
                <a:tab pos="957263" algn="ctr"/>
                <a:tab pos="1198563" algn="ctr"/>
                <a:tab pos="1474788" algn="ctr"/>
                <a:tab pos="1708150" algn="ctr"/>
                <a:tab pos="1949450" algn="ctr"/>
                <a:tab pos="2208213" algn="ctr"/>
                <a:tab pos="2449513" algn="ctr"/>
                <a:tab pos="2700338" algn="ctr"/>
              </a:tabLst>
              <a:defRPr>
                <a:solidFill>
                  <a:schemeClr val="tx1"/>
                </a:solidFill>
                <a:latin typeface="Arial" charset="0"/>
                <a:cs typeface="Arial" charset="0"/>
              </a:defRPr>
            </a:lvl9pPr>
          </a:lstStyle>
          <a:p>
            <a:pPr defTabSz="914400" eaLnBrk="1" fontAlgn="base" hangingPunct="1">
              <a:spcBef>
                <a:spcPct val="0"/>
              </a:spcBef>
              <a:spcAft>
                <a:spcPct val="0"/>
              </a:spcAft>
            </a:pPr>
            <a:r>
              <a:rPr lang="en-GB" sz="1000" b="1" dirty="0">
                <a:solidFill>
                  <a:srgbClr val="000000"/>
                </a:solidFill>
                <a:latin typeface="Calibri" pitchFamily="34" charset="0"/>
              </a:rPr>
              <a:t>	</a:t>
            </a:r>
            <a:r>
              <a:rPr lang="en-GB" sz="1000" b="1" dirty="0">
                <a:solidFill>
                  <a:srgbClr val="000000"/>
                </a:solidFill>
                <a:latin typeface="Arial" pitchFamily="34" charset="0"/>
                <a:cs typeface="Arial" pitchFamily="34" charset="0"/>
              </a:rPr>
              <a:t>–30	0	30	60	90	120	150	180	210	240</a:t>
            </a:r>
          </a:p>
        </p:txBody>
      </p:sp>
      <p:sp>
        <p:nvSpPr>
          <p:cNvPr id="1031" name="AutoShape 267"/>
          <p:cNvSpPr>
            <a:spLocks noChangeArrowheads="1"/>
          </p:cNvSpPr>
          <p:nvPr/>
        </p:nvSpPr>
        <p:spPr bwMode="auto">
          <a:xfrm>
            <a:off x="72881" y="1363774"/>
            <a:ext cx="1936005" cy="37677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89827" tIns="46708" rIns="89827" bIns="46708" anchor="ctr">
            <a:spAutoFit/>
          </a:bodyPr>
          <a:lstStyle/>
          <a:p>
            <a:pPr algn="ctr" defTabSz="914400" eaLnBrk="0" fontAlgn="base" hangingPunct="0">
              <a:spcBef>
                <a:spcPct val="50000"/>
              </a:spcBef>
              <a:spcAft>
                <a:spcPct val="0"/>
              </a:spcAft>
            </a:pPr>
            <a:r>
              <a:rPr lang="en-GB" altLang="en-US" sz="1600" b="1" dirty="0">
                <a:solidFill>
                  <a:srgbClr val="000000"/>
                </a:solidFill>
                <a:latin typeface="Arial" pitchFamily="34" charset="0"/>
              </a:rPr>
              <a:t>Glucose (mmol/L)</a:t>
            </a:r>
          </a:p>
        </p:txBody>
      </p:sp>
      <p:grpSp>
        <p:nvGrpSpPr>
          <p:cNvPr id="2" name="Group 80"/>
          <p:cNvGrpSpPr/>
          <p:nvPr/>
        </p:nvGrpSpPr>
        <p:grpSpPr>
          <a:xfrm>
            <a:off x="296972" y="1029137"/>
            <a:ext cx="8677464" cy="5294664"/>
            <a:chOff x="296972" y="1019612"/>
            <a:chExt cx="8677464" cy="5294664"/>
          </a:xfrm>
        </p:grpSpPr>
        <p:sp>
          <p:nvSpPr>
            <p:cNvPr id="1039" name="Text Box 9"/>
            <p:cNvSpPr txBox="1">
              <a:spLocks noChangeArrowheads="1"/>
            </p:cNvSpPr>
            <p:nvPr/>
          </p:nvSpPr>
          <p:spPr bwMode="auto">
            <a:xfrm>
              <a:off x="365125" y="6065874"/>
              <a:ext cx="551706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0"/>
                </a:spcBef>
                <a:spcAft>
                  <a:spcPct val="0"/>
                </a:spcAft>
              </a:pPr>
              <a:r>
                <a:rPr lang="en-GB" sz="1000" b="1" dirty="0">
                  <a:solidFill>
                    <a:srgbClr val="002060"/>
                  </a:solidFill>
                  <a:latin typeface="Calibri" pitchFamily="34" charset="0"/>
                </a:rPr>
                <a:t>Adapted from Nauck </a:t>
              </a:r>
              <a:r>
                <a:rPr lang="en-GB" sz="1000" b="1" dirty="0" smtClean="0">
                  <a:solidFill>
                    <a:srgbClr val="002060"/>
                  </a:solidFill>
                  <a:latin typeface="Calibri" pitchFamily="34" charset="0"/>
                </a:rPr>
                <a:t>MA et </a:t>
              </a:r>
              <a:r>
                <a:rPr lang="en-GB" sz="1000" b="1" dirty="0">
                  <a:solidFill>
                    <a:srgbClr val="002060"/>
                  </a:solidFill>
                  <a:latin typeface="Calibri" pitchFamily="34" charset="0"/>
                </a:rPr>
                <a:t>al</a:t>
              </a:r>
              <a:r>
                <a:rPr lang="en-GB" sz="1000" b="1" i="1" dirty="0">
                  <a:solidFill>
                    <a:srgbClr val="002060"/>
                  </a:solidFill>
                  <a:latin typeface="Calibri" pitchFamily="34" charset="0"/>
                </a:rPr>
                <a:t>. </a:t>
              </a:r>
              <a:r>
                <a:rPr lang="en-GB" sz="1000" b="1" dirty="0">
                  <a:solidFill>
                    <a:srgbClr val="002060"/>
                  </a:solidFill>
                  <a:latin typeface="Calibri" pitchFamily="34" charset="0"/>
                </a:rPr>
                <a:t>Diabetologia</a:t>
              </a:r>
              <a:r>
                <a:rPr lang="en-GB" sz="1000" b="1" i="1" dirty="0">
                  <a:solidFill>
                    <a:srgbClr val="002060"/>
                  </a:solidFill>
                  <a:latin typeface="Calibri" pitchFamily="34" charset="0"/>
                </a:rPr>
                <a:t> </a:t>
              </a:r>
              <a:r>
                <a:rPr lang="en-GB" sz="1000" b="1" dirty="0" smtClean="0">
                  <a:solidFill>
                    <a:srgbClr val="002060"/>
                  </a:solidFill>
                  <a:latin typeface="Calibri" pitchFamily="34" charset="0"/>
                </a:rPr>
                <a:t>1993;36:741–4.  Type 2 diabetes patients, n=10</a:t>
              </a:r>
              <a:endParaRPr lang="en-GB" sz="1000" b="1" dirty="0">
                <a:solidFill>
                  <a:srgbClr val="002060"/>
                </a:solidFill>
                <a:latin typeface="Calibri" pitchFamily="34" charset="0"/>
              </a:endParaRPr>
            </a:p>
          </p:txBody>
        </p:sp>
        <p:grpSp>
          <p:nvGrpSpPr>
            <p:cNvPr id="3" name="Group 79"/>
            <p:cNvGrpSpPr/>
            <p:nvPr/>
          </p:nvGrpSpPr>
          <p:grpSpPr>
            <a:xfrm>
              <a:off x="296972" y="1019612"/>
              <a:ext cx="8677464" cy="5091435"/>
              <a:chOff x="222541" y="962462"/>
              <a:chExt cx="8677464" cy="5091435"/>
            </a:xfrm>
          </p:grpSpPr>
          <p:sp>
            <p:nvSpPr>
              <p:cNvPr id="1030" name="Text Box 9"/>
              <p:cNvSpPr txBox="1">
                <a:spLocks noChangeArrowheads="1"/>
              </p:cNvSpPr>
              <p:nvPr/>
            </p:nvSpPr>
            <p:spPr bwMode="auto">
              <a:xfrm>
                <a:off x="249618" y="5774717"/>
                <a:ext cx="719824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0"/>
                  </a:spcBef>
                  <a:spcAft>
                    <a:spcPct val="0"/>
                  </a:spcAft>
                </a:pPr>
                <a:r>
                  <a:rPr lang="en-GB" sz="1200" b="1" baseline="30000" dirty="0" smtClean="0">
                    <a:solidFill>
                      <a:srgbClr val="000000"/>
                    </a:solidFill>
                    <a:latin typeface="Arial" pitchFamily="34" charset="0"/>
                    <a:cs typeface="Arial" pitchFamily="34" charset="0"/>
                  </a:rPr>
                  <a:t>†</a:t>
                </a:r>
                <a:r>
                  <a:rPr lang="en-GB" sz="1200" b="1" dirty="0">
                    <a:solidFill>
                      <a:srgbClr val="000000"/>
                    </a:solidFill>
                    <a:latin typeface="Arial" pitchFamily="34" charset="0"/>
                    <a:cs typeface="Arial" pitchFamily="34" charset="0"/>
                  </a:rPr>
                  <a:t>GLP-1(7–36 amide) infused at 1.2 pmol/kg/min for 240 min. </a:t>
                </a:r>
                <a:r>
                  <a:rPr lang="en-GB" sz="1200" b="1" dirty="0" smtClean="0">
                    <a:solidFill>
                      <a:srgbClr val="000000"/>
                    </a:solidFill>
                    <a:latin typeface="Arial" pitchFamily="34" charset="0"/>
                    <a:cs typeface="Arial" pitchFamily="34" charset="0"/>
                  </a:rPr>
                  <a:t>      *p&lt;0.05</a:t>
                </a:r>
                <a:endParaRPr lang="en-GB" sz="1200" b="1" dirty="0">
                  <a:solidFill>
                    <a:srgbClr val="000000"/>
                  </a:solidFill>
                  <a:latin typeface="Arial" pitchFamily="34" charset="0"/>
                  <a:cs typeface="Arial" pitchFamily="34" charset="0"/>
                </a:endParaRPr>
              </a:p>
            </p:txBody>
          </p:sp>
          <p:sp>
            <p:nvSpPr>
              <p:cNvPr id="1032" name="AutoShape 83"/>
              <p:cNvSpPr>
                <a:spLocks noChangeArrowheads="1"/>
              </p:cNvSpPr>
              <p:nvPr/>
            </p:nvSpPr>
            <p:spPr bwMode="auto">
              <a:xfrm>
                <a:off x="2982140" y="1309634"/>
                <a:ext cx="2015313" cy="37677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89827" tIns="46708" rIns="89827" bIns="46708" anchor="ctr">
                <a:spAutoFit/>
              </a:bodyPr>
              <a:lstStyle/>
              <a:p>
                <a:pPr algn="ctr" defTabSz="914400" eaLnBrk="0" fontAlgn="base" hangingPunct="0">
                  <a:spcBef>
                    <a:spcPct val="50000"/>
                  </a:spcBef>
                  <a:spcAft>
                    <a:spcPct val="0"/>
                  </a:spcAft>
                </a:pPr>
                <a:r>
                  <a:rPr lang="en-GB" altLang="en-US" sz="1600" b="1" dirty="0">
                    <a:solidFill>
                      <a:srgbClr val="000000"/>
                    </a:solidFill>
                    <a:latin typeface="Arial" pitchFamily="34" charset="0"/>
                  </a:rPr>
                  <a:t>C-peptide (nmol/L)</a:t>
                </a:r>
              </a:p>
            </p:txBody>
          </p:sp>
          <p:sp>
            <p:nvSpPr>
              <p:cNvPr id="1033" name="AutoShape 170"/>
              <p:cNvSpPr>
                <a:spLocks noChangeArrowheads="1"/>
              </p:cNvSpPr>
              <p:nvPr/>
            </p:nvSpPr>
            <p:spPr bwMode="auto">
              <a:xfrm>
                <a:off x="5838457" y="1309619"/>
                <a:ext cx="2015313" cy="376778"/>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89827" tIns="46708" rIns="89827" bIns="46708" anchor="ctr">
                <a:spAutoFit/>
              </a:bodyPr>
              <a:lstStyle/>
              <a:p>
                <a:pPr algn="ctr" defTabSz="914400" eaLnBrk="0" fontAlgn="base" hangingPunct="0">
                  <a:spcBef>
                    <a:spcPct val="50000"/>
                  </a:spcBef>
                  <a:spcAft>
                    <a:spcPct val="0"/>
                  </a:spcAft>
                </a:pPr>
                <a:r>
                  <a:rPr lang="en-GB" altLang="en-US" sz="1600" b="1" dirty="0">
                    <a:solidFill>
                      <a:srgbClr val="000000"/>
                    </a:solidFill>
                    <a:latin typeface="Arial" pitchFamily="34" charset="0"/>
                  </a:rPr>
                  <a:t>Glucagon (pmol/L)</a:t>
                </a:r>
              </a:p>
            </p:txBody>
          </p:sp>
          <p:grpSp>
            <p:nvGrpSpPr>
              <p:cNvPr id="4" name="Group 63"/>
              <p:cNvGrpSpPr/>
              <p:nvPr/>
            </p:nvGrpSpPr>
            <p:grpSpPr>
              <a:xfrm>
                <a:off x="222541" y="1583269"/>
                <a:ext cx="8677464" cy="4173388"/>
                <a:chOff x="222541" y="1583269"/>
                <a:chExt cx="8677464" cy="4173388"/>
              </a:xfrm>
            </p:grpSpPr>
            <p:graphicFrame>
              <p:nvGraphicFramePr>
                <p:cNvPr id="1026" name="Object 292"/>
                <p:cNvGraphicFramePr>
                  <a:graphicFrameLocks noChangeAspect="1"/>
                </p:cNvGraphicFramePr>
                <p:nvPr/>
              </p:nvGraphicFramePr>
              <p:xfrm>
                <a:off x="585788" y="1697569"/>
                <a:ext cx="2616200" cy="3700462"/>
              </p:xfrm>
              <a:graphic>
                <a:graphicData uri="http://schemas.openxmlformats.org/presentationml/2006/ole">
                  <mc:AlternateContent xmlns:mc="http://schemas.openxmlformats.org/markup-compatibility/2006">
                    <mc:Choice xmlns:v="urn:schemas-microsoft-com:vml" Requires="v">
                      <p:oleObj spid="_x0000_s13378" name="CorelDRAW" r:id="rId4" imgW="2618232" imgH="3703320" progId="">
                        <p:embed/>
                      </p:oleObj>
                    </mc:Choice>
                    <mc:Fallback>
                      <p:oleObj name="CorelDRAW" r:id="rId4" imgW="2618232" imgH="37033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 y="1697569"/>
                              <a:ext cx="2616200"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93"/>
                <p:cNvGraphicFramePr>
                  <a:graphicFrameLocks noChangeAspect="1"/>
                </p:cNvGraphicFramePr>
                <p:nvPr/>
              </p:nvGraphicFramePr>
              <p:xfrm>
                <a:off x="3481388" y="1691219"/>
                <a:ext cx="2614612" cy="3700462"/>
              </p:xfrm>
              <a:graphic>
                <a:graphicData uri="http://schemas.openxmlformats.org/presentationml/2006/ole">
                  <mc:AlternateContent xmlns:mc="http://schemas.openxmlformats.org/markup-compatibility/2006">
                    <mc:Choice xmlns:v="urn:schemas-microsoft-com:vml" Requires="v">
                      <p:oleObj spid="_x0000_s13379" name="CorelDRAW" r:id="rId6" imgW="2615184" imgH="3703320" progId="">
                        <p:embed/>
                      </p:oleObj>
                    </mc:Choice>
                    <mc:Fallback>
                      <p:oleObj name="CorelDRAW" r:id="rId6" imgW="2615184" imgH="37033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1388" y="1691219"/>
                              <a:ext cx="2614612"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294"/>
                <p:cNvGraphicFramePr>
                  <a:graphicFrameLocks noChangeAspect="1"/>
                </p:cNvGraphicFramePr>
                <p:nvPr/>
              </p:nvGraphicFramePr>
              <p:xfrm>
                <a:off x="6280630" y="1703439"/>
                <a:ext cx="2619375" cy="3700463"/>
              </p:xfrm>
              <a:graphic>
                <a:graphicData uri="http://schemas.openxmlformats.org/presentationml/2006/ole">
                  <mc:AlternateContent xmlns:mc="http://schemas.openxmlformats.org/markup-compatibility/2006">
                    <mc:Choice xmlns:v="urn:schemas-microsoft-com:vml" Requires="v">
                      <p:oleObj spid="_x0000_s13380" name="CorelDRAW" r:id="rId8" imgW="2621280" imgH="3703320" progId="">
                        <p:embed/>
                      </p:oleObj>
                    </mc:Choice>
                    <mc:Fallback>
                      <p:oleObj name="CorelDRAW" r:id="rId8" imgW="2621280" imgH="3703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0630" y="1703439"/>
                              <a:ext cx="2619375"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Rectangle 255"/>
                <p:cNvSpPr>
                  <a:spLocks noChangeArrowheads="1"/>
                </p:cNvSpPr>
                <p:nvPr/>
              </p:nvSpPr>
              <p:spPr bwMode="auto">
                <a:xfrm>
                  <a:off x="1568599" y="5571399"/>
                  <a:ext cx="769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GB" altLang="en-US" sz="1200" b="1" dirty="0">
                      <a:solidFill>
                        <a:srgbClr val="000000"/>
                      </a:solidFill>
                    </a:rPr>
                    <a:t>Time (min) </a:t>
                  </a:r>
                </a:p>
              </p:txBody>
            </p:sp>
            <p:sp>
              <p:nvSpPr>
                <p:cNvPr id="1036" name="Rectangle 63"/>
                <p:cNvSpPr>
                  <a:spLocks noChangeArrowheads="1"/>
                </p:cNvSpPr>
                <p:nvPr/>
              </p:nvSpPr>
              <p:spPr bwMode="auto">
                <a:xfrm>
                  <a:off x="4507211" y="5574095"/>
                  <a:ext cx="7699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GB" altLang="en-US" sz="1200" b="1" dirty="0">
                      <a:solidFill>
                        <a:srgbClr val="000000"/>
                      </a:solidFill>
                    </a:rPr>
                    <a:t>Time (min) </a:t>
                  </a:r>
                </a:p>
              </p:txBody>
            </p:sp>
            <p:sp>
              <p:nvSpPr>
                <p:cNvPr id="1037" name="Rectangle 97"/>
                <p:cNvSpPr>
                  <a:spLocks noChangeArrowheads="1"/>
                </p:cNvSpPr>
                <p:nvPr/>
              </p:nvSpPr>
              <p:spPr bwMode="auto">
                <a:xfrm>
                  <a:off x="7254875" y="5571399"/>
                  <a:ext cx="769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fontAlgn="base" hangingPunct="0">
                    <a:spcBef>
                      <a:spcPct val="0"/>
                    </a:spcBef>
                    <a:spcAft>
                      <a:spcPct val="0"/>
                    </a:spcAft>
                  </a:pPr>
                  <a:r>
                    <a:rPr lang="en-GB" altLang="en-US" sz="1200" b="1" dirty="0">
                      <a:solidFill>
                        <a:srgbClr val="000000"/>
                      </a:solidFill>
                    </a:rPr>
                    <a:t>Time (min) </a:t>
                  </a:r>
                </a:p>
              </p:txBody>
            </p:sp>
            <p:sp>
              <p:nvSpPr>
                <p:cNvPr id="1038" name="Rectangle 211"/>
                <p:cNvSpPr>
                  <a:spLocks noChangeAspect="1" noChangeArrowheads="1"/>
                </p:cNvSpPr>
                <p:nvPr/>
              </p:nvSpPr>
              <p:spPr bwMode="auto">
                <a:xfrm>
                  <a:off x="222541" y="1611844"/>
                  <a:ext cx="298159" cy="38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914400" eaLnBrk="0" fontAlgn="base" hangingPunct="0">
                    <a:spcBef>
                      <a:spcPct val="0"/>
                    </a:spcBef>
                    <a:spcAft>
                      <a:spcPts val="2600"/>
                    </a:spcAft>
                  </a:pPr>
                  <a:r>
                    <a:rPr lang="en-GB" altLang="en-US" sz="1200" b="1" dirty="0">
                      <a:solidFill>
                        <a:srgbClr val="000000"/>
                      </a:solidFill>
                      <a:latin typeface="Arial" pitchFamily="34" charset="0"/>
                    </a:rPr>
                    <a:t>17.5</a:t>
                  </a:r>
                </a:p>
                <a:p>
                  <a:pPr algn="r" defTabSz="914400" eaLnBrk="0" fontAlgn="base" hangingPunct="0">
                    <a:spcBef>
                      <a:spcPct val="0"/>
                    </a:spcBef>
                    <a:spcAft>
                      <a:spcPts val="2600"/>
                    </a:spcAft>
                  </a:pPr>
                  <a:r>
                    <a:rPr lang="en-GB" altLang="en-US" sz="1200" b="1" dirty="0">
                      <a:solidFill>
                        <a:srgbClr val="000000"/>
                      </a:solidFill>
                      <a:latin typeface="Arial" pitchFamily="34" charset="0"/>
                    </a:rPr>
                    <a:t>15.0</a:t>
                  </a:r>
                </a:p>
                <a:p>
                  <a:pPr algn="r" defTabSz="914400" eaLnBrk="0" fontAlgn="base" hangingPunct="0">
                    <a:spcBef>
                      <a:spcPct val="0"/>
                    </a:spcBef>
                    <a:spcAft>
                      <a:spcPts val="2600"/>
                    </a:spcAft>
                  </a:pPr>
                  <a:r>
                    <a:rPr lang="en-GB" altLang="en-US" sz="1200" b="1" dirty="0">
                      <a:solidFill>
                        <a:srgbClr val="000000"/>
                      </a:solidFill>
                      <a:latin typeface="Arial" pitchFamily="34" charset="0"/>
                    </a:rPr>
                    <a:t>12.5</a:t>
                  </a:r>
                </a:p>
                <a:p>
                  <a:pPr algn="r" defTabSz="914400" eaLnBrk="0" fontAlgn="base" hangingPunct="0">
                    <a:spcBef>
                      <a:spcPct val="0"/>
                    </a:spcBef>
                    <a:spcAft>
                      <a:spcPts val="2600"/>
                    </a:spcAft>
                  </a:pPr>
                  <a:r>
                    <a:rPr lang="en-GB" altLang="en-US" sz="1200" b="1" dirty="0">
                      <a:solidFill>
                        <a:srgbClr val="000000"/>
                      </a:solidFill>
                      <a:latin typeface="Arial" pitchFamily="34" charset="0"/>
                    </a:rPr>
                    <a:t>10.0</a:t>
                  </a:r>
                </a:p>
                <a:p>
                  <a:pPr algn="r" defTabSz="914400" eaLnBrk="0" fontAlgn="base" hangingPunct="0">
                    <a:spcBef>
                      <a:spcPct val="0"/>
                    </a:spcBef>
                    <a:spcAft>
                      <a:spcPts val="2600"/>
                    </a:spcAft>
                  </a:pPr>
                  <a:r>
                    <a:rPr lang="en-GB" altLang="en-US" sz="1200" b="1" dirty="0">
                      <a:solidFill>
                        <a:srgbClr val="000000"/>
                      </a:solidFill>
                      <a:latin typeface="Arial" pitchFamily="34" charset="0"/>
                    </a:rPr>
                    <a:t>7.5</a:t>
                  </a:r>
                </a:p>
                <a:p>
                  <a:pPr algn="r" defTabSz="914400" eaLnBrk="0" fontAlgn="base" hangingPunct="0">
                    <a:spcBef>
                      <a:spcPct val="0"/>
                    </a:spcBef>
                    <a:spcAft>
                      <a:spcPts val="2600"/>
                    </a:spcAft>
                  </a:pPr>
                  <a:r>
                    <a:rPr lang="en-GB" altLang="en-US" sz="1200" b="1" dirty="0">
                      <a:solidFill>
                        <a:srgbClr val="000000"/>
                      </a:solidFill>
                      <a:latin typeface="Arial" pitchFamily="34" charset="0"/>
                    </a:rPr>
                    <a:t>5.0</a:t>
                  </a:r>
                </a:p>
                <a:p>
                  <a:pPr algn="r" defTabSz="914400" eaLnBrk="0" fontAlgn="base" hangingPunct="0">
                    <a:spcBef>
                      <a:spcPct val="0"/>
                    </a:spcBef>
                    <a:spcAft>
                      <a:spcPts val="2600"/>
                    </a:spcAft>
                  </a:pPr>
                  <a:r>
                    <a:rPr lang="en-GB" altLang="en-US" sz="1200" b="1" dirty="0">
                      <a:solidFill>
                        <a:srgbClr val="000000"/>
                      </a:solidFill>
                      <a:latin typeface="Arial" pitchFamily="34" charset="0"/>
                    </a:rPr>
                    <a:t>2.5</a:t>
                  </a:r>
                </a:p>
                <a:p>
                  <a:pPr algn="r" defTabSz="914400" eaLnBrk="0" fontAlgn="base" hangingPunct="0">
                    <a:spcBef>
                      <a:spcPct val="0"/>
                    </a:spcBef>
                    <a:spcAft>
                      <a:spcPts val="2600"/>
                    </a:spcAft>
                  </a:pPr>
                  <a:r>
                    <a:rPr lang="en-GB" altLang="en-US" sz="1200" b="1" dirty="0">
                      <a:solidFill>
                        <a:srgbClr val="000000"/>
                      </a:solidFill>
                      <a:latin typeface="Arial" pitchFamily="34" charset="0"/>
                    </a:rPr>
                    <a:t>0.0</a:t>
                  </a:r>
                </a:p>
              </p:txBody>
            </p:sp>
            <p:sp>
              <p:nvSpPr>
                <p:cNvPr id="1040" name="Text Box 275"/>
                <p:cNvSpPr txBox="1">
                  <a:spLocks noChangeArrowheads="1"/>
                </p:cNvSpPr>
                <p:nvPr/>
              </p:nvSpPr>
              <p:spPr bwMode="auto">
                <a:xfrm>
                  <a:off x="3124200" y="1583269"/>
                  <a:ext cx="397866" cy="39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3.0</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2.5</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2.0</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1.5</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1.0</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0.5</a:t>
                  </a:r>
                </a:p>
                <a:p>
                  <a:pPr defTabSz="914400" eaLnBrk="1" fontAlgn="base" hangingPunct="1">
                    <a:spcBef>
                      <a:spcPct val="0"/>
                    </a:spcBef>
                    <a:spcAft>
                      <a:spcPct val="227000"/>
                    </a:spcAft>
                  </a:pPr>
                  <a:r>
                    <a:rPr lang="en-GB" sz="1200" b="1" dirty="0">
                      <a:solidFill>
                        <a:srgbClr val="000000"/>
                      </a:solidFill>
                      <a:latin typeface="Arial" pitchFamily="34" charset="0"/>
                      <a:cs typeface="Arial" pitchFamily="34" charset="0"/>
                    </a:rPr>
                    <a:t>0.0</a:t>
                  </a:r>
                </a:p>
              </p:txBody>
            </p:sp>
            <p:sp>
              <p:nvSpPr>
                <p:cNvPr id="1041" name="Text Box 276"/>
                <p:cNvSpPr txBox="1">
                  <a:spLocks noChangeArrowheads="1"/>
                </p:cNvSpPr>
                <p:nvPr/>
              </p:nvSpPr>
              <p:spPr bwMode="auto">
                <a:xfrm>
                  <a:off x="5993829" y="1584856"/>
                  <a:ext cx="3545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30</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25</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20</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15</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10</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5</a:t>
                  </a:r>
                </a:p>
                <a:p>
                  <a:pPr algn="r" defTabSz="914400" eaLnBrk="1" fontAlgn="base" hangingPunct="1">
                    <a:spcBef>
                      <a:spcPct val="0"/>
                    </a:spcBef>
                    <a:spcAft>
                      <a:spcPct val="225000"/>
                    </a:spcAft>
                  </a:pPr>
                  <a:r>
                    <a:rPr lang="en-GB" sz="1200" b="1" dirty="0">
                      <a:solidFill>
                        <a:srgbClr val="000000"/>
                      </a:solidFill>
                      <a:latin typeface="Arial" pitchFamily="34" charset="0"/>
                      <a:cs typeface="Arial" pitchFamily="34" charset="0"/>
                    </a:rPr>
                    <a:t>0</a:t>
                  </a:r>
                </a:p>
              </p:txBody>
            </p:sp>
            <p:sp>
              <p:nvSpPr>
                <p:cNvPr id="1042" name="Text Box 277"/>
                <p:cNvSpPr txBox="1">
                  <a:spLocks noChangeArrowheads="1"/>
                </p:cNvSpPr>
                <p:nvPr/>
              </p:nvSpPr>
              <p:spPr bwMode="auto">
                <a:xfrm>
                  <a:off x="228600" y="5378981"/>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49325" eaLnBrk="0" hangingPunct="0">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1pPr>
                  <a:lvl2pPr marL="742950" indent="-285750" defTabSz="949325" eaLnBrk="0" hangingPunct="0">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2pPr>
                  <a:lvl3pPr marL="1143000" indent="-228600" defTabSz="949325" eaLnBrk="0" hangingPunct="0">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3pPr>
                  <a:lvl4pPr marL="1600200" indent="-228600" defTabSz="949325" eaLnBrk="0" hangingPunct="0">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4pPr>
                  <a:lvl5pPr marL="2057400" indent="-228600" defTabSz="949325" eaLnBrk="0" hangingPunct="0">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5pPr>
                  <a:lvl6pPr marL="2514600" indent="-228600" defTabSz="949325" eaLnBrk="0" fontAlgn="base" hangingPunct="0">
                    <a:spcBef>
                      <a:spcPct val="0"/>
                    </a:spcBef>
                    <a:spcAft>
                      <a:spcPct val="0"/>
                    </a:spcAft>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6pPr>
                  <a:lvl7pPr marL="2971800" indent="-228600" defTabSz="949325" eaLnBrk="0" fontAlgn="base" hangingPunct="0">
                    <a:spcBef>
                      <a:spcPct val="0"/>
                    </a:spcBef>
                    <a:spcAft>
                      <a:spcPct val="0"/>
                    </a:spcAft>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7pPr>
                  <a:lvl8pPr marL="3429000" indent="-228600" defTabSz="949325" eaLnBrk="0" fontAlgn="base" hangingPunct="0">
                    <a:spcBef>
                      <a:spcPct val="0"/>
                    </a:spcBef>
                    <a:spcAft>
                      <a:spcPct val="0"/>
                    </a:spcAft>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8pPr>
                  <a:lvl9pPr marL="3886200" indent="-228600" defTabSz="949325" eaLnBrk="0" fontAlgn="base" hangingPunct="0">
                    <a:spcBef>
                      <a:spcPct val="0"/>
                    </a:spcBef>
                    <a:spcAft>
                      <a:spcPct val="0"/>
                    </a:spcAft>
                    <a:tabLst>
                      <a:tab pos="361950" algn="ctr"/>
                      <a:tab pos="612775" algn="ctr"/>
                      <a:tab pos="862013" algn="ctr"/>
                      <a:tab pos="1112838" algn="ctr"/>
                      <a:tab pos="1363663" algn="ctr"/>
                      <a:tab pos="1604963" algn="ctr"/>
                      <a:tab pos="1854200" algn="ctr"/>
                      <a:tab pos="2105025" algn="ctr"/>
                      <a:tab pos="2354263" algn="ctr"/>
                      <a:tab pos="2597150" algn="ctr"/>
                      <a:tab pos="2855913" algn="ctr"/>
                    </a:tabLst>
                    <a:defRPr>
                      <a:solidFill>
                        <a:schemeClr val="tx1"/>
                      </a:solidFill>
                      <a:latin typeface="Arial" charset="0"/>
                      <a:cs typeface="Arial" charset="0"/>
                    </a:defRPr>
                  </a:lvl9pPr>
                </a:lstStyle>
                <a:p>
                  <a:pPr eaLnBrk="1" fontAlgn="base" hangingPunct="1">
                    <a:spcBef>
                      <a:spcPct val="0"/>
                    </a:spcBef>
                    <a:spcAft>
                      <a:spcPct val="0"/>
                    </a:spcAft>
                  </a:pPr>
                  <a:r>
                    <a:rPr lang="en-GB" sz="1000" b="1" dirty="0">
                      <a:solidFill>
                        <a:srgbClr val="000000"/>
                      </a:solidFill>
                      <a:latin typeface="Calibri" pitchFamily="34" charset="0"/>
                    </a:rPr>
                    <a:t>	</a:t>
                  </a:r>
                  <a:r>
                    <a:rPr lang="en-GB" sz="1000" b="1" dirty="0">
                      <a:solidFill>
                        <a:srgbClr val="000000"/>
                      </a:solidFill>
                      <a:latin typeface="Arial" pitchFamily="34" charset="0"/>
                      <a:cs typeface="Arial" pitchFamily="34" charset="0"/>
                    </a:rPr>
                    <a:t>–30	0	30	60	90	120	150	180	210	240</a:t>
                  </a:r>
                </a:p>
              </p:txBody>
            </p:sp>
            <p:sp>
              <p:nvSpPr>
                <p:cNvPr id="1043" name="Text Box 278"/>
                <p:cNvSpPr txBox="1">
                  <a:spLocks noChangeArrowheads="1"/>
                </p:cNvSpPr>
                <p:nvPr/>
              </p:nvSpPr>
              <p:spPr bwMode="auto">
                <a:xfrm>
                  <a:off x="3249613" y="5386919"/>
                  <a:ext cx="2922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1pPr>
                  <a:lvl2pPr marL="742950" indent="-285750" eaLnBrk="0" hangingPunct="0">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2pPr>
                  <a:lvl3pPr marL="1143000" indent="-228600" eaLnBrk="0" hangingPunct="0">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3pPr>
                  <a:lvl4pPr marL="1600200" indent="-228600" eaLnBrk="0" hangingPunct="0">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4pPr>
                  <a:lvl5pPr marL="2057400" indent="-228600" eaLnBrk="0" hangingPunct="0">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250825" algn="ctr"/>
                      <a:tab pos="509588" algn="ctr"/>
                      <a:tab pos="750888" algn="ctr"/>
                      <a:tab pos="1009650" algn="ctr"/>
                      <a:tab pos="1250950" algn="ctr"/>
                      <a:tab pos="1492250" algn="ctr"/>
                      <a:tab pos="1743075" algn="ctr"/>
                      <a:tab pos="2001838" algn="ctr"/>
                      <a:tab pos="2233613" algn="ctr"/>
                      <a:tab pos="2484438" algn="ctr"/>
                      <a:tab pos="2735263" algn="ctr"/>
                    </a:tabLst>
                    <a:defRPr>
                      <a:solidFill>
                        <a:schemeClr val="tx1"/>
                      </a:solidFill>
                      <a:latin typeface="Arial" charset="0"/>
                      <a:cs typeface="Arial" charset="0"/>
                    </a:defRPr>
                  </a:lvl9pPr>
                </a:lstStyle>
                <a:p>
                  <a:pPr defTabSz="914400" eaLnBrk="1" fontAlgn="base" hangingPunct="1">
                    <a:spcBef>
                      <a:spcPct val="0"/>
                    </a:spcBef>
                    <a:spcAft>
                      <a:spcPct val="0"/>
                    </a:spcAft>
                  </a:pPr>
                  <a:r>
                    <a:rPr lang="en-GB" sz="1000" b="1" dirty="0">
                      <a:solidFill>
                        <a:srgbClr val="000000"/>
                      </a:solidFill>
                      <a:latin typeface="Calibri" pitchFamily="34" charset="0"/>
                    </a:rPr>
                    <a:t>	</a:t>
                  </a:r>
                  <a:r>
                    <a:rPr lang="en-GB" sz="1000" b="1" dirty="0">
                      <a:solidFill>
                        <a:srgbClr val="000000"/>
                      </a:solidFill>
                      <a:latin typeface="Arial" pitchFamily="34" charset="0"/>
                      <a:cs typeface="Arial" pitchFamily="34" charset="0"/>
                    </a:rPr>
                    <a:t>–30	0	30	60	90	120	150	180	210	240</a:t>
                  </a:r>
                </a:p>
              </p:txBody>
            </p:sp>
            <p:sp>
              <p:nvSpPr>
                <p:cNvPr id="1045" name="Text Box 280"/>
                <p:cNvSpPr txBox="1">
                  <a:spLocks noChangeArrowheads="1"/>
                </p:cNvSpPr>
                <p:nvPr/>
              </p:nvSpPr>
              <p:spPr bwMode="auto">
                <a:xfrm>
                  <a:off x="1476441" y="1726209"/>
                  <a:ext cx="878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GB" sz="1400" b="1" dirty="0" smtClean="0">
                      <a:solidFill>
                        <a:srgbClr val="000000"/>
                      </a:solidFill>
                      <a:latin typeface="Arial" pitchFamily="34" charset="0"/>
                      <a:cs typeface="Arial" pitchFamily="34" charset="0"/>
                    </a:rPr>
                    <a:t>Infusion</a:t>
                  </a:r>
                  <a:endParaRPr lang="en-GB" sz="1400" b="1" dirty="0">
                    <a:solidFill>
                      <a:srgbClr val="000000"/>
                    </a:solidFill>
                    <a:latin typeface="Arial" pitchFamily="34" charset="0"/>
                    <a:cs typeface="Arial" pitchFamily="34" charset="0"/>
                  </a:endParaRPr>
                </a:p>
              </p:txBody>
            </p:sp>
            <p:sp>
              <p:nvSpPr>
                <p:cNvPr id="1046" name="Text Box 281"/>
                <p:cNvSpPr txBox="1">
                  <a:spLocks noChangeArrowheads="1"/>
                </p:cNvSpPr>
                <p:nvPr/>
              </p:nvSpPr>
              <p:spPr bwMode="auto">
                <a:xfrm>
                  <a:off x="4320077" y="1747469"/>
                  <a:ext cx="878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GB" sz="1400" b="1" dirty="0" smtClean="0">
                      <a:solidFill>
                        <a:srgbClr val="000000"/>
                      </a:solidFill>
                      <a:latin typeface="Arial" pitchFamily="34" charset="0"/>
                      <a:cs typeface="Arial" pitchFamily="34" charset="0"/>
                    </a:rPr>
                    <a:t>Infusion</a:t>
                  </a:r>
                  <a:endParaRPr lang="en-GB" sz="1400" b="1" dirty="0">
                    <a:solidFill>
                      <a:srgbClr val="000000"/>
                    </a:solidFill>
                    <a:latin typeface="Arial" pitchFamily="34" charset="0"/>
                    <a:cs typeface="Arial" pitchFamily="34" charset="0"/>
                  </a:endParaRPr>
                </a:p>
              </p:txBody>
            </p:sp>
            <p:sp>
              <p:nvSpPr>
                <p:cNvPr id="1047" name="Text Box 286"/>
                <p:cNvSpPr txBox="1">
                  <a:spLocks noChangeArrowheads="1"/>
                </p:cNvSpPr>
                <p:nvPr/>
              </p:nvSpPr>
              <p:spPr bwMode="auto">
                <a:xfrm>
                  <a:off x="7101402" y="1761116"/>
                  <a:ext cx="928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base" hangingPunct="1">
                    <a:spcBef>
                      <a:spcPct val="0"/>
                    </a:spcBef>
                    <a:spcAft>
                      <a:spcPct val="0"/>
                    </a:spcAft>
                  </a:pPr>
                  <a:r>
                    <a:rPr lang="en-GB" sz="1400" b="1" dirty="0" smtClean="0">
                      <a:solidFill>
                        <a:srgbClr val="000000"/>
                      </a:solidFill>
                      <a:latin typeface="Arial" pitchFamily="34" charset="0"/>
                      <a:cs typeface="Arial" pitchFamily="34" charset="0"/>
                    </a:rPr>
                    <a:t> Infusion</a:t>
                  </a:r>
                  <a:endParaRPr lang="en-GB" sz="1400" b="1" dirty="0">
                    <a:solidFill>
                      <a:srgbClr val="000000"/>
                    </a:solidFill>
                    <a:latin typeface="Arial" pitchFamily="34" charset="0"/>
                    <a:cs typeface="Arial" pitchFamily="34" charset="0"/>
                  </a:endParaRPr>
                </a:p>
              </p:txBody>
            </p:sp>
            <p:sp>
              <p:nvSpPr>
                <p:cNvPr id="1051" name="Text Box 237"/>
                <p:cNvSpPr txBox="1">
                  <a:spLocks noChangeAspect="1" noChangeArrowheads="1"/>
                </p:cNvSpPr>
                <p:nvPr/>
              </p:nvSpPr>
              <p:spPr bwMode="auto">
                <a:xfrm>
                  <a:off x="1295400" y="345969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2" name="Text Box 238"/>
                <p:cNvSpPr txBox="1">
                  <a:spLocks noChangeAspect="1" noChangeArrowheads="1"/>
                </p:cNvSpPr>
                <p:nvPr/>
              </p:nvSpPr>
              <p:spPr bwMode="auto">
                <a:xfrm>
                  <a:off x="1565275" y="367559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3" name="Text Box 239"/>
                <p:cNvSpPr txBox="1">
                  <a:spLocks noChangeAspect="1" noChangeArrowheads="1"/>
                </p:cNvSpPr>
                <p:nvPr/>
              </p:nvSpPr>
              <p:spPr bwMode="auto">
                <a:xfrm>
                  <a:off x="1820863" y="3913719"/>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4" name="Text Box 240"/>
                <p:cNvSpPr txBox="1">
                  <a:spLocks noChangeAspect="1" noChangeArrowheads="1"/>
                </p:cNvSpPr>
                <p:nvPr/>
              </p:nvSpPr>
              <p:spPr bwMode="auto">
                <a:xfrm>
                  <a:off x="2071688" y="4153431"/>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5" name="Text Box 242"/>
                <p:cNvSpPr txBox="1">
                  <a:spLocks noChangeAspect="1" noChangeArrowheads="1"/>
                </p:cNvSpPr>
                <p:nvPr/>
              </p:nvSpPr>
              <p:spPr bwMode="auto">
                <a:xfrm>
                  <a:off x="2586038" y="448204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6" name="Text Box 36"/>
                <p:cNvSpPr txBox="1">
                  <a:spLocks noChangeArrowheads="1"/>
                </p:cNvSpPr>
                <p:nvPr/>
              </p:nvSpPr>
              <p:spPr bwMode="auto">
                <a:xfrm>
                  <a:off x="3962400" y="328824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7" name="Text Box 37"/>
                <p:cNvSpPr txBox="1">
                  <a:spLocks noChangeArrowheads="1"/>
                </p:cNvSpPr>
                <p:nvPr/>
              </p:nvSpPr>
              <p:spPr bwMode="auto">
                <a:xfrm>
                  <a:off x="4194175" y="3189819"/>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8" name="Text Box 38"/>
                <p:cNvSpPr txBox="1">
                  <a:spLocks noChangeArrowheads="1"/>
                </p:cNvSpPr>
                <p:nvPr/>
              </p:nvSpPr>
              <p:spPr bwMode="auto">
                <a:xfrm>
                  <a:off x="4432300" y="308504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59" name="Text Box 39"/>
                <p:cNvSpPr txBox="1">
                  <a:spLocks noChangeArrowheads="1"/>
                </p:cNvSpPr>
                <p:nvPr/>
              </p:nvSpPr>
              <p:spPr bwMode="auto">
                <a:xfrm>
                  <a:off x="4718050" y="268499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0" name="Text Box 40"/>
                <p:cNvSpPr txBox="1">
                  <a:spLocks noChangeArrowheads="1"/>
                </p:cNvSpPr>
                <p:nvPr/>
              </p:nvSpPr>
              <p:spPr bwMode="auto">
                <a:xfrm>
                  <a:off x="4981575" y="2791356"/>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1" name="Text Box 41"/>
                <p:cNvSpPr txBox="1">
                  <a:spLocks noChangeArrowheads="1"/>
                </p:cNvSpPr>
                <p:nvPr/>
              </p:nvSpPr>
              <p:spPr bwMode="auto">
                <a:xfrm>
                  <a:off x="5222875" y="289454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2" name="Text Box 42"/>
                <p:cNvSpPr txBox="1">
                  <a:spLocks noChangeArrowheads="1"/>
                </p:cNvSpPr>
                <p:nvPr/>
              </p:nvSpPr>
              <p:spPr bwMode="auto">
                <a:xfrm>
                  <a:off x="5491163" y="3500969"/>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3" name="Text Box 157"/>
                <p:cNvSpPr txBox="1">
                  <a:spLocks noChangeArrowheads="1"/>
                </p:cNvSpPr>
                <p:nvPr/>
              </p:nvSpPr>
              <p:spPr bwMode="auto">
                <a:xfrm>
                  <a:off x="6999288" y="4437594"/>
                  <a:ext cx="303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4" name="Text Box 158"/>
                <p:cNvSpPr txBox="1">
                  <a:spLocks noChangeArrowheads="1"/>
                </p:cNvSpPr>
                <p:nvPr/>
              </p:nvSpPr>
              <p:spPr bwMode="auto">
                <a:xfrm>
                  <a:off x="7248525" y="4612219"/>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5" name="Text Box 159"/>
                <p:cNvSpPr txBox="1">
                  <a:spLocks noChangeArrowheads="1"/>
                </p:cNvSpPr>
                <p:nvPr/>
              </p:nvSpPr>
              <p:spPr bwMode="auto">
                <a:xfrm>
                  <a:off x="7497763" y="4685244"/>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1066" name="Text Box 160"/>
                <p:cNvSpPr txBox="1">
                  <a:spLocks noChangeArrowheads="1"/>
                </p:cNvSpPr>
                <p:nvPr/>
              </p:nvSpPr>
              <p:spPr bwMode="auto">
                <a:xfrm>
                  <a:off x="7764463" y="4650319"/>
                  <a:ext cx="2476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350" tIns="45680" rIns="91350" bIns="4568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lnSpc>
                      <a:spcPct val="110000"/>
                    </a:lnSpc>
                    <a:spcBef>
                      <a:spcPct val="0"/>
                    </a:spcBef>
                    <a:spcAft>
                      <a:spcPct val="0"/>
                    </a:spcAft>
                  </a:pPr>
                  <a:r>
                    <a:rPr kumimoji="1" lang="en-GB" altLang="en-US" sz="1000" b="1" dirty="0">
                      <a:solidFill>
                        <a:srgbClr val="001965"/>
                      </a:solidFill>
                      <a:latin typeface="Calibri" pitchFamily="34" charset="0"/>
                    </a:rPr>
                    <a:t>*</a:t>
                  </a:r>
                </a:p>
              </p:txBody>
            </p:sp>
            <p:sp>
              <p:nvSpPr>
                <p:cNvPr id="50" name="Rectangle 49"/>
                <p:cNvSpPr/>
                <p:nvPr/>
              </p:nvSpPr>
              <p:spPr>
                <a:xfrm>
                  <a:off x="550863" y="1653119"/>
                  <a:ext cx="120650" cy="36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1600" b="1" dirty="0">
                    <a:solidFill>
                      <a:srgbClr val="FFFFFF"/>
                    </a:solidFill>
                  </a:endParaRPr>
                </a:p>
              </p:txBody>
            </p:sp>
            <p:cxnSp>
              <p:nvCxnSpPr>
                <p:cNvPr id="51" name="Straight Connector 50"/>
                <p:cNvCxnSpPr/>
                <p:nvPr/>
              </p:nvCxnSpPr>
              <p:spPr>
                <a:xfrm>
                  <a:off x="581025" y="2745319"/>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1025" y="2216681"/>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1025" y="1707094"/>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66738" y="3240619"/>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61975" y="3750206"/>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7213" y="4297894"/>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1975" y="4807481"/>
                  <a:ext cx="114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65"/>
              <p:cNvGrpSpPr/>
              <p:nvPr/>
            </p:nvGrpSpPr>
            <p:grpSpPr>
              <a:xfrm>
                <a:off x="3037328" y="962462"/>
                <a:ext cx="2490990" cy="347408"/>
                <a:chOff x="3150753" y="-29945"/>
                <a:chExt cx="2490990" cy="347408"/>
              </a:xfrm>
            </p:grpSpPr>
            <p:grpSp>
              <p:nvGrpSpPr>
                <p:cNvPr id="6" name="Group 57"/>
                <p:cNvGrpSpPr/>
                <p:nvPr/>
              </p:nvGrpSpPr>
              <p:grpSpPr>
                <a:xfrm>
                  <a:off x="3150753" y="-21636"/>
                  <a:ext cx="1005638" cy="339099"/>
                  <a:chOff x="4890755" y="4879975"/>
                  <a:chExt cx="1005638" cy="339099"/>
                </a:xfrm>
              </p:grpSpPr>
              <p:sp>
                <p:nvSpPr>
                  <p:cNvPr id="71" name="Text Box 174"/>
                  <p:cNvSpPr txBox="1">
                    <a:spLocks noChangeAspect="1" noChangeArrowheads="1"/>
                  </p:cNvSpPr>
                  <p:nvPr/>
                </p:nvSpPr>
                <p:spPr bwMode="auto">
                  <a:xfrm>
                    <a:off x="5030953" y="4879975"/>
                    <a:ext cx="865440" cy="3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85" tIns="45990" rIns="91985" bIns="459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0"/>
                      </a:spcBef>
                      <a:spcAft>
                        <a:spcPct val="0"/>
                      </a:spcAft>
                    </a:pPr>
                    <a:r>
                      <a:rPr lang="en-GB" altLang="en-US" sz="1600" b="1" dirty="0">
                        <a:solidFill>
                          <a:srgbClr val="000000"/>
                        </a:solidFill>
                        <a:latin typeface="Arial" pitchFamily="34" charset="0"/>
                        <a:cs typeface="Arial" pitchFamily="34" charset="0"/>
                      </a:rPr>
                      <a:t>GLP-1</a:t>
                    </a:r>
                    <a:r>
                      <a:rPr lang="en-GB" altLang="en-US" sz="1600" b="1" baseline="30000" dirty="0">
                        <a:solidFill>
                          <a:srgbClr val="000000"/>
                        </a:solidFill>
                        <a:latin typeface="Arial" pitchFamily="34" charset="0"/>
                        <a:cs typeface="Arial" pitchFamily="34" charset="0"/>
                      </a:rPr>
                      <a:t>†</a:t>
                    </a:r>
                  </a:p>
                </p:txBody>
              </p:sp>
              <p:sp>
                <p:nvSpPr>
                  <p:cNvPr id="72" name="Oval 176"/>
                  <p:cNvSpPr>
                    <a:spLocks noChangeArrowheads="1"/>
                  </p:cNvSpPr>
                  <p:nvPr/>
                </p:nvSpPr>
                <p:spPr bwMode="invGray">
                  <a:xfrm>
                    <a:off x="4890755" y="4970005"/>
                    <a:ext cx="102983" cy="111638"/>
                  </a:xfrm>
                  <a:prstGeom prst="ellipse">
                    <a:avLst/>
                  </a:prstGeom>
                  <a:solidFill>
                    <a:srgbClr val="C00000"/>
                  </a:solidFill>
                  <a:ln w="9525" cap="sq">
                    <a:solidFill>
                      <a:srgbClr val="C00000"/>
                    </a:solidFill>
                    <a:round/>
                    <a:headEnd type="none" w="sm" len="sm"/>
                    <a:tailEnd type="none" w="sm" len="sm"/>
                  </a:ln>
                </p:spPr>
                <p:txBody>
                  <a:bodyPr wrap="none" anchor="ctr"/>
                  <a:lstStyle/>
                  <a:p>
                    <a:pPr defTabSz="914400" fontAlgn="base">
                      <a:spcBef>
                        <a:spcPct val="0"/>
                      </a:spcBef>
                      <a:spcAft>
                        <a:spcPct val="0"/>
                      </a:spcAft>
                      <a:defRPr/>
                    </a:pPr>
                    <a:endParaRPr lang="af-ZA" sz="1600" b="1">
                      <a:solidFill>
                        <a:srgbClr val="000000"/>
                      </a:solidFill>
                      <a:sym typeface="Wingdings 3" pitchFamily="18" charset="2"/>
                    </a:endParaRPr>
                  </a:p>
                </p:txBody>
              </p:sp>
            </p:grpSp>
            <p:grpSp>
              <p:nvGrpSpPr>
                <p:cNvPr id="7" name="Group 58"/>
                <p:cNvGrpSpPr/>
                <p:nvPr/>
              </p:nvGrpSpPr>
              <p:grpSpPr>
                <a:xfrm>
                  <a:off x="4730663" y="-29945"/>
                  <a:ext cx="911080" cy="339099"/>
                  <a:chOff x="7750310" y="4680281"/>
                  <a:chExt cx="911080" cy="339099"/>
                </a:xfrm>
              </p:grpSpPr>
              <p:sp>
                <p:nvSpPr>
                  <p:cNvPr id="69" name="Text Box 180"/>
                  <p:cNvSpPr txBox="1">
                    <a:spLocks noChangeAspect="1" noChangeArrowheads="1"/>
                  </p:cNvSpPr>
                  <p:nvPr/>
                </p:nvSpPr>
                <p:spPr bwMode="auto">
                  <a:xfrm>
                    <a:off x="7871291" y="4680281"/>
                    <a:ext cx="790099" cy="3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85" tIns="45990" rIns="91985" bIns="459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fontAlgn="base">
                      <a:spcBef>
                        <a:spcPct val="0"/>
                      </a:spcBef>
                      <a:spcAft>
                        <a:spcPct val="0"/>
                      </a:spcAft>
                    </a:pPr>
                    <a:r>
                      <a:rPr lang="en-GB" altLang="en-US" sz="1600" b="1" dirty="0" smtClean="0">
                        <a:solidFill>
                          <a:srgbClr val="000000"/>
                        </a:solidFill>
                        <a:latin typeface="Arial" pitchFamily="34" charset="0"/>
                        <a:cs typeface="Arial" pitchFamily="34" charset="0"/>
                      </a:rPr>
                      <a:t>Saline</a:t>
                    </a:r>
                    <a:endParaRPr lang="en-GB" altLang="en-US" sz="1600" b="1" dirty="0">
                      <a:solidFill>
                        <a:srgbClr val="000000"/>
                      </a:solidFill>
                      <a:latin typeface="Arial" pitchFamily="34" charset="0"/>
                      <a:cs typeface="Arial" pitchFamily="34" charset="0"/>
                    </a:endParaRPr>
                  </a:p>
                </p:txBody>
              </p:sp>
              <p:sp>
                <p:nvSpPr>
                  <p:cNvPr id="70" name="Rectangle 69"/>
                  <p:cNvSpPr/>
                  <p:nvPr/>
                </p:nvSpPr>
                <p:spPr>
                  <a:xfrm>
                    <a:off x="7750310" y="4778375"/>
                    <a:ext cx="125413" cy="139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1600" b="1" dirty="0">
                      <a:solidFill>
                        <a:srgbClr val="FFFFFF"/>
                      </a:solidFill>
                    </a:endParaRPr>
                  </a:p>
                </p:txBody>
              </p:sp>
            </p:grpSp>
          </p:grpSp>
        </p:grpSp>
        <p:cxnSp>
          <p:nvCxnSpPr>
            <p:cNvPr id="82" name="Straight Connector 81"/>
            <p:cNvCxnSpPr/>
            <p:nvPr/>
          </p:nvCxnSpPr>
          <p:spPr>
            <a:xfrm flipV="1">
              <a:off x="3785191" y="4554722"/>
              <a:ext cx="106325" cy="106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9" name="Straight Arrow Connector 58"/>
          <p:cNvCxnSpPr/>
          <p:nvPr/>
        </p:nvCxnSpPr>
        <p:spPr>
          <a:xfrm>
            <a:off x="1009934" y="2115403"/>
            <a:ext cx="2006221" cy="0"/>
          </a:xfrm>
          <a:prstGeom prst="straightConnector1">
            <a:avLst/>
          </a:prstGeom>
          <a:ln w="28575">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891887" y="2144974"/>
            <a:ext cx="2006221" cy="0"/>
          </a:xfrm>
          <a:prstGeom prst="straightConnector1">
            <a:avLst/>
          </a:prstGeom>
          <a:ln w="28575">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746544" y="2160896"/>
            <a:ext cx="2006221" cy="0"/>
          </a:xfrm>
          <a:prstGeom prst="straightConnector1">
            <a:avLst/>
          </a:prstGeom>
          <a:ln w="28575">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44504"/>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1" name="Rectangle 169"/>
          <p:cNvSpPr>
            <a:spLocks/>
          </p:cNvSpPr>
          <p:nvPr/>
        </p:nvSpPr>
        <p:spPr bwMode="auto">
          <a:xfrm>
            <a:off x="438912" y="290012"/>
            <a:ext cx="8465858" cy="7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ctr"/>
          <a:lstStyle/>
          <a:p>
            <a:pPr defTabSz="914400" fontAlgn="base">
              <a:lnSpc>
                <a:spcPts val="3000"/>
              </a:lnSpc>
              <a:spcBef>
                <a:spcPct val="0"/>
              </a:spcBef>
              <a:spcAft>
                <a:spcPct val="0"/>
              </a:spcAft>
            </a:pPr>
            <a:r>
              <a:rPr lang="en-US" sz="2800" b="1" dirty="0" smtClean="0">
                <a:solidFill>
                  <a:srgbClr val="92278F"/>
                </a:solidFill>
                <a:ea typeface="MS PGothic" charset="0"/>
                <a:cs typeface="Calibri"/>
                <a:sym typeface="Arial Bold" charset="0"/>
              </a:rPr>
              <a:t>Choice of GLP-1 receptor agonist: </a:t>
            </a:r>
            <a:br>
              <a:rPr lang="en-US" sz="2800" b="1" dirty="0" smtClean="0">
                <a:solidFill>
                  <a:srgbClr val="92278F"/>
                </a:solidFill>
                <a:ea typeface="MS PGothic" charset="0"/>
                <a:cs typeface="Calibri"/>
                <a:sym typeface="Arial Bold" charset="0"/>
              </a:rPr>
            </a:br>
            <a:r>
              <a:rPr lang="en-US" sz="2800" b="1" dirty="0" smtClean="0">
                <a:solidFill>
                  <a:srgbClr val="92278F"/>
                </a:solidFill>
                <a:ea typeface="MS PGothic" charset="0"/>
                <a:cs typeface="Calibri"/>
                <a:sym typeface="Arial Bold" charset="0"/>
              </a:rPr>
              <a:t>short acting versus long acting</a:t>
            </a:r>
            <a:endParaRPr lang="en-US" sz="2800" b="1" dirty="0">
              <a:solidFill>
                <a:srgbClr val="92278F"/>
              </a:solidFill>
              <a:ea typeface="MS PGothic" charset="0"/>
              <a:cs typeface="Calibri"/>
              <a:sym typeface="Arial Bold" charset="0"/>
            </a:endParaRPr>
          </a:p>
        </p:txBody>
      </p:sp>
      <p:sp>
        <p:nvSpPr>
          <p:cNvPr id="85029" name="Rectangle 123"/>
          <p:cNvSpPr>
            <a:spLocks/>
          </p:cNvSpPr>
          <p:nvPr/>
        </p:nvSpPr>
        <p:spPr bwMode="auto">
          <a:xfrm>
            <a:off x="418837" y="6017954"/>
            <a:ext cx="375191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defTabSz="914400" fontAlgn="base">
              <a:spcBef>
                <a:spcPts val="1000"/>
              </a:spcBef>
              <a:spcAft>
                <a:spcPct val="0"/>
              </a:spcAft>
            </a:pPr>
            <a:r>
              <a:rPr lang="en-US" sz="1000" b="1" dirty="0" smtClean="0">
                <a:solidFill>
                  <a:srgbClr val="002060"/>
                </a:solidFill>
                <a:ea typeface="MS PGothic" charset="0"/>
                <a:cs typeface="Calibri"/>
                <a:sym typeface="Arial" charset="0"/>
              </a:rPr>
              <a:t>Fineman MS </a:t>
            </a:r>
            <a:r>
              <a:rPr lang="en-US" sz="1000" b="1" dirty="0">
                <a:solidFill>
                  <a:srgbClr val="002060"/>
                </a:solidFill>
                <a:ea typeface="MS PGothic" charset="0"/>
                <a:cs typeface="Calibri"/>
                <a:sym typeface="Arial" charset="0"/>
              </a:rPr>
              <a:t>et al. </a:t>
            </a:r>
            <a:r>
              <a:rPr lang="en-US" sz="1000" b="1" dirty="0" smtClean="0">
                <a:solidFill>
                  <a:srgbClr val="002060"/>
                </a:solidFill>
              </a:rPr>
              <a:t>Diabetes </a:t>
            </a:r>
            <a:r>
              <a:rPr lang="en-US" sz="1000" b="1" dirty="0">
                <a:solidFill>
                  <a:srgbClr val="002060"/>
                </a:solidFill>
              </a:rPr>
              <a:t>Obes </a:t>
            </a:r>
            <a:r>
              <a:rPr lang="en-US" sz="1000" b="1" dirty="0" smtClean="0">
                <a:solidFill>
                  <a:srgbClr val="002060"/>
                </a:solidFill>
              </a:rPr>
              <a:t>Metab 2012;14:675-88</a:t>
            </a:r>
            <a:endParaRPr lang="en-US" sz="1000" b="1" dirty="0">
              <a:solidFill>
                <a:srgbClr val="002060"/>
              </a:solidFill>
              <a:ea typeface="MS PGothic" charset="0"/>
              <a:cs typeface="Calibri"/>
              <a:sym typeface="Arial" charset="0"/>
            </a:endParaRPr>
          </a:p>
        </p:txBody>
      </p:sp>
      <p:sp>
        <p:nvSpPr>
          <p:cNvPr id="290" name="Rectangle 123"/>
          <p:cNvSpPr>
            <a:spLocks/>
          </p:cNvSpPr>
          <p:nvPr/>
        </p:nvSpPr>
        <p:spPr bwMode="auto">
          <a:xfrm>
            <a:off x="406478" y="5705681"/>
            <a:ext cx="272506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defTabSz="914400" fontAlgn="base">
              <a:spcBef>
                <a:spcPts val="1000"/>
              </a:spcBef>
              <a:spcAft>
                <a:spcPct val="0"/>
              </a:spcAft>
            </a:pPr>
            <a:r>
              <a:rPr lang="en-US" sz="1200" b="1" dirty="0">
                <a:solidFill>
                  <a:srgbClr val="000000"/>
                </a:solidFill>
                <a:latin typeface="Arial" pitchFamily="34" charset="0"/>
                <a:ea typeface="MS PGothic" charset="0"/>
                <a:sym typeface="Arial" charset="0"/>
              </a:rPr>
              <a:t>FPG = fasting plasma glucose    PPG = postprandial </a:t>
            </a:r>
            <a:r>
              <a:rPr lang="en-US" sz="1200" b="1" dirty="0" smtClean="0">
                <a:solidFill>
                  <a:srgbClr val="000000"/>
                </a:solidFill>
                <a:latin typeface="Arial" pitchFamily="34" charset="0"/>
                <a:ea typeface="MS PGothic" charset="0"/>
                <a:sym typeface="Arial" charset="0"/>
              </a:rPr>
              <a:t>glucose</a:t>
            </a:r>
            <a:endParaRPr lang="en-US" sz="1200" b="1" dirty="0">
              <a:solidFill>
                <a:srgbClr val="000000"/>
              </a:solidFill>
              <a:latin typeface="Arial" pitchFamily="34" charset="0"/>
              <a:ea typeface="MS PGothic" charset="0"/>
              <a:sym typeface="Arial" charset="0"/>
            </a:endParaRPr>
          </a:p>
        </p:txBody>
      </p:sp>
      <p:sp>
        <p:nvSpPr>
          <p:cNvPr id="84996" name="Rectangle 4"/>
          <p:cNvSpPr>
            <a:spLocks/>
          </p:cNvSpPr>
          <p:nvPr/>
        </p:nvSpPr>
        <p:spPr bwMode="auto">
          <a:xfrm>
            <a:off x="1467449" y="3388840"/>
            <a:ext cx="8431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spcAft>
                <a:spcPts val="600"/>
              </a:spcAft>
              <a:tabLst>
                <a:tab pos="1092200" algn="l"/>
              </a:tabLst>
            </a:pPr>
            <a:r>
              <a:rPr lang="en-US" sz="1400" b="1" dirty="0">
                <a:solidFill>
                  <a:srgbClr val="000000"/>
                </a:solidFill>
                <a:latin typeface="Arial" pitchFamily="34" charset="0"/>
                <a:ea typeface="MS PGothic" charset="0"/>
                <a:sym typeface="Arial Bold" charset="0"/>
              </a:rPr>
              <a:t>Effect </a:t>
            </a:r>
            <a:r>
              <a:rPr lang="en-US" sz="1400" b="1" dirty="0" smtClean="0">
                <a:solidFill>
                  <a:srgbClr val="000000"/>
                </a:solidFill>
                <a:latin typeface="Arial" pitchFamily="34" charset="0"/>
                <a:ea typeface="MS PGothic" charset="0"/>
                <a:sym typeface="Arial Bold" charset="0"/>
              </a:rPr>
              <a:t>on</a:t>
            </a:r>
            <a:r>
              <a:rPr lang="en-US" sz="1400" b="1" dirty="0">
                <a:solidFill>
                  <a:srgbClr val="000000"/>
                </a:solidFill>
                <a:latin typeface="Arial" pitchFamily="34" charset="0"/>
                <a:ea typeface="MS PGothic" charset="0"/>
                <a:sym typeface="Arial Bold" charset="0"/>
              </a:rPr>
              <a:t/>
            </a:r>
            <a:br>
              <a:rPr lang="en-US" sz="1400" b="1" dirty="0">
                <a:solidFill>
                  <a:srgbClr val="000000"/>
                </a:solidFill>
                <a:latin typeface="Arial" pitchFamily="34" charset="0"/>
                <a:ea typeface="MS PGothic" charset="0"/>
                <a:sym typeface="Arial Bold" charset="0"/>
              </a:rPr>
            </a:br>
            <a:r>
              <a:rPr lang="en-US" sz="3200" b="1" dirty="0">
                <a:solidFill>
                  <a:srgbClr val="000000"/>
                </a:solidFill>
                <a:latin typeface="Arial" pitchFamily="34" charset="0"/>
                <a:ea typeface="MS PGothic" charset="0"/>
                <a:sym typeface="Arial Bold" charset="0"/>
              </a:rPr>
              <a:t>FPG</a:t>
            </a:r>
          </a:p>
        </p:txBody>
      </p:sp>
      <p:sp>
        <p:nvSpPr>
          <p:cNvPr id="85212" name="AutoShape 5"/>
          <p:cNvSpPr>
            <a:spLocks/>
          </p:cNvSpPr>
          <p:nvPr/>
        </p:nvSpPr>
        <p:spPr bwMode="auto">
          <a:xfrm rot="5400000">
            <a:off x="1441282" y="3989996"/>
            <a:ext cx="818292" cy="1020155"/>
          </a:xfrm>
          <a:prstGeom prst="rightArrow">
            <a:avLst>
              <a:gd name="adj1" fmla="val 66546"/>
              <a:gd name="adj2" fmla="val 40279"/>
            </a:avLst>
          </a:prstGeom>
          <a:gradFill flip="none" rotWithShape="1">
            <a:gsLst>
              <a:gs pos="0">
                <a:srgbClr val="DFDA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85002" name="Rectangle 4"/>
          <p:cNvSpPr>
            <a:spLocks/>
          </p:cNvSpPr>
          <p:nvPr/>
        </p:nvSpPr>
        <p:spPr bwMode="auto">
          <a:xfrm>
            <a:off x="2844084" y="3388840"/>
            <a:ext cx="867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spcBef>
                <a:spcPts val="400"/>
              </a:spcBef>
              <a:spcAft>
                <a:spcPct val="0"/>
              </a:spcAft>
              <a:tabLst>
                <a:tab pos="1092200" algn="l"/>
              </a:tabLst>
            </a:pPr>
            <a:r>
              <a:rPr lang="en-US" sz="1400" b="1" dirty="0">
                <a:solidFill>
                  <a:srgbClr val="000000"/>
                </a:solidFill>
                <a:latin typeface="Arial" pitchFamily="34" charset="0"/>
                <a:ea typeface="MS PGothic" charset="0"/>
                <a:sym typeface="Arial Bold" charset="0"/>
              </a:rPr>
              <a:t>Effect on</a:t>
            </a:r>
            <a:br>
              <a:rPr lang="en-US" sz="1400" b="1" dirty="0">
                <a:solidFill>
                  <a:srgbClr val="000000"/>
                </a:solidFill>
                <a:latin typeface="Arial" pitchFamily="34" charset="0"/>
                <a:ea typeface="MS PGothic" charset="0"/>
                <a:sym typeface="Arial Bold" charset="0"/>
              </a:rPr>
            </a:br>
            <a:r>
              <a:rPr lang="en-US" sz="3200" b="1" dirty="0">
                <a:solidFill>
                  <a:srgbClr val="000000"/>
                </a:solidFill>
                <a:latin typeface="Arial" pitchFamily="34" charset="0"/>
                <a:ea typeface="MS PGothic" charset="0"/>
                <a:sym typeface="Arial Bold" charset="0"/>
              </a:rPr>
              <a:t>PPG</a:t>
            </a:r>
          </a:p>
        </p:txBody>
      </p:sp>
      <p:sp>
        <p:nvSpPr>
          <p:cNvPr id="85142" name="AutoShape 5"/>
          <p:cNvSpPr>
            <a:spLocks/>
          </p:cNvSpPr>
          <p:nvPr/>
        </p:nvSpPr>
        <p:spPr bwMode="auto">
          <a:xfrm rot="5400000">
            <a:off x="2345603" y="4458075"/>
            <a:ext cx="1754451" cy="1020156"/>
          </a:xfrm>
          <a:prstGeom prst="rightArrow">
            <a:avLst>
              <a:gd name="adj1" fmla="val 66546"/>
              <a:gd name="adj2" fmla="val 413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6350">
            <a:solidFill>
              <a:srgbClr val="0070C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85004" name="Rectangle 4"/>
          <p:cNvSpPr>
            <a:spLocks/>
          </p:cNvSpPr>
          <p:nvPr/>
        </p:nvSpPr>
        <p:spPr bwMode="auto">
          <a:xfrm>
            <a:off x="5226308" y="3388840"/>
            <a:ext cx="8431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spcBef>
                <a:spcPts val="400"/>
              </a:spcBef>
              <a:spcAft>
                <a:spcPct val="0"/>
              </a:spcAft>
              <a:tabLst>
                <a:tab pos="1092200" algn="l"/>
              </a:tabLst>
            </a:pPr>
            <a:r>
              <a:rPr lang="en-US" sz="1400" b="1" dirty="0">
                <a:solidFill>
                  <a:srgbClr val="000000"/>
                </a:solidFill>
                <a:latin typeface="Arial" pitchFamily="34" charset="0"/>
                <a:ea typeface="MS PGothic" charset="0"/>
                <a:sym typeface="Arial Bold" charset="0"/>
              </a:rPr>
              <a:t>Effect on</a:t>
            </a:r>
            <a:br>
              <a:rPr lang="en-US" sz="1400" b="1" dirty="0">
                <a:solidFill>
                  <a:srgbClr val="000000"/>
                </a:solidFill>
                <a:latin typeface="Arial" pitchFamily="34" charset="0"/>
                <a:ea typeface="MS PGothic" charset="0"/>
                <a:sym typeface="Arial Bold" charset="0"/>
              </a:rPr>
            </a:br>
            <a:r>
              <a:rPr lang="en-US" sz="3200" b="1" dirty="0">
                <a:solidFill>
                  <a:srgbClr val="000000"/>
                </a:solidFill>
                <a:latin typeface="Arial" pitchFamily="34" charset="0"/>
                <a:ea typeface="MS PGothic" charset="0"/>
                <a:sym typeface="Arial Bold" charset="0"/>
              </a:rPr>
              <a:t>FPG</a:t>
            </a:r>
          </a:p>
        </p:txBody>
      </p:sp>
      <p:sp>
        <p:nvSpPr>
          <p:cNvPr id="85027" name="Rectangle 4"/>
          <p:cNvSpPr>
            <a:spLocks/>
          </p:cNvSpPr>
          <p:nvPr/>
        </p:nvSpPr>
        <p:spPr bwMode="auto">
          <a:xfrm>
            <a:off x="6602266" y="3388840"/>
            <a:ext cx="867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spcBef>
                <a:spcPts val="400"/>
              </a:spcBef>
              <a:spcAft>
                <a:spcPct val="0"/>
              </a:spcAft>
              <a:tabLst>
                <a:tab pos="1092200" algn="l"/>
              </a:tabLst>
            </a:pPr>
            <a:r>
              <a:rPr lang="en-US" sz="1400" b="1" dirty="0">
                <a:solidFill>
                  <a:srgbClr val="000000"/>
                </a:solidFill>
                <a:latin typeface="Arial" pitchFamily="34" charset="0"/>
                <a:ea typeface="MS PGothic" charset="0"/>
                <a:sym typeface="Arial Bold" charset="0"/>
              </a:rPr>
              <a:t>Effect on</a:t>
            </a:r>
            <a:br>
              <a:rPr lang="en-US" sz="1400" b="1" dirty="0">
                <a:solidFill>
                  <a:srgbClr val="000000"/>
                </a:solidFill>
                <a:latin typeface="Arial" pitchFamily="34" charset="0"/>
                <a:ea typeface="MS PGothic" charset="0"/>
                <a:sym typeface="Arial Bold" charset="0"/>
              </a:rPr>
            </a:br>
            <a:r>
              <a:rPr lang="en-US" sz="3200" b="1" dirty="0">
                <a:solidFill>
                  <a:srgbClr val="000000"/>
                </a:solidFill>
                <a:latin typeface="Arial" pitchFamily="34" charset="0"/>
                <a:ea typeface="MS PGothic" charset="0"/>
                <a:sym typeface="Arial Bold" charset="0"/>
              </a:rPr>
              <a:t>PPG</a:t>
            </a:r>
          </a:p>
        </p:txBody>
      </p:sp>
      <p:sp>
        <p:nvSpPr>
          <p:cNvPr id="85030" name="AutoShape 5"/>
          <p:cNvSpPr>
            <a:spLocks/>
          </p:cNvSpPr>
          <p:nvPr/>
        </p:nvSpPr>
        <p:spPr bwMode="auto">
          <a:xfrm rot="5400000">
            <a:off x="4723255" y="4458075"/>
            <a:ext cx="1754451" cy="1020155"/>
          </a:xfrm>
          <a:prstGeom prst="rightArrow">
            <a:avLst>
              <a:gd name="adj1" fmla="val 66546"/>
              <a:gd name="adj2" fmla="val 45285"/>
            </a:avLst>
          </a:prstGeom>
          <a:gradFill flip="none" rotWithShape="1">
            <a:gsLst>
              <a:gs pos="0">
                <a:srgbClr val="DFDA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293" name="AutoShape 5"/>
          <p:cNvSpPr>
            <a:spLocks/>
          </p:cNvSpPr>
          <p:nvPr/>
        </p:nvSpPr>
        <p:spPr bwMode="auto">
          <a:xfrm rot="5400000">
            <a:off x="6577080" y="4055284"/>
            <a:ext cx="948869" cy="1020156"/>
          </a:xfrm>
          <a:prstGeom prst="rightArrow">
            <a:avLst>
              <a:gd name="adj1" fmla="val 66546"/>
              <a:gd name="adj2" fmla="val 42506"/>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w="6350">
            <a:solidFill>
              <a:srgbClr val="0070C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17" name="AutoShape 167"/>
          <p:cNvSpPr>
            <a:spLocks/>
          </p:cNvSpPr>
          <p:nvPr/>
        </p:nvSpPr>
        <p:spPr bwMode="auto">
          <a:xfrm>
            <a:off x="1009403" y="2087579"/>
            <a:ext cx="3158837" cy="1119227"/>
          </a:xfrm>
          <a:prstGeom prst="roundRect">
            <a:avLst>
              <a:gd name="adj" fmla="val 17856"/>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a:noFill/>
          </a:ln>
          <a:extLst/>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18" name="AutoShape 165"/>
          <p:cNvSpPr>
            <a:spLocks/>
          </p:cNvSpPr>
          <p:nvPr/>
        </p:nvSpPr>
        <p:spPr bwMode="auto">
          <a:xfrm>
            <a:off x="4914281" y="2087579"/>
            <a:ext cx="3196566" cy="1116519"/>
          </a:xfrm>
          <a:prstGeom prst="roundRect">
            <a:avLst>
              <a:gd name="adj" fmla="val 17856"/>
            </a:avLst>
          </a:prstGeom>
          <a:gradFill flip="none" rotWithShape="1">
            <a:gsLst>
              <a:gs pos="0">
                <a:srgbClr val="EBE600">
                  <a:alpha val="70980"/>
                </a:srgbClr>
              </a:gs>
              <a:gs pos="50000">
                <a:srgbClr val="FFFF00">
                  <a:shade val="67500"/>
                  <a:satMod val="115000"/>
                </a:srgbClr>
              </a:gs>
              <a:gs pos="100000">
                <a:srgbClr val="FFFF00">
                  <a:shade val="100000"/>
                  <a:satMod val="115000"/>
                </a:srgbClr>
              </a:gs>
            </a:gsLst>
            <a:lin ang="13500000" scaled="1"/>
            <a:tileRect/>
          </a:gradFill>
          <a:ln>
            <a:noFill/>
          </a:ln>
          <a:extLst/>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19" name="Rectangle 166"/>
          <p:cNvSpPr>
            <a:spLocks/>
          </p:cNvSpPr>
          <p:nvPr/>
        </p:nvSpPr>
        <p:spPr bwMode="auto">
          <a:xfrm>
            <a:off x="1021279" y="2301322"/>
            <a:ext cx="3111334" cy="9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914400" fontAlgn="base">
              <a:lnSpc>
                <a:spcPts val="2163"/>
              </a:lnSpc>
              <a:spcBef>
                <a:spcPct val="0"/>
              </a:spcBef>
              <a:spcAft>
                <a:spcPct val="0"/>
              </a:spcAft>
              <a:tabLst>
                <a:tab pos="1092200" algn="l"/>
              </a:tabLst>
            </a:pPr>
            <a:r>
              <a:rPr lang="en-US" sz="2400" b="1" dirty="0" smtClean="0">
                <a:solidFill>
                  <a:srgbClr val="000000"/>
                </a:solidFill>
                <a:latin typeface="Arial" pitchFamily="34" charset="0"/>
                <a:ea typeface="MS PGothic" charset="0"/>
                <a:sym typeface="Arial Bold" charset="0"/>
              </a:rPr>
              <a:t>SHORT ACTING</a:t>
            </a:r>
            <a:r>
              <a:rPr lang="en-US" sz="2400" b="1" dirty="0">
                <a:solidFill>
                  <a:srgbClr val="000000"/>
                </a:solidFill>
                <a:latin typeface="Arial" pitchFamily="34" charset="0"/>
                <a:ea typeface="MS PGothic" charset="0"/>
                <a:sym typeface="Arial Bold" charset="0"/>
              </a:rPr>
              <a:t/>
            </a:r>
            <a:br>
              <a:rPr lang="en-US" sz="2400" b="1" dirty="0">
                <a:solidFill>
                  <a:srgbClr val="000000"/>
                </a:solidFill>
                <a:latin typeface="Arial" pitchFamily="34" charset="0"/>
                <a:ea typeface="MS PGothic" charset="0"/>
                <a:sym typeface="Arial Bold" charset="0"/>
              </a:rPr>
            </a:br>
            <a:r>
              <a:rPr lang="en-US" b="1" dirty="0">
                <a:solidFill>
                  <a:srgbClr val="000000"/>
                </a:solidFill>
                <a:latin typeface="Arial" pitchFamily="34" charset="0"/>
                <a:ea typeface="MS PGothic" charset="0"/>
                <a:sym typeface="Arial Bold" charset="0"/>
              </a:rPr>
              <a:t>GLP-1 </a:t>
            </a:r>
            <a:r>
              <a:rPr lang="en-US" b="1" dirty="0" smtClean="0">
                <a:solidFill>
                  <a:srgbClr val="000000"/>
                </a:solidFill>
                <a:latin typeface="Arial" pitchFamily="34" charset="0"/>
                <a:ea typeface="MS PGothic" charset="0"/>
                <a:sym typeface="Arial Bold" charset="0"/>
              </a:rPr>
              <a:t>receptor agonists</a:t>
            </a:r>
          </a:p>
          <a:p>
            <a:pPr algn="ctr" defTabSz="914400" fontAlgn="base">
              <a:lnSpc>
                <a:spcPts val="2163"/>
              </a:lnSpc>
              <a:spcBef>
                <a:spcPct val="0"/>
              </a:spcBef>
              <a:spcAft>
                <a:spcPct val="0"/>
              </a:spcAft>
              <a:tabLst>
                <a:tab pos="1092200" algn="l"/>
              </a:tabLst>
            </a:pPr>
            <a:r>
              <a:rPr lang="en-US" sz="1400" b="1" dirty="0" smtClean="0">
                <a:solidFill>
                  <a:srgbClr val="000000"/>
                </a:solidFill>
                <a:latin typeface="Arial" pitchFamily="34" charset="0"/>
                <a:ea typeface="MS PGothic" charset="0"/>
                <a:sym typeface="Arial Bold" charset="0"/>
              </a:rPr>
              <a:t>eg. Lixisenatide OD, Exenatide BD</a:t>
            </a:r>
            <a:endParaRPr lang="en-US" sz="1400" b="1" dirty="0">
              <a:solidFill>
                <a:srgbClr val="000000"/>
              </a:solidFill>
              <a:latin typeface="Arial" pitchFamily="34" charset="0"/>
              <a:ea typeface="MS PGothic" charset="0"/>
              <a:sym typeface="Arial Bold" charset="0"/>
            </a:endParaRPr>
          </a:p>
        </p:txBody>
      </p:sp>
      <p:sp>
        <p:nvSpPr>
          <p:cNvPr id="20" name="Rectangle 168"/>
          <p:cNvSpPr>
            <a:spLocks/>
          </p:cNvSpPr>
          <p:nvPr/>
        </p:nvSpPr>
        <p:spPr bwMode="auto">
          <a:xfrm>
            <a:off x="4914280" y="2316431"/>
            <a:ext cx="3208441" cy="5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gn="ctr" defTabSz="914400" fontAlgn="base">
              <a:lnSpc>
                <a:spcPts val="2163"/>
              </a:lnSpc>
              <a:spcBef>
                <a:spcPct val="0"/>
              </a:spcBef>
              <a:spcAft>
                <a:spcPct val="0"/>
              </a:spcAft>
              <a:tabLst>
                <a:tab pos="1092200" algn="l"/>
              </a:tabLst>
            </a:pPr>
            <a:r>
              <a:rPr lang="en-US" sz="2400" b="1" dirty="0" smtClean="0">
                <a:solidFill>
                  <a:srgbClr val="000000"/>
                </a:solidFill>
                <a:latin typeface="Arial" pitchFamily="34" charset="0"/>
                <a:ea typeface="MS PGothic" charset="0"/>
                <a:sym typeface="Arial Bold" charset="0"/>
              </a:rPr>
              <a:t>LONG ACTING</a:t>
            </a:r>
            <a:r>
              <a:rPr lang="en-US" sz="2400" b="1" dirty="0">
                <a:solidFill>
                  <a:srgbClr val="000000"/>
                </a:solidFill>
                <a:latin typeface="Arial" pitchFamily="34" charset="0"/>
                <a:ea typeface="MS PGothic" charset="0"/>
                <a:sym typeface="Arial Bold" charset="0"/>
              </a:rPr>
              <a:t/>
            </a:r>
            <a:br>
              <a:rPr lang="en-US" sz="2400" b="1" dirty="0">
                <a:solidFill>
                  <a:srgbClr val="000000"/>
                </a:solidFill>
                <a:latin typeface="Arial" pitchFamily="34" charset="0"/>
                <a:ea typeface="MS PGothic" charset="0"/>
                <a:sym typeface="Arial Bold" charset="0"/>
              </a:rPr>
            </a:br>
            <a:r>
              <a:rPr lang="en-US" b="1" dirty="0">
                <a:solidFill>
                  <a:srgbClr val="000000"/>
                </a:solidFill>
                <a:latin typeface="Arial" pitchFamily="34" charset="0"/>
                <a:ea typeface="MS PGothic" charset="0"/>
                <a:sym typeface="Arial Bold" charset="0"/>
              </a:rPr>
              <a:t>GLP-1 </a:t>
            </a:r>
            <a:r>
              <a:rPr lang="en-US" b="1" dirty="0" smtClean="0">
                <a:solidFill>
                  <a:srgbClr val="000000"/>
                </a:solidFill>
                <a:latin typeface="Arial" pitchFamily="34" charset="0"/>
                <a:ea typeface="MS PGothic" charset="0"/>
                <a:sym typeface="Arial Bold" charset="0"/>
              </a:rPr>
              <a:t>receptor agonists</a:t>
            </a:r>
          </a:p>
          <a:p>
            <a:pPr algn="ctr" defTabSz="914400" fontAlgn="base">
              <a:lnSpc>
                <a:spcPts val="2163"/>
              </a:lnSpc>
              <a:spcBef>
                <a:spcPct val="0"/>
              </a:spcBef>
              <a:spcAft>
                <a:spcPct val="0"/>
              </a:spcAft>
              <a:tabLst>
                <a:tab pos="1092200" algn="l"/>
              </a:tabLst>
            </a:pPr>
            <a:r>
              <a:rPr lang="en-US" sz="1400" b="1" dirty="0" smtClean="0">
                <a:solidFill>
                  <a:srgbClr val="000000"/>
                </a:solidFill>
                <a:latin typeface="Arial" pitchFamily="34" charset="0"/>
                <a:ea typeface="MS PGothic" charset="0"/>
                <a:sym typeface="Arial Bold" charset="0"/>
              </a:rPr>
              <a:t>eg. Liraglutide OD, Exenatide QW</a:t>
            </a:r>
          </a:p>
          <a:p>
            <a:pPr algn="ctr" defTabSz="914400" fontAlgn="base">
              <a:lnSpc>
                <a:spcPts val="2163"/>
              </a:lnSpc>
              <a:spcBef>
                <a:spcPct val="0"/>
              </a:spcBef>
              <a:spcAft>
                <a:spcPct val="0"/>
              </a:spcAft>
              <a:tabLst>
                <a:tab pos="1092200" algn="l"/>
              </a:tabLst>
            </a:pPr>
            <a:endParaRPr lang="en-US" b="1" dirty="0">
              <a:solidFill>
                <a:srgbClr val="FFFFFF"/>
              </a:solidFill>
              <a:ea typeface="MS PGothic" charset="0"/>
              <a:cs typeface="Calibri"/>
              <a:sym typeface="Arial Bold" charset="0"/>
            </a:endParaRPr>
          </a:p>
        </p:txBody>
      </p:sp>
      <p:sp>
        <p:nvSpPr>
          <p:cNvPr id="21" name="TextBox 20"/>
          <p:cNvSpPr txBox="1"/>
          <p:nvPr/>
        </p:nvSpPr>
        <p:spPr>
          <a:xfrm>
            <a:off x="4180114" y="2503206"/>
            <a:ext cx="736270" cy="489534"/>
          </a:xfrm>
          <a:prstGeom prst="rect">
            <a:avLst/>
          </a:prstGeom>
          <a:noFill/>
        </p:spPr>
        <p:txBody>
          <a:bodyPr wrap="square" tIns="90000" bIns="90000" rtlCol="0">
            <a:spAutoFit/>
          </a:bodyPr>
          <a:lstStyle/>
          <a:p>
            <a:pPr algn="ctr" defTabSz="914400" fontAlgn="base">
              <a:spcBef>
                <a:spcPct val="0"/>
              </a:spcBef>
              <a:spcAft>
                <a:spcPct val="0"/>
              </a:spcAft>
            </a:pPr>
            <a:r>
              <a:rPr lang="en-GB" sz="2000" b="1" dirty="0" smtClean="0">
                <a:solidFill>
                  <a:srgbClr val="000000"/>
                </a:solidFill>
                <a:latin typeface="Arial" pitchFamily="34" charset="0"/>
              </a:rPr>
              <a:t>or</a:t>
            </a:r>
          </a:p>
        </p:txBody>
      </p:sp>
      <p:sp>
        <p:nvSpPr>
          <p:cNvPr id="22" name="TextBox 21"/>
          <p:cNvSpPr txBox="1"/>
          <p:nvPr/>
        </p:nvSpPr>
        <p:spPr>
          <a:xfrm>
            <a:off x="996286" y="1252763"/>
            <a:ext cx="7001301" cy="674200"/>
          </a:xfrm>
          <a:prstGeom prst="rect">
            <a:avLst/>
          </a:prstGeom>
          <a:noFill/>
        </p:spPr>
        <p:txBody>
          <a:bodyPr wrap="square" tIns="90000" bIns="90000" rtlCol="0">
            <a:spAutoFit/>
          </a:bodyPr>
          <a:lstStyle/>
          <a:p>
            <a:pPr algn="ctr" defTabSz="914400" fontAlgn="base">
              <a:spcBef>
                <a:spcPct val="0"/>
              </a:spcBef>
              <a:spcAft>
                <a:spcPct val="0"/>
              </a:spcAft>
            </a:pPr>
            <a:r>
              <a:rPr lang="en-GB" sz="1600" b="1" dirty="0" smtClean="0">
                <a:solidFill>
                  <a:srgbClr val="000000"/>
                </a:solidFill>
                <a:latin typeface="Arial" pitchFamily="34" charset="0"/>
              </a:rPr>
              <a:t>The pharmacological profile and half-life of a GLP-1 receptor agonist influences its effects on postprandial and basal (fasting) glycaemia  </a:t>
            </a:r>
          </a:p>
        </p:txBody>
      </p:sp>
    </p:spTree>
    <p:extLst>
      <p:ext uri="{BB962C8B-B14F-4D97-AF65-F5344CB8AC3E}">
        <p14:creationId xmlns:p14="http://schemas.microsoft.com/office/powerpoint/2010/main" val="695418093"/>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idx="4294967295"/>
          </p:nvPr>
        </p:nvSpPr>
        <p:spPr>
          <a:xfrm>
            <a:off x="438150" y="247354"/>
            <a:ext cx="8532813" cy="889000"/>
          </a:xfrm>
        </p:spPr>
        <p:txBody>
          <a:bodyPr/>
          <a:lstStyle/>
          <a:p>
            <a:pPr eaLnBrk="1" hangingPunct="1">
              <a:lnSpc>
                <a:spcPts val="3000"/>
              </a:lnSpc>
              <a:defRPr/>
            </a:pPr>
            <a:r>
              <a:rPr lang="en-US" sz="2800" dirty="0"/>
              <a:t>Complementary </a:t>
            </a:r>
            <a:r>
              <a:rPr lang="en-US" sz="2800" dirty="0" smtClean="0"/>
              <a:t>actions </a:t>
            </a:r>
            <a:r>
              <a:rPr lang="en-US" sz="2800" dirty="0"/>
              <a:t>on FPG </a:t>
            </a:r>
            <a:r>
              <a:rPr lang="en-US" sz="2800" dirty="0" smtClean="0"/>
              <a:t>and </a:t>
            </a:r>
            <a:r>
              <a:rPr lang="en-US" sz="2800" dirty="0"/>
              <a:t>PPG</a:t>
            </a:r>
            <a:br>
              <a:rPr lang="en-US" sz="2800" dirty="0"/>
            </a:br>
            <a:r>
              <a:rPr lang="en-US" sz="2800" dirty="0" smtClean="0"/>
              <a:t>may provide additional </a:t>
            </a:r>
            <a:r>
              <a:rPr lang="en-US" sz="2800" dirty="0"/>
              <a:t>HbA</a:t>
            </a:r>
            <a:r>
              <a:rPr lang="en-US" sz="2800" baseline="-25000" dirty="0"/>
              <a:t>1c</a:t>
            </a:r>
            <a:r>
              <a:rPr lang="en-US" sz="2800" dirty="0"/>
              <a:t> </a:t>
            </a:r>
            <a:r>
              <a:rPr lang="en-US" sz="2800" dirty="0" smtClean="0"/>
              <a:t>control</a:t>
            </a:r>
          </a:p>
        </p:txBody>
      </p:sp>
      <p:sp>
        <p:nvSpPr>
          <p:cNvPr id="27" name="Rectangle 26"/>
          <p:cNvSpPr/>
          <p:nvPr/>
        </p:nvSpPr>
        <p:spPr>
          <a:xfrm>
            <a:off x="4256088" y="1381810"/>
            <a:ext cx="646112" cy="923925"/>
          </a:xfrm>
          <a:prstGeom prst="rect">
            <a:avLst/>
          </a:prstGeom>
        </p:spPr>
        <p:txBody>
          <a:bodyPr wrap="none">
            <a:spAutoFit/>
          </a:bodyPr>
          <a:lstStyle/>
          <a:p>
            <a:pPr defTabSz="914400" fontAlgn="base">
              <a:spcBef>
                <a:spcPct val="0"/>
              </a:spcBef>
              <a:spcAft>
                <a:spcPct val="0"/>
              </a:spcAft>
              <a:defRPr/>
            </a:pPr>
            <a:r>
              <a:rPr lang="en-US" sz="5400" b="1" dirty="0">
                <a:solidFill>
                  <a:srgbClr val="FFFFFF">
                    <a:lumMod val="50000"/>
                  </a:srgbClr>
                </a:solidFill>
                <a:latin typeface="Arial" pitchFamily="34" charset="0"/>
              </a:rPr>
              <a:t>+</a:t>
            </a:r>
            <a:endParaRPr lang="en-US" sz="1600" b="1" dirty="0">
              <a:solidFill>
                <a:srgbClr val="FFFFFF">
                  <a:lumMod val="50000"/>
                </a:srgbClr>
              </a:solidFill>
              <a:latin typeface="Arial" pitchFamily="34" charset="0"/>
            </a:endParaRPr>
          </a:p>
        </p:txBody>
      </p:sp>
      <p:sp>
        <p:nvSpPr>
          <p:cNvPr id="28" name="AutoShape 167"/>
          <p:cNvSpPr>
            <a:spLocks/>
          </p:cNvSpPr>
          <p:nvPr/>
        </p:nvSpPr>
        <p:spPr bwMode="auto">
          <a:xfrm>
            <a:off x="387350" y="1380222"/>
            <a:ext cx="3783013" cy="849168"/>
          </a:xfrm>
          <a:prstGeom prst="roundRect">
            <a:avLst>
              <a:gd name="adj" fmla="val 17856"/>
            </a:avLst>
          </a:prstGeom>
          <a:solidFill>
            <a:srgbClr val="FF6600"/>
          </a:solidFill>
          <a:ln>
            <a:noFill/>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29" name="Rectangle 169"/>
          <p:cNvSpPr>
            <a:spLocks/>
          </p:cNvSpPr>
          <p:nvPr/>
        </p:nvSpPr>
        <p:spPr bwMode="auto">
          <a:xfrm>
            <a:off x="900113" y="1656590"/>
            <a:ext cx="2722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914400" fontAlgn="base">
              <a:lnSpc>
                <a:spcPct val="80000"/>
              </a:lnSpc>
              <a:spcBef>
                <a:spcPct val="0"/>
              </a:spcBef>
              <a:spcAft>
                <a:spcPct val="0"/>
              </a:spcAft>
              <a:tabLst>
                <a:tab pos="1092200" algn="l"/>
              </a:tabLst>
            </a:pPr>
            <a:r>
              <a:rPr lang="en-US" sz="3200" b="1" dirty="0">
                <a:solidFill>
                  <a:srgbClr val="FFFFFF"/>
                </a:solidFill>
                <a:cs typeface="MS PGothic" charset="0"/>
                <a:sym typeface="Arial Bold" charset="0"/>
              </a:rPr>
              <a:t>Basal </a:t>
            </a:r>
            <a:r>
              <a:rPr lang="en-US" sz="3200" b="1" dirty="0" smtClean="0">
                <a:solidFill>
                  <a:srgbClr val="FFFFFF"/>
                </a:solidFill>
                <a:cs typeface="MS PGothic" charset="0"/>
                <a:sym typeface="Arial Bold" charset="0"/>
              </a:rPr>
              <a:t>Insulin</a:t>
            </a:r>
            <a:r>
              <a:rPr lang="en-US" sz="2000" b="1" baseline="30000" dirty="0" smtClean="0">
                <a:solidFill>
                  <a:srgbClr val="FFFFFF"/>
                </a:solidFill>
                <a:cs typeface="MS PGothic" charset="0"/>
                <a:sym typeface="Arial Bold" charset="0"/>
              </a:rPr>
              <a:t>*</a:t>
            </a:r>
            <a:endParaRPr lang="en-US" sz="2000" b="1" baseline="30000" dirty="0">
              <a:solidFill>
                <a:srgbClr val="FFFFFF"/>
              </a:solidFill>
              <a:cs typeface="MS PGothic" charset="0"/>
              <a:sym typeface="Arial Bold" charset="0"/>
            </a:endParaRPr>
          </a:p>
        </p:txBody>
      </p:sp>
      <p:sp>
        <p:nvSpPr>
          <p:cNvPr id="30" name="AutoShape 165"/>
          <p:cNvSpPr>
            <a:spLocks/>
          </p:cNvSpPr>
          <p:nvPr/>
        </p:nvSpPr>
        <p:spPr bwMode="auto">
          <a:xfrm>
            <a:off x="4981575" y="1378635"/>
            <a:ext cx="3741738" cy="836901"/>
          </a:xfrm>
          <a:prstGeom prst="roundRect">
            <a:avLst>
              <a:gd name="adj" fmla="val 17856"/>
            </a:avLst>
          </a:prstGeom>
          <a:solidFill>
            <a:schemeClr val="tx2"/>
          </a:solidFill>
          <a:ln w="38100">
            <a:noFill/>
            <a:miter lim="800000"/>
            <a:headEnd/>
            <a:tailEnd/>
          </a:ln>
        </p:spPr>
        <p:txBody>
          <a:bodyPr lIns="0" tIns="0" rIns="0" bIns="0"/>
          <a:lstStyle/>
          <a:p>
            <a:pPr algn="ctr" defTabSz="914400" fontAlgn="base">
              <a:spcBef>
                <a:spcPct val="0"/>
              </a:spcBef>
              <a:spcAft>
                <a:spcPct val="0"/>
              </a:spcAft>
              <a:defRPr/>
            </a:pPr>
            <a:endParaRPr lang="en-US" sz="1600" b="1" dirty="0">
              <a:solidFill>
                <a:srgbClr val="92278F"/>
              </a:solidFill>
              <a:latin typeface="Arial" pitchFamily="34" charset="0"/>
            </a:endParaRPr>
          </a:p>
        </p:txBody>
      </p:sp>
      <p:sp>
        <p:nvSpPr>
          <p:cNvPr id="35" name="Rectangle 4"/>
          <p:cNvSpPr>
            <a:spLocks/>
          </p:cNvSpPr>
          <p:nvPr/>
        </p:nvSpPr>
        <p:spPr bwMode="auto">
          <a:xfrm>
            <a:off x="5679971" y="2439754"/>
            <a:ext cx="66825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lnSpc>
                <a:spcPct val="80000"/>
              </a:lnSpc>
              <a:spcBef>
                <a:spcPts val="400"/>
              </a:spcBef>
              <a:spcAft>
                <a:spcPct val="0"/>
              </a:spcAft>
              <a:tabLst>
                <a:tab pos="1092200" algn="l"/>
              </a:tabLst>
            </a:pPr>
            <a:r>
              <a:rPr lang="en-US" sz="3200" b="1" dirty="0">
                <a:solidFill>
                  <a:srgbClr val="000000"/>
                </a:solidFill>
                <a:ea typeface="MS PGothic" charset="0"/>
                <a:sym typeface="Arial Bold" charset="0"/>
              </a:rPr>
              <a:t>FPG</a:t>
            </a:r>
          </a:p>
        </p:txBody>
      </p:sp>
      <p:sp>
        <p:nvSpPr>
          <p:cNvPr id="36" name="Rectangle 4"/>
          <p:cNvSpPr>
            <a:spLocks/>
          </p:cNvSpPr>
          <p:nvPr/>
        </p:nvSpPr>
        <p:spPr bwMode="auto">
          <a:xfrm>
            <a:off x="2849512" y="2439754"/>
            <a:ext cx="6983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lnSpc>
                <a:spcPct val="80000"/>
              </a:lnSpc>
              <a:spcBef>
                <a:spcPts val="400"/>
              </a:spcBef>
              <a:spcAft>
                <a:spcPct val="0"/>
              </a:spcAft>
              <a:tabLst>
                <a:tab pos="1092200" algn="l"/>
              </a:tabLst>
            </a:pPr>
            <a:r>
              <a:rPr lang="en-US" sz="3200" b="1" dirty="0">
                <a:solidFill>
                  <a:srgbClr val="000000"/>
                </a:solidFill>
                <a:ea typeface="MS PGothic" charset="0"/>
                <a:sym typeface="Arial Bold" charset="0"/>
              </a:rPr>
              <a:t>PPG</a:t>
            </a:r>
          </a:p>
        </p:txBody>
      </p:sp>
      <p:sp>
        <p:nvSpPr>
          <p:cNvPr id="37" name="Rectangle 4"/>
          <p:cNvSpPr>
            <a:spLocks/>
          </p:cNvSpPr>
          <p:nvPr/>
        </p:nvSpPr>
        <p:spPr bwMode="auto">
          <a:xfrm>
            <a:off x="7150047" y="2439754"/>
            <a:ext cx="6983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lnSpc>
                <a:spcPct val="80000"/>
              </a:lnSpc>
              <a:spcBef>
                <a:spcPts val="400"/>
              </a:spcBef>
              <a:spcAft>
                <a:spcPct val="0"/>
              </a:spcAft>
              <a:tabLst>
                <a:tab pos="1092200" algn="l"/>
              </a:tabLst>
            </a:pPr>
            <a:r>
              <a:rPr lang="en-US" sz="3200" b="1" dirty="0">
                <a:solidFill>
                  <a:srgbClr val="000000"/>
                </a:solidFill>
                <a:ea typeface="MS PGothic" charset="0"/>
                <a:sym typeface="Arial Bold" charset="0"/>
              </a:rPr>
              <a:t>PPG</a:t>
            </a:r>
          </a:p>
        </p:txBody>
      </p:sp>
      <p:sp>
        <p:nvSpPr>
          <p:cNvPr id="38" name="Rectangle 4"/>
          <p:cNvSpPr>
            <a:spLocks/>
          </p:cNvSpPr>
          <p:nvPr/>
        </p:nvSpPr>
        <p:spPr bwMode="auto">
          <a:xfrm>
            <a:off x="1368192" y="2439754"/>
            <a:ext cx="66825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ctr" defTabSz="914400" fontAlgn="base">
              <a:lnSpc>
                <a:spcPct val="80000"/>
              </a:lnSpc>
              <a:spcBef>
                <a:spcPts val="400"/>
              </a:spcBef>
              <a:spcAft>
                <a:spcPct val="0"/>
              </a:spcAft>
              <a:tabLst>
                <a:tab pos="1092200" algn="l"/>
              </a:tabLst>
            </a:pPr>
            <a:r>
              <a:rPr lang="en-US" sz="3200" b="1" dirty="0">
                <a:solidFill>
                  <a:srgbClr val="000000"/>
                </a:solidFill>
                <a:ea typeface="MS PGothic" charset="0"/>
                <a:sym typeface="Arial Bold" charset="0"/>
              </a:rPr>
              <a:t>FPG</a:t>
            </a:r>
          </a:p>
        </p:txBody>
      </p:sp>
      <p:sp>
        <p:nvSpPr>
          <p:cNvPr id="32" name="Rectangle 16"/>
          <p:cNvSpPr>
            <a:spLocks/>
          </p:cNvSpPr>
          <p:nvPr/>
        </p:nvSpPr>
        <p:spPr bwMode="auto">
          <a:xfrm>
            <a:off x="4310743" y="5391397"/>
            <a:ext cx="4465122" cy="73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defTabSz="914400" fontAlgn="base">
              <a:spcBef>
                <a:spcPct val="0"/>
              </a:spcBef>
              <a:spcAft>
                <a:spcPts val="600"/>
              </a:spcAft>
              <a:defRPr/>
            </a:pPr>
            <a:r>
              <a:rPr lang="en-US" sz="1600" b="1" dirty="0" smtClean="0">
                <a:solidFill>
                  <a:srgbClr val="000000"/>
                </a:solidFill>
                <a:latin typeface="Arial" pitchFamily="34" charset="0"/>
                <a:sym typeface="Arial" charset="0"/>
              </a:rPr>
              <a:t>Primary outcome: HbA</a:t>
            </a:r>
            <a:r>
              <a:rPr lang="en-US" sz="1600" b="1" baseline="-25000" dirty="0" smtClean="0">
                <a:solidFill>
                  <a:srgbClr val="000000"/>
                </a:solidFill>
                <a:latin typeface="Arial" pitchFamily="34" charset="0"/>
                <a:sym typeface="Arial" charset="0"/>
              </a:rPr>
              <a:t>1c</a:t>
            </a:r>
            <a:r>
              <a:rPr lang="en-US" sz="1600" b="1" dirty="0" smtClean="0">
                <a:solidFill>
                  <a:srgbClr val="000000"/>
                </a:solidFill>
                <a:latin typeface="Arial" pitchFamily="34" charset="0"/>
                <a:sym typeface="Arial" charset="0"/>
              </a:rPr>
              <a:t> decreased by </a:t>
            </a:r>
            <a:r>
              <a:rPr lang="en-US" sz="1600" b="1" dirty="0">
                <a:solidFill>
                  <a:srgbClr val="000000"/>
                </a:solidFill>
                <a:latin typeface="Arial" pitchFamily="34" charset="0"/>
                <a:sym typeface="Arial" charset="0"/>
              </a:rPr>
              <a:t>1.74% with exenatide and 1.04% with placebo (between-group difference -0.69%, </a:t>
            </a:r>
            <a:r>
              <a:rPr lang="en-US" sz="1600" b="1" dirty="0" smtClean="0">
                <a:solidFill>
                  <a:srgbClr val="000000"/>
                </a:solidFill>
                <a:latin typeface="Arial" pitchFamily="34" charset="0"/>
                <a:sym typeface="Arial" charset="0"/>
              </a:rPr>
              <a:t>p&lt;0.001)</a:t>
            </a:r>
            <a:r>
              <a:rPr lang="en-US" sz="1600" b="1" baseline="30000" dirty="0" smtClean="0">
                <a:solidFill>
                  <a:srgbClr val="000000"/>
                </a:solidFill>
                <a:latin typeface="Arial" pitchFamily="34" charset="0"/>
                <a:sym typeface="Arial" charset="0"/>
              </a:rPr>
              <a:t>2</a:t>
            </a:r>
            <a:endParaRPr lang="en-US" sz="1600" b="1" baseline="30000" dirty="0">
              <a:solidFill>
                <a:srgbClr val="000000"/>
              </a:solidFill>
              <a:latin typeface="Arial" pitchFamily="34" charset="0"/>
              <a:sym typeface="Arial" charset="0"/>
            </a:endParaRPr>
          </a:p>
        </p:txBody>
      </p:sp>
      <p:sp>
        <p:nvSpPr>
          <p:cNvPr id="33" name="Rectangle 16"/>
          <p:cNvSpPr>
            <a:spLocks/>
          </p:cNvSpPr>
          <p:nvPr/>
        </p:nvSpPr>
        <p:spPr bwMode="auto">
          <a:xfrm>
            <a:off x="402010" y="5400999"/>
            <a:ext cx="2045185" cy="3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nchor="ctr"/>
          <a:lstStyle/>
          <a:p>
            <a:pPr defTabSz="914400" fontAlgn="base">
              <a:spcBef>
                <a:spcPct val="0"/>
              </a:spcBef>
              <a:spcAft>
                <a:spcPts val="600"/>
              </a:spcAft>
              <a:defRPr/>
            </a:pPr>
            <a:r>
              <a:rPr lang="en-US" sz="1200" b="1" dirty="0" smtClean="0">
                <a:solidFill>
                  <a:srgbClr val="000000"/>
                </a:solidFill>
                <a:latin typeface="Arial" pitchFamily="34" charset="0"/>
                <a:sym typeface="Arial" charset="0"/>
              </a:rPr>
              <a:t>  * Insulin glargine              ** Exenatide </a:t>
            </a:r>
            <a:r>
              <a:rPr lang="en-US" sz="1200" b="1" dirty="0">
                <a:solidFill>
                  <a:srgbClr val="000000"/>
                </a:solidFill>
                <a:latin typeface="Arial" pitchFamily="34" charset="0"/>
                <a:sym typeface="Arial" charset="0"/>
              </a:rPr>
              <a:t>10 </a:t>
            </a:r>
            <a:r>
              <a:rPr lang="en-US" sz="1200" b="1" dirty="0" smtClean="0">
                <a:solidFill>
                  <a:srgbClr val="000000"/>
                </a:solidFill>
                <a:latin typeface="Arial" pitchFamily="34" charset="0"/>
                <a:sym typeface="Arial" charset="0"/>
              </a:rPr>
              <a:t>mcg BD</a:t>
            </a:r>
            <a:endParaRPr lang="en-US" sz="1200" b="1" dirty="0">
              <a:solidFill>
                <a:srgbClr val="000000"/>
              </a:solidFill>
              <a:latin typeface="Arial" pitchFamily="34" charset="0"/>
              <a:sym typeface="Arial" charset="0"/>
            </a:endParaRPr>
          </a:p>
        </p:txBody>
      </p:sp>
      <p:sp>
        <p:nvSpPr>
          <p:cNvPr id="34" name="Rectangle 33"/>
          <p:cNvSpPr/>
          <p:nvPr/>
        </p:nvSpPr>
        <p:spPr>
          <a:xfrm>
            <a:off x="331639" y="5938746"/>
            <a:ext cx="4166898" cy="400110"/>
          </a:xfrm>
          <a:prstGeom prst="rect">
            <a:avLst/>
          </a:prstGeom>
        </p:spPr>
        <p:txBody>
          <a:bodyPr wrap="square">
            <a:spAutoFit/>
          </a:bodyPr>
          <a:lstStyle/>
          <a:p>
            <a:pPr marL="228600" indent="-228600" defTabSz="914400" fontAlgn="base">
              <a:spcBef>
                <a:spcPct val="0"/>
              </a:spcBef>
              <a:spcAft>
                <a:spcPct val="0"/>
              </a:spcAft>
              <a:defRPr/>
            </a:pPr>
            <a:r>
              <a:rPr lang="en-US" sz="1000" b="1" baseline="30000" dirty="0" smtClean="0">
                <a:solidFill>
                  <a:srgbClr val="002060"/>
                </a:solidFill>
                <a:ea typeface="MS PGothic" charset="0"/>
                <a:cs typeface="Calibri"/>
                <a:sym typeface="Arial" charset="0"/>
              </a:rPr>
              <a:t>1</a:t>
            </a:r>
            <a:r>
              <a:rPr lang="en-US" sz="1000" b="1" dirty="0" smtClean="0">
                <a:solidFill>
                  <a:srgbClr val="002060"/>
                </a:solidFill>
                <a:ea typeface="MS PGothic" charset="0"/>
                <a:cs typeface="Calibri"/>
                <a:sym typeface="Arial" charset="0"/>
              </a:rPr>
              <a:t>Fineman MS et al. </a:t>
            </a:r>
            <a:r>
              <a:rPr lang="en-US" sz="1000" b="1" dirty="0" smtClean="0">
                <a:solidFill>
                  <a:srgbClr val="002060"/>
                </a:solidFill>
              </a:rPr>
              <a:t> Diabetes Obes Metab 2012;14:675-88</a:t>
            </a:r>
            <a:endParaRPr lang="en-US" sz="1000" b="1" dirty="0" smtClean="0">
              <a:solidFill>
                <a:srgbClr val="002060"/>
              </a:solidFill>
              <a:ea typeface="MS PGothic" charset="0"/>
              <a:cs typeface="Calibri"/>
              <a:sym typeface="Arial" charset="0"/>
            </a:endParaRPr>
          </a:p>
          <a:p>
            <a:pPr marL="228600" indent="-228600" defTabSz="914400" fontAlgn="base">
              <a:spcBef>
                <a:spcPct val="0"/>
              </a:spcBef>
              <a:spcAft>
                <a:spcPct val="0"/>
              </a:spcAft>
              <a:defRPr/>
            </a:pPr>
            <a:r>
              <a:rPr lang="en-US" sz="1000" b="1" baseline="30000" dirty="0" smtClean="0">
                <a:solidFill>
                  <a:srgbClr val="002060"/>
                </a:solidFill>
                <a:cs typeface="Calibri"/>
                <a:sym typeface="Arial" charset="0"/>
              </a:rPr>
              <a:t>2</a:t>
            </a:r>
            <a:r>
              <a:rPr lang="en-US" sz="1000" b="1" dirty="0" smtClean="0">
                <a:solidFill>
                  <a:srgbClr val="002060"/>
                </a:solidFill>
                <a:cs typeface="Calibri"/>
                <a:sym typeface="Arial" charset="0"/>
              </a:rPr>
              <a:t>Buse JB et al. Ann Intern Med 2011;154:103-12</a:t>
            </a:r>
            <a:endParaRPr lang="en-US" sz="900" dirty="0">
              <a:solidFill>
                <a:srgbClr val="FFFFFF">
                  <a:lumMod val="50000"/>
                </a:srgbClr>
              </a:solidFill>
              <a:latin typeface="Arial" pitchFamily="34" charset="0"/>
            </a:endParaRPr>
          </a:p>
        </p:txBody>
      </p:sp>
      <p:sp>
        <p:nvSpPr>
          <p:cNvPr id="43" name="Rectangle 166"/>
          <p:cNvSpPr>
            <a:spLocks/>
          </p:cNvSpPr>
          <p:nvPr/>
        </p:nvSpPr>
        <p:spPr bwMode="auto">
          <a:xfrm>
            <a:off x="5069296" y="1481474"/>
            <a:ext cx="3593012" cy="56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914400" fontAlgn="base">
              <a:lnSpc>
                <a:spcPts val="2563"/>
              </a:lnSpc>
              <a:spcBef>
                <a:spcPct val="0"/>
              </a:spcBef>
              <a:spcAft>
                <a:spcPct val="0"/>
              </a:spcAft>
              <a:tabLst>
                <a:tab pos="1092200" algn="l"/>
              </a:tabLst>
            </a:pPr>
            <a:r>
              <a:rPr lang="en-US" sz="3200" b="1" dirty="0" smtClean="0">
                <a:solidFill>
                  <a:srgbClr val="FFFFFF"/>
                </a:solidFill>
                <a:ea typeface="MS PGothic" charset="0"/>
                <a:cs typeface="Calibri"/>
                <a:sym typeface="Arial Bold" charset="0"/>
              </a:rPr>
              <a:t>Short Acting GLP-1 receptor agonist</a:t>
            </a:r>
            <a:r>
              <a:rPr lang="en-US" sz="3200" b="1" baseline="30000" dirty="0" smtClean="0">
                <a:solidFill>
                  <a:srgbClr val="FFFFFF"/>
                </a:solidFill>
                <a:ea typeface="MS PGothic" charset="0"/>
                <a:cs typeface="Calibri"/>
                <a:sym typeface="Arial Bold" charset="0"/>
              </a:rPr>
              <a:t>1</a:t>
            </a:r>
            <a:r>
              <a:rPr lang="en-US" sz="2000" b="1" baseline="75000" dirty="0" smtClean="0">
                <a:solidFill>
                  <a:srgbClr val="FFFFFF"/>
                </a:solidFill>
                <a:ea typeface="MS PGothic" charset="0"/>
                <a:cs typeface="Calibri"/>
                <a:sym typeface="Arial Bold" charset="0"/>
              </a:rPr>
              <a:t>**</a:t>
            </a:r>
            <a:endParaRPr lang="en-US" sz="2000" b="1" baseline="75000" dirty="0">
              <a:solidFill>
                <a:srgbClr val="FFFFFF"/>
              </a:solidFill>
              <a:ea typeface="MS PGothic" charset="0"/>
              <a:cs typeface="Calibri"/>
              <a:sym typeface="Arial Bold" charset="0"/>
            </a:endParaRPr>
          </a:p>
        </p:txBody>
      </p:sp>
      <p:sp>
        <p:nvSpPr>
          <p:cNvPr id="44" name="AutoShape 5"/>
          <p:cNvSpPr>
            <a:spLocks/>
          </p:cNvSpPr>
          <p:nvPr/>
        </p:nvSpPr>
        <p:spPr bwMode="auto">
          <a:xfrm rot="5400000">
            <a:off x="634351" y="3350258"/>
            <a:ext cx="2050567" cy="1211781"/>
          </a:xfrm>
          <a:prstGeom prst="rightArrow">
            <a:avLst>
              <a:gd name="adj1" fmla="val 66546"/>
              <a:gd name="adj2" fmla="val 44784"/>
            </a:avLst>
          </a:prstGeom>
          <a:gradFill flip="none" rotWithShape="1">
            <a:gsLst>
              <a:gs pos="0">
                <a:srgbClr val="E3DE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45" name="AutoShape 5"/>
          <p:cNvSpPr>
            <a:spLocks/>
          </p:cNvSpPr>
          <p:nvPr/>
        </p:nvSpPr>
        <p:spPr bwMode="auto">
          <a:xfrm rot="5400000">
            <a:off x="2644392" y="2890048"/>
            <a:ext cx="1067928" cy="1176861"/>
          </a:xfrm>
          <a:prstGeom prst="rightArrow">
            <a:avLst>
              <a:gd name="adj1" fmla="val 66546"/>
              <a:gd name="adj2" fmla="val 413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6350">
            <a:solidFill>
              <a:srgbClr val="0070C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46" name="AutoShape 5"/>
          <p:cNvSpPr>
            <a:spLocks/>
          </p:cNvSpPr>
          <p:nvPr/>
        </p:nvSpPr>
        <p:spPr bwMode="auto">
          <a:xfrm rot="5400000">
            <a:off x="5479309" y="2817997"/>
            <a:ext cx="1040632" cy="1184484"/>
          </a:xfrm>
          <a:prstGeom prst="rightArrow">
            <a:avLst>
              <a:gd name="adj1" fmla="val 66546"/>
              <a:gd name="adj2" fmla="val 40279"/>
            </a:avLst>
          </a:prstGeom>
          <a:gradFill flip="none" rotWithShape="1">
            <a:gsLst>
              <a:gs pos="0">
                <a:srgbClr val="E3DE00"/>
              </a:gs>
              <a:gs pos="50000">
                <a:srgbClr val="FFFF00">
                  <a:shade val="67500"/>
                  <a:satMod val="115000"/>
                </a:srgbClr>
              </a:gs>
              <a:gs pos="100000">
                <a:srgbClr val="FFFF00">
                  <a:shade val="100000"/>
                  <a:satMod val="115000"/>
                </a:srgbClr>
              </a:gs>
            </a:gsLst>
            <a:lin ang="0" scaled="1"/>
            <a:tileRect/>
          </a:gradFill>
          <a:ln w="6350">
            <a:solidFill>
              <a:srgbClr val="FFFF0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sp>
        <p:nvSpPr>
          <p:cNvPr id="47" name="AutoShape 5"/>
          <p:cNvSpPr>
            <a:spLocks/>
          </p:cNvSpPr>
          <p:nvPr/>
        </p:nvSpPr>
        <p:spPr bwMode="auto">
          <a:xfrm rot="5400000">
            <a:off x="6458919" y="3306306"/>
            <a:ext cx="2036919" cy="1231450"/>
          </a:xfrm>
          <a:prstGeom prst="rightArrow">
            <a:avLst>
              <a:gd name="adj1" fmla="val 66546"/>
              <a:gd name="adj2" fmla="val 413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0800000" scaled="1"/>
            <a:tileRect/>
          </a:gradFill>
          <a:ln w="6350">
            <a:solidFill>
              <a:srgbClr val="0070C0">
                <a:alpha val="67842"/>
              </a:srgbClr>
            </a:solidFill>
            <a:miter lim="800000"/>
            <a:headEnd/>
            <a:tailEnd/>
          </a:ln>
        </p:spPr>
        <p:txBody>
          <a:bodyPr lIns="0" tIns="0" rIns="0" bIns="0"/>
          <a:lstStyle/>
          <a:p>
            <a:pPr algn="ctr" defTabSz="914400" fontAlgn="base">
              <a:spcBef>
                <a:spcPct val="0"/>
              </a:spcBef>
              <a:spcAft>
                <a:spcPct val="0"/>
              </a:spcAft>
            </a:pPr>
            <a:endParaRPr lang="en-US" sz="1600" b="1" dirty="0">
              <a:solidFill>
                <a:srgbClr val="92278F"/>
              </a:solidFill>
              <a:latin typeface="Arial" pitchFamily="34" charset="0"/>
            </a:endParaRPr>
          </a:p>
        </p:txBody>
      </p:sp>
      <p:grpSp>
        <p:nvGrpSpPr>
          <p:cNvPr id="5" name="Group 4"/>
          <p:cNvGrpSpPr/>
          <p:nvPr/>
        </p:nvGrpSpPr>
        <p:grpSpPr>
          <a:xfrm>
            <a:off x="2425318" y="2898720"/>
            <a:ext cx="4383087" cy="2446338"/>
            <a:chOff x="2143076" y="3378342"/>
            <a:chExt cx="4383087" cy="2446338"/>
          </a:xfrm>
        </p:grpSpPr>
        <p:grpSp>
          <p:nvGrpSpPr>
            <p:cNvPr id="4" name="Group 3"/>
            <p:cNvGrpSpPr/>
            <p:nvPr/>
          </p:nvGrpSpPr>
          <p:grpSpPr>
            <a:xfrm>
              <a:off x="2143076" y="3378342"/>
              <a:ext cx="4383087" cy="2446338"/>
              <a:chOff x="2399661" y="3185926"/>
              <a:chExt cx="4383087" cy="2446338"/>
            </a:xfrm>
          </p:grpSpPr>
          <p:grpSp>
            <p:nvGrpSpPr>
              <p:cNvPr id="3" name="Group 2"/>
              <p:cNvGrpSpPr/>
              <p:nvPr/>
            </p:nvGrpSpPr>
            <p:grpSpPr>
              <a:xfrm>
                <a:off x="2399661" y="3185926"/>
                <a:ext cx="4383087" cy="2446338"/>
                <a:chOff x="2399661" y="3185926"/>
                <a:chExt cx="4383087" cy="2446338"/>
              </a:xfrm>
            </p:grpSpPr>
            <p:pic>
              <p:nvPicPr>
                <p:cNvPr id="78857" name="Picture 51" descr="A1CDial_ClearBackgroun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661" y="3185926"/>
                  <a:ext cx="438308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Freeform 19"/>
                <p:cNvSpPr>
                  <a:spLocks/>
                </p:cNvSpPr>
                <p:nvPr/>
              </p:nvSpPr>
              <p:spPr bwMode="auto">
                <a:xfrm rot="18067296">
                  <a:off x="3847665" y="3935038"/>
                  <a:ext cx="1134874" cy="988932"/>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8826"/>
                      </a:moveTo>
                      <a:lnTo>
                        <a:pt x="21600" y="0"/>
                      </a:lnTo>
                      <a:lnTo>
                        <a:pt x="2938" y="21600"/>
                      </a:lnTo>
                      <a:lnTo>
                        <a:pt x="2123" y="19279"/>
                      </a:lnTo>
                      <a:lnTo>
                        <a:pt x="0" y="18826"/>
                      </a:lnTo>
                      <a:close/>
                      <a:moveTo>
                        <a:pt x="0" y="18826"/>
                      </a:moveTo>
                    </a:path>
                  </a:pathLst>
                </a:custGeom>
                <a:solidFill>
                  <a:srgbClr val="000000"/>
                </a:solidFill>
                <a:ln w="25400" cap="flat">
                  <a:solidFill>
                    <a:schemeClr val="tx1"/>
                  </a:solidFill>
                  <a:prstDash val="solid"/>
                  <a:miter lim="800000"/>
                  <a:headEnd type="none" w="med" len="med"/>
                  <a:tailEnd type="none" w="med" len="med"/>
                </a:ln>
              </p:spPr>
              <p:txBody>
                <a:bodyPr lIns="0" tIns="0" rIns="0" bIns="0"/>
                <a:lstStyle/>
                <a:p>
                  <a:pPr defTabSz="914400" fontAlgn="base">
                    <a:spcBef>
                      <a:spcPct val="0"/>
                    </a:spcBef>
                    <a:spcAft>
                      <a:spcPct val="0"/>
                    </a:spcAft>
                  </a:pPr>
                  <a:endParaRPr lang="en-US" sz="1600" b="1" dirty="0">
                    <a:solidFill>
                      <a:srgbClr val="92278F"/>
                    </a:solidFill>
                    <a:latin typeface="Arial" pitchFamily="34" charset="0"/>
                  </a:endParaRPr>
                </a:p>
              </p:txBody>
            </p:sp>
            <p:pic>
              <p:nvPicPr>
                <p:cNvPr id="78860" name="Picture 6"/>
                <p:cNvPicPr>
                  <a:picLocks noChangeAspect="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4525963" y="3441700"/>
                  <a:ext cx="1468437" cy="74612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61" name="Rectangle 14"/>
              <p:cNvSpPr>
                <a:spLocks/>
              </p:cNvSpPr>
              <p:nvPr/>
            </p:nvSpPr>
            <p:spPr bwMode="auto">
              <a:xfrm>
                <a:off x="2767013" y="4775200"/>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p>
                <a:pPr defTabSz="914400" fontAlgn="base">
                  <a:spcBef>
                    <a:spcPct val="0"/>
                  </a:spcBef>
                  <a:spcAft>
                    <a:spcPct val="0"/>
                  </a:spcAft>
                </a:pPr>
                <a:r>
                  <a:rPr lang="en-US" sz="2800" b="1" dirty="0">
                    <a:solidFill>
                      <a:srgbClr val="000000"/>
                    </a:solidFill>
                    <a:latin typeface="Arial Bold" charset="0"/>
                    <a:cs typeface="MS PGothic" charset="0"/>
                    <a:sym typeface="Arial Bold" charset="0"/>
                  </a:rPr>
                  <a:t>HbA</a:t>
                </a:r>
                <a:r>
                  <a:rPr lang="en-US" sz="2800" b="1" baseline="-25000" dirty="0">
                    <a:solidFill>
                      <a:srgbClr val="000000"/>
                    </a:solidFill>
                    <a:latin typeface="Arial Bold" charset="0"/>
                    <a:cs typeface="MS PGothic" charset="0"/>
                    <a:sym typeface="Arial Bold" charset="0"/>
                  </a:rPr>
                  <a:t>1c</a:t>
                </a:r>
              </a:p>
            </p:txBody>
          </p:sp>
        </p:grpSp>
        <p:sp>
          <p:nvSpPr>
            <p:cNvPr id="78858" name="Rectangle 14"/>
            <p:cNvSpPr>
              <a:spLocks/>
            </p:cNvSpPr>
            <p:nvPr/>
          </p:nvSpPr>
          <p:spPr bwMode="auto">
            <a:xfrm>
              <a:off x="4242417" y="3985532"/>
              <a:ext cx="1821551"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pPr defTabSz="914400" fontAlgn="base">
                <a:spcBef>
                  <a:spcPct val="0"/>
                </a:spcBef>
                <a:spcAft>
                  <a:spcPct val="0"/>
                </a:spcAft>
              </a:pPr>
              <a:r>
                <a:rPr lang="en-US" b="1" dirty="0">
                  <a:solidFill>
                    <a:srgbClr val="000000"/>
                  </a:solidFill>
                  <a:latin typeface="Arial Bold" charset="0"/>
                  <a:cs typeface="MS PGothic" charset="0"/>
                  <a:sym typeface="Arial Bold" charset="0"/>
                </a:rPr>
                <a:t>7.0</a:t>
              </a:r>
              <a:r>
                <a:rPr lang="en-US" b="1" dirty="0" smtClean="0">
                  <a:solidFill>
                    <a:srgbClr val="000000"/>
                  </a:solidFill>
                  <a:latin typeface="Arial Bold" charset="0"/>
                  <a:cs typeface="MS PGothic" charset="0"/>
                  <a:sym typeface="Arial Bold" charset="0"/>
                </a:rPr>
                <a:t>%                      </a:t>
              </a:r>
              <a:r>
                <a:rPr lang="en-US" sz="1100" b="1" dirty="0" smtClean="0">
                  <a:solidFill>
                    <a:srgbClr val="000000"/>
                  </a:solidFill>
                  <a:latin typeface="Arial Bold" charset="0"/>
                  <a:cs typeface="MS PGothic" charset="0"/>
                  <a:sym typeface="Arial Bold" charset="0"/>
                </a:rPr>
                <a:t>53 mmol/mol</a:t>
              </a:r>
              <a:endParaRPr lang="en-US" sz="1100" b="1" dirty="0">
                <a:solidFill>
                  <a:srgbClr val="000000"/>
                </a:solidFill>
                <a:latin typeface="Arial Bold" charset="0"/>
                <a:cs typeface="MS PGothic" charset="0"/>
                <a:sym typeface="Arial Bold" charset="0"/>
              </a:endParaRPr>
            </a:p>
          </p:txBody>
        </p:sp>
      </p:grpSp>
      <p:sp>
        <p:nvSpPr>
          <p:cNvPr id="48" name="TextBox 47"/>
          <p:cNvSpPr txBox="1"/>
          <p:nvPr/>
        </p:nvSpPr>
        <p:spPr>
          <a:xfrm>
            <a:off x="354841" y="5718413"/>
            <a:ext cx="3875964" cy="335646"/>
          </a:xfrm>
          <a:prstGeom prst="rect">
            <a:avLst/>
          </a:prstGeom>
          <a:noFill/>
        </p:spPr>
        <p:txBody>
          <a:bodyPr wrap="square" tIns="90000" bIns="90000" rtlCol="0">
            <a:spAutoFit/>
          </a:bodyPr>
          <a:lstStyle/>
          <a:p>
            <a:pPr defTabSz="914400" fontAlgn="base">
              <a:spcBef>
                <a:spcPct val="0"/>
              </a:spcBef>
              <a:spcAft>
                <a:spcPct val="0"/>
              </a:spcAft>
            </a:pPr>
            <a:r>
              <a:rPr lang="en-GB" sz="1000" b="1" dirty="0" smtClean="0">
                <a:solidFill>
                  <a:srgbClr val="000000"/>
                </a:solidFill>
                <a:latin typeface="Arial" pitchFamily="34" charset="0"/>
              </a:rPr>
              <a:t>FPG = fasting plasma glucose;  PPG = postprandial glucose</a:t>
            </a:r>
          </a:p>
        </p:txBody>
      </p:sp>
    </p:spTree>
    <p:extLst>
      <p:ext uri="{BB962C8B-B14F-4D97-AF65-F5344CB8AC3E}">
        <p14:creationId xmlns:p14="http://schemas.microsoft.com/office/powerpoint/2010/main" val="841799750"/>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9609"/>
          </a:xfrm>
        </p:spPr>
        <p:txBody>
          <a:bodyPr/>
          <a:lstStyle/>
          <a:p>
            <a:r>
              <a:rPr lang="en-US" dirty="0" smtClean="0">
                <a:latin typeface="+mj-lt"/>
              </a:rPr>
              <a:t>New GLP1 </a:t>
            </a:r>
            <a:endParaRPr lang="en-US" dirty="0">
              <a:latin typeface="+mj-lt"/>
            </a:endParaRPr>
          </a:p>
        </p:txBody>
      </p:sp>
      <p:sp>
        <p:nvSpPr>
          <p:cNvPr id="3" name="Content Placeholder 2"/>
          <p:cNvSpPr>
            <a:spLocks noGrp="1"/>
          </p:cNvSpPr>
          <p:nvPr>
            <p:ph idx="1"/>
          </p:nvPr>
        </p:nvSpPr>
        <p:spPr/>
        <p:txBody>
          <a:bodyPr/>
          <a:lstStyle/>
          <a:p>
            <a:r>
              <a:rPr lang="en-US" dirty="0" smtClean="0">
                <a:solidFill>
                  <a:srgbClr val="FFFF00"/>
                </a:solidFill>
              </a:rPr>
              <a:t>Lixizenatide ( Lyxiuma)</a:t>
            </a:r>
          </a:p>
          <a:p>
            <a:endParaRPr lang="en-US" dirty="0"/>
          </a:p>
          <a:p>
            <a:r>
              <a:rPr lang="en-US" dirty="0" smtClean="0"/>
              <a:t>Prandial GLP1 </a:t>
            </a:r>
          </a:p>
          <a:p>
            <a:endParaRPr lang="en-US" dirty="0" smtClean="0"/>
          </a:p>
          <a:p>
            <a:r>
              <a:rPr lang="en-US" dirty="0" smtClean="0"/>
              <a:t>Combination with basal insulin in DM2 </a:t>
            </a:r>
          </a:p>
          <a:p>
            <a:pPr lvl="1"/>
            <a:r>
              <a:rPr lang="en-US" dirty="0" smtClean="0"/>
              <a:t>Reduced insulin doses</a:t>
            </a:r>
          </a:p>
          <a:p>
            <a:pPr lvl="1"/>
            <a:r>
              <a:rPr lang="en-US" dirty="0" smtClean="0"/>
              <a:t>Reduced FPG &amp; PPG</a:t>
            </a:r>
          </a:p>
          <a:p>
            <a:pPr lvl="1"/>
            <a:r>
              <a:rPr lang="en-US" dirty="0" smtClean="0"/>
              <a:t>Greater attainment A1c targets</a:t>
            </a:r>
          </a:p>
          <a:p>
            <a:pPr lvl="1"/>
            <a:r>
              <a:rPr lang="en-US" dirty="0" smtClean="0"/>
              <a:t>Less hypoglycemia</a:t>
            </a:r>
          </a:p>
          <a:p>
            <a:endParaRPr lang="en-US" dirty="0" smtClean="0"/>
          </a:p>
          <a:p>
            <a:r>
              <a:rPr lang="en-US" dirty="0" smtClean="0"/>
              <a:t>Similar outcome c/w prandial insulin</a:t>
            </a:r>
            <a:endParaRPr lang="en-US" dirty="0"/>
          </a:p>
        </p:txBody>
      </p:sp>
    </p:spTree>
    <p:extLst>
      <p:ext uri="{BB962C8B-B14F-4D97-AF65-F5344CB8AC3E}">
        <p14:creationId xmlns:p14="http://schemas.microsoft.com/office/powerpoint/2010/main" val="170134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37158" y="311896"/>
            <a:ext cx="8275637" cy="831850"/>
          </a:xfrm>
        </p:spPr>
        <p:txBody>
          <a:bodyPr/>
          <a:lstStyle/>
          <a:p>
            <a:pPr eaLnBrk="1" hangingPunct="1">
              <a:defRPr/>
            </a:pPr>
            <a:r>
              <a:rPr lang="en-GB" sz="2800" dirty="0" smtClean="0">
                <a:cs typeface="+mj-cs"/>
              </a:rPr>
              <a:t>Lixisenatide: prefilled fixed-dose pen</a:t>
            </a:r>
          </a:p>
        </p:txBody>
      </p:sp>
      <p:pic>
        <p:nvPicPr>
          <p:cNvPr id="12291" name="Picture 3"/>
          <p:cNvPicPr>
            <a:picLocks noGrp="1" noChangeAspect="1" noChangeArrowheads="1"/>
          </p:cNvPicPr>
          <p:nvPr>
            <p:ph type="body" idx="4294967295"/>
          </p:nvPr>
        </p:nvPicPr>
        <p:blipFill rotWithShape="1">
          <a:blip r:embed="rId3" cstate="print"/>
          <a:srcRect l="3380" t="24028" r="15453" b="40340"/>
          <a:stretch/>
        </p:blipFill>
        <p:spPr>
          <a:xfrm>
            <a:off x="632949" y="2205038"/>
            <a:ext cx="7731125" cy="3070225"/>
          </a:xfrm>
        </p:spPr>
      </p:pic>
      <p:sp>
        <p:nvSpPr>
          <p:cNvPr id="2" name="Oval 1"/>
          <p:cNvSpPr>
            <a:spLocks noChangeArrowheads="1"/>
          </p:cNvSpPr>
          <p:nvPr/>
        </p:nvSpPr>
        <p:spPr bwMode="auto">
          <a:xfrm>
            <a:off x="5447837" y="2420938"/>
            <a:ext cx="1368425" cy="1223962"/>
          </a:xfrm>
          <a:prstGeom prst="ellipse">
            <a:avLst/>
          </a:prstGeom>
          <a:noFill/>
          <a:ln w="254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defRPr/>
            </a:pPr>
            <a:endParaRPr lang="en-US" sz="1600" b="1" dirty="0">
              <a:solidFill>
                <a:srgbClr val="FFFFFF"/>
              </a:solidFill>
            </a:endParaRPr>
          </a:p>
        </p:txBody>
      </p:sp>
      <p:cxnSp>
        <p:nvCxnSpPr>
          <p:cNvPr id="6" name="Straight Connector 5"/>
          <p:cNvCxnSpPr>
            <a:cxnSpLocks noChangeShapeType="1"/>
          </p:cNvCxnSpPr>
          <p:nvPr/>
        </p:nvCxnSpPr>
        <p:spPr bwMode="auto">
          <a:xfrm flipV="1">
            <a:off x="6384462" y="1989138"/>
            <a:ext cx="360362" cy="43180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50" name="TextBox 6"/>
          <p:cNvSpPr txBox="1">
            <a:spLocks noChangeArrowheads="1"/>
          </p:cNvSpPr>
          <p:nvPr/>
        </p:nvSpPr>
        <p:spPr bwMode="auto">
          <a:xfrm>
            <a:off x="6600362" y="1628775"/>
            <a:ext cx="1157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2200" b="1" dirty="0">
                <a:solidFill>
                  <a:srgbClr val="000000"/>
                </a:solidFill>
              </a:rPr>
              <a:t>10 </a:t>
            </a:r>
            <a:r>
              <a:rPr lang="en-US" sz="2200" b="1" dirty="0" smtClean="0">
                <a:solidFill>
                  <a:srgbClr val="000000"/>
                </a:solidFill>
              </a:rPr>
              <a:t>mcg</a:t>
            </a:r>
            <a:endParaRPr lang="en-US" sz="2200" b="1" dirty="0">
              <a:solidFill>
                <a:srgbClr val="000000"/>
              </a:solidFill>
            </a:endParaRPr>
          </a:p>
        </p:txBody>
      </p:sp>
      <p:sp>
        <p:nvSpPr>
          <p:cNvPr id="10" name="Oval 9"/>
          <p:cNvSpPr>
            <a:spLocks noChangeArrowheads="1"/>
          </p:cNvSpPr>
          <p:nvPr/>
        </p:nvSpPr>
        <p:spPr bwMode="auto">
          <a:xfrm>
            <a:off x="5352463" y="3969637"/>
            <a:ext cx="1366837" cy="1223962"/>
          </a:xfrm>
          <a:prstGeom prst="ellipse">
            <a:avLst/>
          </a:prstGeom>
          <a:noFill/>
          <a:ln w="254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defRPr/>
            </a:pPr>
            <a:endParaRPr lang="en-US" sz="1600" b="1" dirty="0">
              <a:solidFill>
                <a:srgbClr val="FFFFFF"/>
              </a:solidFill>
            </a:endParaRPr>
          </a:p>
        </p:txBody>
      </p:sp>
      <p:cxnSp>
        <p:nvCxnSpPr>
          <p:cNvPr id="11" name="Straight Connector 10"/>
          <p:cNvCxnSpPr>
            <a:cxnSpLocks noChangeShapeType="1"/>
          </p:cNvCxnSpPr>
          <p:nvPr/>
        </p:nvCxnSpPr>
        <p:spPr bwMode="auto">
          <a:xfrm flipH="1" flipV="1">
            <a:off x="6309107" y="5157973"/>
            <a:ext cx="360363" cy="431800"/>
          </a:xfrm>
          <a:prstGeom prst="line">
            <a:avLst/>
          </a:prstGeom>
          <a:noFill/>
          <a:ln w="254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53" name="TextBox 12"/>
          <p:cNvSpPr txBox="1">
            <a:spLocks noChangeArrowheads="1"/>
          </p:cNvSpPr>
          <p:nvPr/>
        </p:nvSpPr>
        <p:spPr bwMode="auto">
          <a:xfrm>
            <a:off x="6598031" y="5506645"/>
            <a:ext cx="1157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2200" b="1" dirty="0" smtClean="0">
                <a:solidFill>
                  <a:srgbClr val="000000"/>
                </a:solidFill>
              </a:rPr>
              <a:t>20 mcg</a:t>
            </a:r>
            <a:endParaRPr lang="en-US" sz="2200" b="1" dirty="0">
              <a:solidFill>
                <a:srgbClr val="000000"/>
              </a:solidFill>
            </a:endParaRPr>
          </a:p>
        </p:txBody>
      </p:sp>
    </p:spTree>
    <p:extLst>
      <p:ext uri="{BB962C8B-B14F-4D97-AF65-F5344CB8AC3E}">
        <p14:creationId xmlns:p14="http://schemas.microsoft.com/office/powerpoint/2010/main" val="803396460"/>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GLP1 </a:t>
            </a:r>
            <a:br>
              <a:rPr lang="en-US" dirty="0" smtClean="0"/>
            </a:br>
            <a:r>
              <a:rPr lang="en-US" dirty="0" smtClean="0"/>
              <a:t>(once </a:t>
            </a:r>
            <a:r>
              <a:rPr lang="en-US" dirty="0" smtClean="0">
                <a:latin typeface="+mj-lt"/>
              </a:rPr>
              <a:t>weekly)..Delaglutide</a:t>
            </a:r>
            <a:endParaRPr lang="en-US" dirty="0">
              <a:latin typeface="+mj-lt"/>
            </a:endParaRPr>
          </a:p>
        </p:txBody>
      </p:sp>
      <p:sp>
        <p:nvSpPr>
          <p:cNvPr id="3" name="Content Placeholder 2"/>
          <p:cNvSpPr>
            <a:spLocks noGrp="1"/>
          </p:cNvSpPr>
          <p:nvPr>
            <p:ph idx="1"/>
          </p:nvPr>
        </p:nvSpPr>
        <p:spPr/>
        <p:txBody>
          <a:bodyPr/>
          <a:lstStyle/>
          <a:p>
            <a:endParaRPr lang="en-US" dirty="0" smtClean="0"/>
          </a:p>
          <a:p>
            <a:endParaRPr lang="en-US" dirty="0">
              <a:solidFill>
                <a:srgbClr val="FFFF00"/>
              </a:solidFill>
            </a:endParaRPr>
          </a:p>
          <a:p>
            <a:r>
              <a:rPr lang="en-US" dirty="0" smtClean="0">
                <a:solidFill>
                  <a:srgbClr val="FFFF00"/>
                </a:solidFill>
              </a:rPr>
              <a:t>Colourless</a:t>
            </a:r>
          </a:p>
          <a:p>
            <a:endParaRPr lang="en-US" dirty="0" smtClean="0">
              <a:solidFill>
                <a:srgbClr val="FFFF00"/>
              </a:solidFill>
            </a:endParaRPr>
          </a:p>
          <a:p>
            <a:r>
              <a:rPr lang="en-US" dirty="0" smtClean="0">
                <a:solidFill>
                  <a:srgbClr val="FFFF00"/>
                </a:solidFill>
              </a:rPr>
              <a:t>HbA1c reductions simliar to Exentauide LAR</a:t>
            </a:r>
          </a:p>
          <a:p>
            <a:endParaRPr lang="en-US" dirty="0" smtClean="0">
              <a:solidFill>
                <a:srgbClr val="FFFF00"/>
              </a:solidFill>
            </a:endParaRPr>
          </a:p>
          <a:p>
            <a:r>
              <a:rPr lang="en-US" dirty="0" smtClean="0">
                <a:solidFill>
                  <a:srgbClr val="FFFF00"/>
                </a:solidFill>
              </a:rPr>
              <a:t>No reconstitution</a:t>
            </a:r>
            <a:endParaRPr lang="en-US" dirty="0">
              <a:solidFill>
                <a:srgbClr val="FFFF00"/>
              </a:solidFill>
            </a:endParaRPr>
          </a:p>
        </p:txBody>
      </p:sp>
    </p:spTree>
    <p:extLst>
      <p:ext uri="{BB962C8B-B14F-4D97-AF65-F5344CB8AC3E}">
        <p14:creationId xmlns:p14="http://schemas.microsoft.com/office/powerpoint/2010/main" val="370845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172"/>
            <a:ext cx="8229600" cy="2256206"/>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GLP1 analogues in DM1</a:t>
            </a:r>
            <a:br>
              <a:rPr lang="en-US" dirty="0" smtClean="0"/>
            </a:br>
            <a:r>
              <a:rPr lang="en-US" dirty="0"/>
              <a:t>Liraglutide : Pilot study</a:t>
            </a:r>
            <a:br>
              <a:rPr lang="en-US" dirty="0"/>
            </a:br>
            <a:endParaRPr lang="en-US" dirty="0"/>
          </a:p>
        </p:txBody>
      </p:sp>
      <p:sp>
        <p:nvSpPr>
          <p:cNvPr id="3" name="Content Placeholder 2"/>
          <p:cNvSpPr>
            <a:spLocks noGrp="1"/>
          </p:cNvSpPr>
          <p:nvPr>
            <p:ph idx="1"/>
          </p:nvPr>
        </p:nvSpPr>
        <p:spPr>
          <a:xfrm>
            <a:off x="457200" y="2712378"/>
            <a:ext cx="8229600" cy="3413785"/>
          </a:xfrm>
        </p:spPr>
        <p:txBody>
          <a:bodyPr>
            <a:normAutofit/>
          </a:bodyPr>
          <a:lstStyle/>
          <a:p>
            <a:pPr marL="0" indent="0">
              <a:buNone/>
            </a:pPr>
            <a:endParaRPr lang="en-US" dirty="0" smtClean="0"/>
          </a:p>
          <a:p>
            <a:r>
              <a:rPr lang="en-US" dirty="0" smtClean="0">
                <a:solidFill>
                  <a:srgbClr val="FFFF00"/>
                </a:solidFill>
              </a:rPr>
              <a:t>10 weeks only ; Pilot study</a:t>
            </a:r>
          </a:p>
          <a:p>
            <a:r>
              <a:rPr lang="en-US" dirty="0" smtClean="0">
                <a:solidFill>
                  <a:srgbClr val="FFFF00"/>
                </a:solidFill>
              </a:rPr>
              <a:t>No adverse outcomes</a:t>
            </a:r>
          </a:p>
          <a:p>
            <a:r>
              <a:rPr lang="en-US" dirty="0" smtClean="0">
                <a:solidFill>
                  <a:srgbClr val="FFFF00"/>
                </a:solidFill>
              </a:rPr>
              <a:t>20-30% reduction Insulin doses ( Basal)</a:t>
            </a:r>
          </a:p>
          <a:p>
            <a:r>
              <a:rPr lang="en-US" dirty="0" smtClean="0">
                <a:solidFill>
                  <a:srgbClr val="FFFF00"/>
                </a:solidFill>
              </a:rPr>
              <a:t>Greater attainment HbA1c</a:t>
            </a:r>
          </a:p>
          <a:p>
            <a:r>
              <a:rPr lang="en-US" dirty="0" smtClean="0">
                <a:solidFill>
                  <a:srgbClr val="FFFF00"/>
                </a:solidFill>
              </a:rPr>
              <a:t>Less hypoglycemia</a:t>
            </a:r>
          </a:p>
          <a:p>
            <a:r>
              <a:rPr lang="en-US" dirty="0" smtClean="0">
                <a:solidFill>
                  <a:srgbClr val="FFFF00"/>
                </a:solidFill>
              </a:rPr>
              <a:t>Less weight gain</a:t>
            </a:r>
          </a:p>
          <a:p>
            <a:pPr marL="457200" lvl="1" indent="0">
              <a:buNone/>
            </a:pPr>
            <a:r>
              <a:rPr lang="en-US" dirty="0" smtClean="0"/>
              <a:t>							EASD 2013</a:t>
            </a:r>
            <a:endParaRPr lang="en-US" dirty="0"/>
          </a:p>
        </p:txBody>
      </p:sp>
    </p:spTree>
    <p:extLst>
      <p:ext uri="{BB962C8B-B14F-4D97-AF65-F5344CB8AC3E}">
        <p14:creationId xmlns:p14="http://schemas.microsoft.com/office/powerpoint/2010/main" val="277866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endParaRPr lang="en-US" dirty="0" smtClean="0">
              <a:cs typeface="+mj-cs"/>
            </a:endParaRPr>
          </a:p>
        </p:txBody>
      </p:sp>
      <p:graphicFrame>
        <p:nvGraphicFramePr>
          <p:cNvPr id="4099" name="Object 3"/>
          <p:cNvGraphicFramePr>
            <a:graphicFrameLocks noGrp="1" noChangeAspect="1"/>
          </p:cNvGraphicFramePr>
          <p:nvPr>
            <p:ph type="body" idx="1"/>
          </p:nvPr>
        </p:nvGraphicFramePr>
        <p:xfrm>
          <a:off x="0" y="0"/>
          <a:ext cx="9144000" cy="6705600"/>
        </p:xfrm>
        <a:graphic>
          <a:graphicData uri="http://schemas.openxmlformats.org/presentationml/2006/ole">
            <mc:AlternateContent xmlns:mc="http://schemas.openxmlformats.org/markup-compatibility/2006">
              <mc:Choice xmlns:v="urn:schemas-microsoft-com:vml" Requires="v">
                <p:oleObj spid="_x0000_s14358"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88461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3268"/>
          </a:xfrm>
        </p:spPr>
        <p:txBody>
          <a:bodyPr>
            <a:normAutofit/>
          </a:bodyPr>
          <a:lstStyle/>
          <a:p>
            <a:r>
              <a:rPr lang="en-US" dirty="0" smtClean="0">
                <a:latin typeface="+mj-lt"/>
              </a:rPr>
              <a:t>GLP1 analogs &amp; DM1</a:t>
            </a:r>
            <a:endParaRPr lang="en-US" dirty="0">
              <a:latin typeface="+mj-lt"/>
            </a:endParaRPr>
          </a:p>
        </p:txBody>
      </p:sp>
      <p:sp>
        <p:nvSpPr>
          <p:cNvPr id="3" name="Content Placeholder 2"/>
          <p:cNvSpPr>
            <a:spLocks noGrp="1"/>
          </p:cNvSpPr>
          <p:nvPr>
            <p:ph idx="1"/>
          </p:nvPr>
        </p:nvSpPr>
        <p:spPr>
          <a:xfrm>
            <a:off x="193524" y="1257906"/>
            <a:ext cx="8817428" cy="4868258"/>
          </a:xfrm>
        </p:spPr>
        <p:txBody>
          <a:bodyPr>
            <a:normAutofit lnSpcReduction="10000"/>
          </a:bodyPr>
          <a:lstStyle/>
          <a:p>
            <a:endParaRPr lang="en-US" dirty="0" smtClean="0"/>
          </a:p>
          <a:p>
            <a:r>
              <a:rPr lang="en-US" dirty="0" smtClean="0"/>
              <a:t>Krieger </a:t>
            </a:r>
            <a:r>
              <a:rPr lang="en-US" dirty="0"/>
              <a:t>et al., Diab Care</a:t>
            </a:r>
          </a:p>
          <a:p>
            <a:pPr lvl="1"/>
            <a:r>
              <a:rPr lang="en-US" dirty="0"/>
              <a:t>29 patients, Liraglutide , 8 weeks, CGM</a:t>
            </a:r>
          </a:p>
          <a:p>
            <a:pPr lvl="1"/>
            <a:r>
              <a:rPr lang="en-US" dirty="0" smtClean="0">
                <a:latin typeface="Wingdings"/>
                <a:ea typeface="Wingdings"/>
                <a:cs typeface="Wingdings"/>
                <a:sym typeface="Wingdings"/>
              </a:rPr>
              <a:t></a:t>
            </a:r>
            <a:r>
              <a:rPr lang="en-US" dirty="0" smtClean="0"/>
              <a:t>insulin </a:t>
            </a:r>
            <a:r>
              <a:rPr lang="en-US" dirty="0"/>
              <a:t>dose, </a:t>
            </a:r>
            <a:r>
              <a:rPr lang="en-US" dirty="0" smtClean="0">
                <a:latin typeface="Wingdings"/>
                <a:ea typeface="Wingdings"/>
                <a:cs typeface="Wingdings"/>
                <a:sym typeface="Wingdings"/>
              </a:rPr>
              <a:t></a:t>
            </a:r>
            <a:r>
              <a:rPr lang="en-US" dirty="0" smtClean="0"/>
              <a:t> </a:t>
            </a:r>
            <a:r>
              <a:rPr lang="en-US" dirty="0"/>
              <a:t>weight, </a:t>
            </a:r>
            <a:r>
              <a:rPr lang="en-US" dirty="0" smtClean="0">
                <a:latin typeface="Wingdings"/>
                <a:ea typeface="Wingdings"/>
                <a:cs typeface="Wingdings"/>
                <a:sym typeface="Wingdings"/>
              </a:rPr>
              <a:t></a:t>
            </a:r>
            <a:r>
              <a:rPr lang="en-US" dirty="0" smtClean="0"/>
              <a:t> </a:t>
            </a:r>
            <a:r>
              <a:rPr lang="en-US" dirty="0"/>
              <a:t>hypos, </a:t>
            </a:r>
            <a:r>
              <a:rPr lang="en-US" dirty="0" smtClean="0">
                <a:latin typeface="Wingdings"/>
                <a:ea typeface="Wingdings"/>
                <a:cs typeface="Wingdings"/>
                <a:sym typeface="Wingdings"/>
              </a:rPr>
              <a:t></a:t>
            </a:r>
            <a:r>
              <a:rPr lang="en-US" dirty="0" smtClean="0"/>
              <a:t> </a:t>
            </a:r>
            <a:r>
              <a:rPr lang="en-US" dirty="0"/>
              <a:t>time in </a:t>
            </a:r>
            <a:r>
              <a:rPr lang="en-US" dirty="0" smtClean="0"/>
              <a:t>hypo</a:t>
            </a:r>
          </a:p>
          <a:p>
            <a:pPr lvl="1"/>
            <a:endParaRPr lang="en-US" dirty="0"/>
          </a:p>
          <a:p>
            <a:r>
              <a:rPr lang="en-US" dirty="0" smtClean="0"/>
              <a:t>Varanasi </a:t>
            </a:r>
            <a:r>
              <a:rPr lang="en-US" dirty="0"/>
              <a:t>et al, Eur J Endo 2011</a:t>
            </a:r>
          </a:p>
          <a:p>
            <a:pPr marL="457200" lvl="1" indent="0">
              <a:buNone/>
            </a:pPr>
            <a:r>
              <a:rPr lang="en-US" dirty="0" smtClean="0">
                <a:ea typeface="Wingdings"/>
                <a:cs typeface="Wingdings"/>
                <a:sym typeface="Wingdings"/>
              </a:rPr>
              <a:t>14 patients , 8 for 24weeks Liraglutide ,</a:t>
            </a:r>
          </a:p>
          <a:p>
            <a:pPr marL="457200" lvl="1" indent="0">
              <a:buNone/>
            </a:pPr>
            <a:r>
              <a:rPr lang="en-US" dirty="0" smtClean="0">
                <a:latin typeface="Wingdings"/>
                <a:ea typeface="Wingdings"/>
                <a:cs typeface="Wingdings"/>
                <a:sym typeface="Wingdings"/>
              </a:rPr>
              <a:t></a:t>
            </a:r>
            <a:r>
              <a:rPr lang="en-US" dirty="0" smtClean="0"/>
              <a:t> </a:t>
            </a:r>
            <a:r>
              <a:rPr lang="en-US" dirty="0"/>
              <a:t>insulin dose, </a:t>
            </a:r>
            <a:r>
              <a:rPr lang="en-US" dirty="0" smtClean="0">
                <a:latin typeface="Wingdings"/>
                <a:ea typeface="Wingdings"/>
                <a:cs typeface="Wingdings"/>
                <a:sym typeface="Wingdings"/>
              </a:rPr>
              <a:t></a:t>
            </a:r>
            <a:r>
              <a:rPr lang="en-US" dirty="0" smtClean="0"/>
              <a:t> </a:t>
            </a:r>
            <a:r>
              <a:rPr lang="en-US" dirty="0"/>
              <a:t>weight</a:t>
            </a:r>
            <a:r>
              <a:rPr lang="en-US" dirty="0" smtClean="0"/>
              <a:t>, </a:t>
            </a:r>
            <a:r>
              <a:rPr lang="en-US" dirty="0" smtClean="0">
                <a:latin typeface="Wingdings"/>
                <a:ea typeface="Wingdings"/>
                <a:cs typeface="Wingdings"/>
                <a:sym typeface="Wingdings"/>
              </a:rPr>
              <a:t></a:t>
            </a:r>
            <a:r>
              <a:rPr lang="en-US" dirty="0" smtClean="0"/>
              <a:t> </a:t>
            </a:r>
            <a:r>
              <a:rPr lang="en-US" dirty="0"/>
              <a:t>time in </a:t>
            </a:r>
            <a:r>
              <a:rPr lang="en-US" dirty="0" smtClean="0"/>
              <a:t>hyperglycemia</a:t>
            </a:r>
          </a:p>
          <a:p>
            <a:pPr lvl="1"/>
            <a:endParaRPr lang="en-US" dirty="0"/>
          </a:p>
          <a:p>
            <a:r>
              <a:rPr lang="en-US" dirty="0"/>
              <a:t>Harrison et al , J Invest Med 2013</a:t>
            </a:r>
          </a:p>
          <a:p>
            <a:pPr lvl="1"/>
            <a:r>
              <a:rPr lang="en-US" dirty="0" smtClean="0"/>
              <a:t>Liraglutide in11 </a:t>
            </a:r>
            <a:r>
              <a:rPr lang="en-US" dirty="0"/>
              <a:t>patients on insulin pump , </a:t>
            </a:r>
            <a:r>
              <a:rPr lang="en-US" dirty="0">
                <a:latin typeface="Wingdings"/>
                <a:ea typeface="Wingdings"/>
                <a:cs typeface="Wingdings"/>
                <a:sym typeface="Wingdings"/>
              </a:rPr>
              <a:t></a:t>
            </a:r>
            <a:r>
              <a:rPr lang="en-US" dirty="0">
                <a:sym typeface="Wingdings"/>
              </a:rPr>
              <a:t> </a:t>
            </a:r>
            <a:r>
              <a:rPr lang="en-US" dirty="0"/>
              <a:t>insulin dose</a:t>
            </a:r>
          </a:p>
          <a:p>
            <a:endParaRPr lang="en-US" dirty="0" smtClean="0"/>
          </a:p>
          <a:p>
            <a:r>
              <a:rPr lang="en-US" dirty="0" smtClean="0"/>
              <a:t>Kuhadiye et al, Endo practice</a:t>
            </a:r>
          </a:p>
          <a:p>
            <a:pPr lvl="1"/>
            <a:r>
              <a:rPr lang="en-US" dirty="0" smtClean="0"/>
              <a:t>DM1 , Liraglutide &amp; CSII</a:t>
            </a:r>
          </a:p>
          <a:p>
            <a:pPr lvl="1"/>
            <a:endParaRPr lang="en-US" dirty="0" smtClean="0"/>
          </a:p>
        </p:txBody>
      </p:sp>
    </p:spTree>
    <p:extLst>
      <p:ext uri="{BB962C8B-B14F-4D97-AF65-F5344CB8AC3E}">
        <p14:creationId xmlns:p14="http://schemas.microsoft.com/office/powerpoint/2010/main" val="353106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DPP IV Inhibitors &amp; DM1</a:t>
            </a:r>
            <a:endParaRPr lang="en-US" dirty="0">
              <a:latin typeface="+mj-lt"/>
            </a:endParaRPr>
          </a:p>
        </p:txBody>
      </p:sp>
      <p:sp>
        <p:nvSpPr>
          <p:cNvPr id="3" name="Content Placeholder 2"/>
          <p:cNvSpPr>
            <a:spLocks noGrp="1"/>
          </p:cNvSpPr>
          <p:nvPr>
            <p:ph idx="1"/>
          </p:nvPr>
        </p:nvSpPr>
        <p:spPr/>
        <p:txBody>
          <a:bodyPr/>
          <a:lstStyle/>
          <a:p>
            <a:endParaRPr lang="en-US" dirty="0" smtClean="0"/>
          </a:p>
          <a:p>
            <a:r>
              <a:rPr lang="en-US" dirty="0" smtClean="0">
                <a:solidFill>
                  <a:srgbClr val="FFFF00"/>
                </a:solidFill>
              </a:rPr>
              <a:t>Vildagliptin</a:t>
            </a:r>
          </a:p>
          <a:p>
            <a:pPr lvl="1"/>
            <a:r>
              <a:rPr lang="en-US" dirty="0" smtClean="0">
                <a:solidFill>
                  <a:srgbClr val="FFFF00"/>
                </a:solidFill>
              </a:rPr>
              <a:t>Farngren et al, JCEM 2012 ( 28 patients, DM1 2-20years, 8weeks)</a:t>
            </a:r>
          </a:p>
          <a:p>
            <a:endParaRPr lang="en-US" dirty="0" smtClean="0">
              <a:solidFill>
                <a:srgbClr val="FFFF00"/>
              </a:solidFill>
            </a:endParaRPr>
          </a:p>
          <a:p>
            <a:r>
              <a:rPr lang="en-US" dirty="0" smtClean="0">
                <a:solidFill>
                  <a:srgbClr val="FFFF00"/>
                </a:solidFill>
              </a:rPr>
              <a:t>Sitagliptin</a:t>
            </a:r>
          </a:p>
          <a:p>
            <a:pPr lvl="1"/>
            <a:r>
              <a:rPr lang="en-US" dirty="0" smtClean="0">
                <a:solidFill>
                  <a:srgbClr val="FFFF00"/>
                </a:solidFill>
              </a:rPr>
              <a:t>Ellis et al , Diabe Med 2011 ( DM1 15-20 years, 8 weeks )</a:t>
            </a:r>
          </a:p>
          <a:p>
            <a:endParaRPr lang="en-US" dirty="0" smtClean="0">
              <a:solidFill>
                <a:srgbClr val="FFFF00"/>
              </a:solidFill>
            </a:endParaRPr>
          </a:p>
          <a:p>
            <a:pPr lvl="1"/>
            <a:endParaRPr lang="en-US" dirty="0"/>
          </a:p>
        </p:txBody>
      </p:sp>
    </p:spTree>
    <p:extLst>
      <p:ext uri="{BB962C8B-B14F-4D97-AF65-F5344CB8AC3E}">
        <p14:creationId xmlns:p14="http://schemas.microsoft.com/office/powerpoint/2010/main" val="230875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Pancreatitis</a:t>
            </a:r>
            <a:endParaRPr lang="en-US" dirty="0">
              <a:latin typeface="+mj-lt"/>
            </a:endParaRPr>
          </a:p>
        </p:txBody>
      </p:sp>
      <p:sp>
        <p:nvSpPr>
          <p:cNvPr id="3" name="Content Placeholder 2"/>
          <p:cNvSpPr>
            <a:spLocks noGrp="1"/>
          </p:cNvSpPr>
          <p:nvPr>
            <p:ph idx="1"/>
          </p:nvPr>
        </p:nvSpPr>
        <p:spPr>
          <a:xfrm>
            <a:off x="133047" y="1600200"/>
            <a:ext cx="8926285" cy="4525963"/>
          </a:xfrm>
        </p:spPr>
        <p:txBody>
          <a:bodyPr/>
          <a:lstStyle/>
          <a:p>
            <a:pPr marL="0" indent="0">
              <a:buFontTx/>
              <a:buNone/>
              <a:defRPr/>
            </a:pPr>
            <a:endParaRPr lang="en-US" dirty="0" smtClean="0">
              <a:solidFill>
                <a:srgbClr val="FFFF00"/>
              </a:solidFill>
              <a:sym typeface="Wingdings"/>
            </a:endParaRPr>
          </a:p>
          <a:p>
            <a:pPr marL="0" indent="0">
              <a:buFontTx/>
              <a:buNone/>
              <a:defRPr/>
            </a:pPr>
            <a:r>
              <a:rPr lang="en-US" dirty="0" smtClean="0">
                <a:solidFill>
                  <a:srgbClr val="FFFF00"/>
                </a:solidFill>
                <a:sym typeface="Wingdings"/>
              </a:rPr>
              <a:t>Cigarette smoking …Dose dependent effect</a:t>
            </a:r>
          </a:p>
          <a:p>
            <a:pPr marL="0" indent="0">
              <a:buFontTx/>
              <a:buNone/>
              <a:defRPr/>
            </a:pPr>
            <a:endParaRPr lang="en-US" dirty="0" smtClean="0">
              <a:solidFill>
                <a:srgbClr val="FFFF00"/>
              </a:solidFill>
              <a:sym typeface="Wingdings"/>
            </a:endParaRPr>
          </a:p>
          <a:p>
            <a:pPr marL="0" indent="0">
              <a:buFontTx/>
              <a:buNone/>
              <a:defRPr/>
            </a:pPr>
            <a:r>
              <a:rPr lang="en-US" dirty="0" smtClean="0">
                <a:solidFill>
                  <a:srgbClr val="FFFF00"/>
                </a:solidFill>
                <a:sym typeface="Wingdings"/>
              </a:rPr>
              <a:t>500 drugs reported ..60 confirmed on rechallenge</a:t>
            </a:r>
          </a:p>
          <a:p>
            <a:pPr marL="0" indent="0">
              <a:buFontTx/>
              <a:buNone/>
              <a:defRPr/>
            </a:pPr>
            <a:endParaRPr lang="en-US" dirty="0" smtClean="0">
              <a:solidFill>
                <a:srgbClr val="FFFF00"/>
              </a:solidFill>
              <a:sym typeface="Wingdings"/>
            </a:endParaRPr>
          </a:p>
          <a:p>
            <a:pPr marL="0" indent="0">
              <a:buFontTx/>
              <a:buNone/>
              <a:defRPr/>
            </a:pPr>
            <a:r>
              <a:rPr lang="en-US" dirty="0" smtClean="0">
                <a:solidFill>
                  <a:srgbClr val="FFFF00"/>
                </a:solidFill>
                <a:sym typeface="Wingdings"/>
              </a:rPr>
              <a:t>Metabolic causes: Obesity, ETOH, High Tg, Obesity</a:t>
            </a:r>
          </a:p>
          <a:p>
            <a:pPr marL="0" indent="0">
              <a:buFontTx/>
              <a:buNone/>
              <a:defRPr/>
            </a:pPr>
            <a:endParaRPr lang="en-US" dirty="0" smtClean="0">
              <a:solidFill>
                <a:srgbClr val="FFFF00"/>
              </a:solidFill>
              <a:sym typeface="Wingdings"/>
            </a:endParaRPr>
          </a:p>
          <a:p>
            <a:pPr marL="0" indent="0">
              <a:buFontTx/>
              <a:buNone/>
              <a:defRPr/>
            </a:pPr>
            <a:r>
              <a:rPr lang="en-US" dirty="0" smtClean="0">
                <a:solidFill>
                  <a:srgbClr val="FFFF00"/>
                </a:solidFill>
                <a:sym typeface="Wingdings"/>
              </a:rPr>
              <a:t>DM2 alone confers 1.5 -3 fold risk</a:t>
            </a:r>
          </a:p>
          <a:p>
            <a:pPr marL="0" indent="0">
              <a:buFontTx/>
              <a:buNone/>
              <a:defRPr/>
            </a:pPr>
            <a:endParaRPr lang="en-US" dirty="0" smtClean="0"/>
          </a:p>
          <a:p>
            <a:pPr>
              <a:defRPr/>
            </a:pPr>
            <a:endParaRPr lang="en-US" dirty="0" smtClean="0"/>
          </a:p>
        </p:txBody>
      </p:sp>
    </p:spTree>
    <p:extLst>
      <p:ext uri="{BB962C8B-B14F-4D97-AF65-F5344CB8AC3E}">
        <p14:creationId xmlns:p14="http://schemas.microsoft.com/office/powerpoint/2010/main" val="2049039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DPPIV (Gliptins) &amp; Pancreatitis</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798502"/>
              </p:ext>
            </p:extLst>
          </p:nvPr>
        </p:nvGraphicFramePr>
        <p:xfrm>
          <a:off x="108856" y="1600200"/>
          <a:ext cx="9035144" cy="5125720"/>
        </p:xfrm>
        <a:graphic>
          <a:graphicData uri="http://schemas.openxmlformats.org/drawingml/2006/table">
            <a:tbl>
              <a:tblPr firstRow="1" bandRow="1">
                <a:tableStyleId>{5C22544A-7EE6-4342-B048-85BDC9FD1C3A}</a:tableStyleId>
              </a:tblPr>
              <a:tblGrid>
                <a:gridCol w="2258786"/>
                <a:gridCol w="2258786"/>
                <a:gridCol w="2258786"/>
                <a:gridCol w="2258786"/>
              </a:tblGrid>
              <a:tr h="370840">
                <a:tc>
                  <a:txBody>
                    <a:bodyPr/>
                    <a:lstStyle/>
                    <a:p>
                      <a:r>
                        <a:rPr lang="en-US" dirty="0" smtClean="0"/>
                        <a:t>Acute Pancreatitis</a:t>
                      </a:r>
                      <a:endParaRPr lang="en-US" dirty="0"/>
                    </a:p>
                  </a:txBody>
                  <a:tcPr/>
                </a:tc>
                <a:tc>
                  <a:txBody>
                    <a:bodyPr/>
                    <a:lstStyle/>
                    <a:p>
                      <a:r>
                        <a:rPr lang="en-US" dirty="0" smtClean="0"/>
                        <a:t> Drug</a:t>
                      </a:r>
                      <a:r>
                        <a:rPr lang="en-US" baseline="0" dirty="0" smtClean="0"/>
                        <a:t> Arm</a:t>
                      </a:r>
                      <a:endParaRPr lang="en-US" dirty="0"/>
                    </a:p>
                  </a:txBody>
                  <a:tcPr/>
                </a:tc>
                <a:tc>
                  <a:txBody>
                    <a:bodyPr/>
                    <a:lstStyle/>
                    <a:p>
                      <a:r>
                        <a:rPr lang="en-US" dirty="0" smtClean="0"/>
                        <a:t>Placebo</a:t>
                      </a:r>
                      <a:r>
                        <a:rPr lang="en-US" baseline="0" dirty="0" smtClean="0"/>
                        <a:t> Arm</a:t>
                      </a:r>
                      <a:endParaRPr lang="en-US" dirty="0"/>
                    </a:p>
                  </a:txBody>
                  <a:tcPr/>
                </a:tc>
                <a:tc>
                  <a:txBody>
                    <a:bodyPr/>
                    <a:lstStyle/>
                    <a:p>
                      <a:endParaRPr lang="en-US" dirty="0"/>
                    </a:p>
                  </a:txBody>
                  <a:tcPr/>
                </a:tc>
              </a:tr>
              <a:tr h="370840">
                <a:tc>
                  <a:txBody>
                    <a:bodyPr/>
                    <a:lstStyle/>
                    <a:p>
                      <a:r>
                        <a:rPr lang="en-US" dirty="0" smtClean="0">
                          <a:latin typeface="+mj-lt"/>
                        </a:rPr>
                        <a:t>Alogliptin (EXAMINE) 5380 </a:t>
                      </a:r>
                    </a:p>
                    <a:p>
                      <a:r>
                        <a:rPr lang="en-US" dirty="0" smtClean="0">
                          <a:solidFill>
                            <a:srgbClr val="FF6600"/>
                          </a:solidFill>
                          <a:latin typeface="+mj-lt"/>
                        </a:rPr>
                        <a:t>NEJM , Oct 3, 2013</a:t>
                      </a:r>
                    </a:p>
                    <a:p>
                      <a:endParaRPr lang="en-US" dirty="0">
                        <a:latin typeface="+mj-lt"/>
                      </a:endParaRPr>
                    </a:p>
                  </a:txBody>
                  <a:tcPr/>
                </a:tc>
                <a:tc>
                  <a:txBody>
                    <a:bodyPr/>
                    <a:lstStyle/>
                    <a:p>
                      <a:r>
                        <a:rPr lang="en-US" dirty="0" smtClean="0">
                          <a:latin typeface="+mj-lt"/>
                        </a:rPr>
                        <a:t>12</a:t>
                      </a:r>
                      <a:endParaRPr lang="en-US" dirty="0">
                        <a:latin typeface="+mj-lt"/>
                      </a:endParaRPr>
                    </a:p>
                  </a:txBody>
                  <a:tcPr/>
                </a:tc>
                <a:tc>
                  <a:txBody>
                    <a:bodyPr/>
                    <a:lstStyle/>
                    <a:p>
                      <a:r>
                        <a:rPr lang="en-US" dirty="0" smtClean="0">
                          <a:latin typeface="+mj-lt"/>
                        </a:rPr>
                        <a:t>8</a:t>
                      </a:r>
                      <a:endParaRPr lang="en-US" dirty="0">
                        <a:latin typeface="+mj-lt"/>
                      </a:endParaRPr>
                    </a:p>
                  </a:txBody>
                  <a:tcPr/>
                </a:tc>
                <a:tc>
                  <a:txBody>
                    <a:bodyPr/>
                    <a:lstStyle/>
                    <a:p>
                      <a:r>
                        <a:rPr lang="en-US" dirty="0" smtClean="0">
                          <a:latin typeface="+mj-lt"/>
                        </a:rPr>
                        <a:t>Numeracy </a:t>
                      </a:r>
                      <a:r>
                        <a:rPr lang="en-US" dirty="0" smtClean="0">
                          <a:latin typeface="+mj-lt"/>
                          <a:ea typeface="Wingdings"/>
                          <a:cs typeface="Wingdings"/>
                          <a:sym typeface="Wingdings"/>
                        </a:rPr>
                        <a:t>  </a:t>
                      </a:r>
                      <a:r>
                        <a:rPr lang="en-US" dirty="0" smtClean="0">
                          <a:latin typeface="+mj-lt"/>
                          <a:ea typeface="Wingdings"/>
                          <a:cs typeface="Arial"/>
                          <a:sym typeface="Wingdings"/>
                        </a:rPr>
                        <a:t>ns</a:t>
                      </a:r>
                      <a:endParaRPr lang="en-US" dirty="0">
                        <a:latin typeface="+mj-lt"/>
                      </a:endParaRPr>
                    </a:p>
                  </a:txBody>
                  <a:tcPr/>
                </a:tc>
              </a:tr>
              <a:tr h="370840">
                <a:tc>
                  <a:txBody>
                    <a:bodyPr/>
                    <a:lstStyle/>
                    <a:p>
                      <a:r>
                        <a:rPr lang="en-US" dirty="0" smtClean="0">
                          <a:latin typeface="+mj-lt"/>
                        </a:rPr>
                        <a:t>Saxagliptin ( Savor TIMI 53)  16,459 </a:t>
                      </a:r>
                    </a:p>
                    <a:p>
                      <a:r>
                        <a:rPr lang="en-US" dirty="0" smtClean="0">
                          <a:solidFill>
                            <a:srgbClr val="FF6600"/>
                          </a:solidFill>
                          <a:latin typeface="+mj-lt"/>
                        </a:rPr>
                        <a:t>NEJM Oct 3, 2013</a:t>
                      </a:r>
                      <a:endParaRPr lang="en-US" dirty="0">
                        <a:solidFill>
                          <a:srgbClr val="FF6600"/>
                        </a:solidFill>
                        <a:latin typeface="+mj-lt"/>
                      </a:endParaRPr>
                    </a:p>
                  </a:txBody>
                  <a:tcPr/>
                </a:tc>
                <a:tc>
                  <a:txBody>
                    <a:bodyPr/>
                    <a:lstStyle/>
                    <a:p>
                      <a:r>
                        <a:rPr lang="en-US" dirty="0" smtClean="0">
                          <a:latin typeface="+mj-lt"/>
                        </a:rPr>
                        <a:t>17</a:t>
                      </a:r>
                      <a:endParaRPr lang="en-US" dirty="0">
                        <a:latin typeface="+mj-lt"/>
                      </a:endParaRPr>
                    </a:p>
                  </a:txBody>
                  <a:tcPr/>
                </a:tc>
                <a:tc>
                  <a:txBody>
                    <a:bodyPr/>
                    <a:lstStyle/>
                    <a:p>
                      <a:r>
                        <a:rPr lang="en-US" dirty="0" smtClean="0">
                          <a:latin typeface="+mj-lt"/>
                        </a:rPr>
                        <a:t>9</a:t>
                      </a:r>
                      <a:endParaRPr lang="en-US" dirty="0">
                        <a:latin typeface="+mj-lt"/>
                      </a:endParaRPr>
                    </a:p>
                  </a:txBody>
                  <a:tcPr/>
                </a:tc>
                <a:tc>
                  <a:txBody>
                    <a:bodyPr/>
                    <a:lstStyle/>
                    <a:p>
                      <a:r>
                        <a:rPr lang="en-US" dirty="0" smtClean="0">
                          <a:latin typeface="+mj-lt"/>
                        </a:rPr>
                        <a:t>Numeracy </a:t>
                      </a:r>
                      <a:r>
                        <a:rPr lang="en-US" dirty="0" smtClean="0">
                          <a:latin typeface="+mj-lt"/>
                          <a:ea typeface="Wingdings"/>
                          <a:cs typeface="Wingdings"/>
                          <a:sym typeface="Wingdings"/>
                        </a:rPr>
                        <a:t>  </a:t>
                      </a:r>
                      <a:r>
                        <a:rPr lang="en-US" b="0" i="0" dirty="0" smtClean="0">
                          <a:latin typeface="+mj-lt"/>
                          <a:ea typeface="Wingdings"/>
                          <a:cs typeface="Arial"/>
                          <a:sym typeface="Wingdings"/>
                        </a:rPr>
                        <a:t>ns</a:t>
                      </a:r>
                      <a:endParaRPr lang="en-US" dirty="0">
                        <a:latin typeface="+mj-lt"/>
                      </a:endParaRPr>
                    </a:p>
                  </a:txBody>
                  <a:tcPr/>
                </a:tc>
              </a:tr>
              <a:tr h="370840">
                <a:tc>
                  <a:txBody>
                    <a:bodyPr/>
                    <a:lstStyle/>
                    <a:p>
                      <a:endParaRPr lang="en-US" dirty="0" smtClean="0">
                        <a:latin typeface="+mj-lt"/>
                      </a:endParaRPr>
                    </a:p>
                    <a:p>
                      <a:endParaRPr lang="en-US" dirty="0" smtClean="0">
                        <a:latin typeface="+mj-lt"/>
                      </a:endParaRPr>
                    </a:p>
                    <a:p>
                      <a:r>
                        <a:rPr lang="en-US" dirty="0" smtClean="0">
                          <a:latin typeface="+mj-lt"/>
                        </a:rPr>
                        <a:t>Monitoring Lipase/ Amylase ?</a:t>
                      </a:r>
                      <a:endParaRPr lang="en-US" dirty="0">
                        <a:latin typeface="+mj-lt"/>
                      </a:endParaRPr>
                    </a:p>
                  </a:txBody>
                  <a:tcPr/>
                </a:tc>
                <a:tc>
                  <a:txBody>
                    <a:bodyPr/>
                    <a:lstStyle/>
                    <a:p>
                      <a:endParaRPr lang="en-US" dirty="0" smtClean="0">
                        <a:latin typeface="+mj-lt"/>
                      </a:endParaRPr>
                    </a:p>
                    <a:p>
                      <a:endParaRPr lang="en-US" dirty="0" smtClean="0">
                        <a:latin typeface="+mj-lt"/>
                      </a:endParaRPr>
                    </a:p>
                    <a:p>
                      <a:r>
                        <a:rPr lang="en-US" dirty="0" smtClean="0">
                          <a:latin typeface="+mj-lt"/>
                        </a:rPr>
                        <a:t>No role currently</a:t>
                      </a:r>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r h="370840">
                <a:tc>
                  <a:txBody>
                    <a:bodyPr/>
                    <a:lstStyle/>
                    <a:p>
                      <a:endParaRPr lang="en-US" dirty="0" smtClean="0">
                        <a:latin typeface="+mj-lt"/>
                      </a:endParaRPr>
                    </a:p>
                    <a:p>
                      <a:r>
                        <a:rPr lang="en-US" dirty="0" smtClean="0">
                          <a:latin typeface="+mj-lt"/>
                        </a:rPr>
                        <a:t>Patients in whom to avoid prescription ?</a:t>
                      </a:r>
                      <a:endParaRPr lang="en-US" dirty="0">
                        <a:latin typeface="+mj-lt"/>
                      </a:endParaRPr>
                    </a:p>
                  </a:txBody>
                  <a:tcPr/>
                </a:tc>
                <a:tc>
                  <a:txBody>
                    <a:bodyPr/>
                    <a:lstStyle/>
                    <a:p>
                      <a:r>
                        <a:rPr lang="en-US" dirty="0" smtClean="0">
                          <a:latin typeface="+mj-lt"/>
                        </a:rPr>
                        <a:t>Acute Pancreatitis</a:t>
                      </a:r>
                    </a:p>
                    <a:p>
                      <a:r>
                        <a:rPr lang="en-US" dirty="0" smtClean="0">
                          <a:latin typeface="+mj-lt"/>
                        </a:rPr>
                        <a:t>Chronic pancreatitis</a:t>
                      </a:r>
                    </a:p>
                    <a:p>
                      <a:r>
                        <a:rPr lang="en-US" dirty="0" smtClean="0">
                          <a:latin typeface="+mj-lt"/>
                        </a:rPr>
                        <a:t>Alcohol excess</a:t>
                      </a:r>
                    </a:p>
                    <a:p>
                      <a:endParaRPr lang="en-US" dirty="0" smtClean="0">
                        <a:latin typeface="+mj-lt"/>
                      </a:endParaRPr>
                    </a:p>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r>
            </a:tbl>
          </a:graphicData>
        </a:graphic>
      </p:graphicFrame>
    </p:spTree>
    <p:extLst>
      <p:ext uri="{BB962C8B-B14F-4D97-AF65-F5344CB8AC3E}">
        <p14:creationId xmlns:p14="http://schemas.microsoft.com/office/powerpoint/2010/main" val="2801115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GLP1 Drugs </a:t>
            </a:r>
            <a:br>
              <a:rPr lang="en-US" dirty="0" smtClean="0">
                <a:latin typeface="+mj-lt"/>
              </a:rPr>
            </a:br>
            <a:r>
              <a:rPr lang="en-US" dirty="0" smtClean="0">
                <a:latin typeface="+mj-lt"/>
              </a:rPr>
              <a:t>&amp; Pancreatic Cancer</a:t>
            </a:r>
            <a:endParaRPr lang="en-US" dirty="0">
              <a:latin typeface="+mj-lt"/>
            </a:endParaRPr>
          </a:p>
        </p:txBody>
      </p:sp>
      <p:sp>
        <p:nvSpPr>
          <p:cNvPr id="3" name="Content Placeholder 2"/>
          <p:cNvSpPr>
            <a:spLocks noGrp="1"/>
          </p:cNvSpPr>
          <p:nvPr>
            <p:ph idx="1"/>
          </p:nvPr>
        </p:nvSpPr>
        <p:spPr/>
        <p:txBody>
          <a:bodyPr/>
          <a:lstStyle/>
          <a:p>
            <a:endParaRPr lang="en-US" dirty="0" smtClean="0"/>
          </a:p>
          <a:p>
            <a:r>
              <a:rPr lang="en-US" dirty="0" smtClean="0">
                <a:solidFill>
                  <a:srgbClr val="FFFF00"/>
                </a:solidFill>
              </a:rPr>
              <a:t>McGovern , 2011</a:t>
            </a:r>
            <a:endParaRPr lang="en-US" dirty="0">
              <a:solidFill>
                <a:srgbClr val="FFFF00"/>
              </a:solidFill>
            </a:endParaRPr>
          </a:p>
          <a:p>
            <a:endParaRPr lang="en-US" dirty="0" smtClean="0">
              <a:solidFill>
                <a:srgbClr val="FFFF00"/>
              </a:solidFill>
            </a:endParaRPr>
          </a:p>
          <a:p>
            <a:r>
              <a:rPr lang="en-US" dirty="0" smtClean="0">
                <a:solidFill>
                  <a:srgbClr val="FFFF00"/>
                </a:solidFill>
              </a:rPr>
              <a:t>Butler et al, Diab  Med 2013</a:t>
            </a:r>
          </a:p>
          <a:p>
            <a:endParaRPr lang="en-US" dirty="0">
              <a:solidFill>
                <a:srgbClr val="FFFF00"/>
              </a:solidFill>
            </a:endParaRPr>
          </a:p>
        </p:txBody>
      </p:sp>
    </p:spTree>
    <p:extLst>
      <p:ext uri="{BB962C8B-B14F-4D97-AF65-F5344CB8AC3E}">
        <p14:creationId xmlns:p14="http://schemas.microsoft.com/office/powerpoint/2010/main" val="346166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DPPIV (Gliptins) &amp; Pancreatic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93918"/>
              </p:ext>
            </p:extLst>
          </p:nvPr>
        </p:nvGraphicFramePr>
        <p:xfrm>
          <a:off x="457200" y="1600200"/>
          <a:ext cx="8229600" cy="3759200"/>
        </p:xfrm>
        <a:graphic>
          <a:graphicData uri="http://schemas.openxmlformats.org/drawingml/2006/table">
            <a:tbl>
              <a:tblPr firstRow="1" bandRow="1">
                <a:tableStyleId>{5C22544A-7EE6-4342-B048-85BDC9FD1C3A}</a:tableStyleId>
              </a:tblPr>
              <a:tblGrid>
                <a:gridCol w="2057400"/>
                <a:gridCol w="3983142"/>
                <a:gridCol w="1980778"/>
                <a:gridCol w="208280"/>
              </a:tblGrid>
              <a:tr h="370840">
                <a:tc>
                  <a:txBody>
                    <a:bodyPr/>
                    <a:lstStyle/>
                    <a:p>
                      <a:r>
                        <a:rPr lang="en-US" dirty="0" smtClean="0"/>
                        <a:t>Acute Pancreatitis</a:t>
                      </a:r>
                      <a:endParaRPr lang="en-US" dirty="0"/>
                    </a:p>
                  </a:txBody>
                  <a:tcPr/>
                </a:tc>
                <a:tc>
                  <a:txBody>
                    <a:bodyPr/>
                    <a:lstStyle/>
                    <a:p>
                      <a:r>
                        <a:rPr lang="en-US" dirty="0" smtClean="0"/>
                        <a:t> Drug</a:t>
                      </a:r>
                      <a:r>
                        <a:rPr lang="en-US" baseline="0" dirty="0" smtClean="0"/>
                        <a:t> Arm</a:t>
                      </a:r>
                      <a:endParaRPr lang="en-US" dirty="0"/>
                    </a:p>
                  </a:txBody>
                  <a:tcPr/>
                </a:tc>
                <a:tc>
                  <a:txBody>
                    <a:bodyPr/>
                    <a:lstStyle/>
                    <a:p>
                      <a:r>
                        <a:rPr lang="en-US" dirty="0" smtClean="0"/>
                        <a:t>Placebo</a:t>
                      </a:r>
                      <a:r>
                        <a:rPr lang="en-US" baseline="0" dirty="0" smtClean="0"/>
                        <a:t> Arm</a:t>
                      </a:r>
                      <a:endParaRPr lang="en-US" dirty="0"/>
                    </a:p>
                  </a:txBody>
                  <a:tcPr/>
                </a:tc>
                <a:tc>
                  <a:txBody>
                    <a:bodyPr/>
                    <a:lstStyle/>
                    <a:p>
                      <a:endParaRPr lang="en-US" dirty="0"/>
                    </a:p>
                  </a:txBody>
                  <a:tcPr/>
                </a:tc>
              </a:tr>
              <a:tr h="370840">
                <a:tc>
                  <a:txBody>
                    <a:bodyPr/>
                    <a:lstStyle/>
                    <a:p>
                      <a:r>
                        <a:rPr lang="en-US" dirty="0" smtClean="0"/>
                        <a:t>Liraglutide</a:t>
                      </a:r>
                      <a:endParaRPr lang="en-US" dirty="0"/>
                    </a:p>
                  </a:txBody>
                  <a:tcPr/>
                </a:tc>
                <a:tc>
                  <a:txBody>
                    <a:bodyPr/>
                    <a:lstStyle/>
                    <a:p>
                      <a:r>
                        <a:rPr lang="en-US" dirty="0" smtClean="0"/>
                        <a:t>Dose dependent increase beta cell mass at 52 weeks ( female only), but no dose increase after 87 week</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smtClean="0"/>
                    </a:p>
                    <a:p>
                      <a:r>
                        <a:rPr lang="en-US" dirty="0" smtClean="0"/>
                        <a:t>Alogliptin ( EXAMINE) 5380</a:t>
                      </a:r>
                      <a:endParaRPr lang="en-US" dirty="0"/>
                    </a:p>
                  </a:txBody>
                  <a:tcPr/>
                </a:tc>
                <a:tc>
                  <a:txBody>
                    <a:bodyPr/>
                    <a:lstStyle/>
                    <a:p>
                      <a:r>
                        <a:rPr lang="en-US" dirty="0" smtClean="0"/>
                        <a:t>Same pancreatic cancer</a:t>
                      </a:r>
                    </a:p>
                    <a:p>
                      <a:r>
                        <a:rPr lang="en-US" dirty="0" smtClean="0"/>
                        <a:t>Same (51 any cancer)</a:t>
                      </a:r>
                      <a:endParaRPr lang="en-US" dirty="0"/>
                    </a:p>
                  </a:txBody>
                  <a:tcPr/>
                </a:tc>
                <a:tc>
                  <a:txBody>
                    <a:bodyPr/>
                    <a:lstStyle/>
                    <a:p>
                      <a:endParaRPr lang="en-US" dirty="0" smtClean="0"/>
                    </a:p>
                    <a:p>
                      <a:r>
                        <a:rPr lang="en-US" dirty="0" smtClean="0"/>
                        <a:t>55 any cancer</a:t>
                      </a:r>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Saxagliptin ( Savor TIMI 53) 16000 </a:t>
                      </a:r>
                    </a:p>
                    <a:p>
                      <a:endParaRPr lang="en-US" dirty="0"/>
                    </a:p>
                  </a:txBody>
                  <a:tcPr/>
                </a:tc>
                <a:tc>
                  <a:txBody>
                    <a:bodyPr/>
                    <a:lstStyle/>
                    <a:p>
                      <a:r>
                        <a:rPr lang="en-US" dirty="0" smtClean="0"/>
                        <a:t>5 pancreatic cancer c/w 12 placebo</a:t>
                      </a:r>
                    </a:p>
                    <a:p>
                      <a:r>
                        <a:rPr lang="en-US" dirty="0" smtClean="0"/>
                        <a:t>Same</a:t>
                      </a:r>
                      <a:r>
                        <a:rPr lang="en-US" baseline="0" dirty="0" smtClean="0"/>
                        <a:t> (</a:t>
                      </a:r>
                      <a:r>
                        <a:rPr lang="en-US" dirty="0" smtClean="0"/>
                        <a:t>327 any cancer)</a:t>
                      </a:r>
                      <a:endParaRPr lang="en-US" dirty="0"/>
                    </a:p>
                  </a:txBody>
                  <a:tcPr/>
                </a:tc>
                <a:tc>
                  <a:txBody>
                    <a:bodyPr/>
                    <a:lstStyle/>
                    <a:p>
                      <a:endParaRPr lang="en-US" baseline="0" dirty="0" smtClean="0"/>
                    </a:p>
                    <a:p>
                      <a:r>
                        <a:rPr lang="en-US" baseline="0" dirty="0" smtClean="0"/>
                        <a:t> </a:t>
                      </a:r>
                      <a:r>
                        <a:rPr lang="en-US" dirty="0" smtClean="0"/>
                        <a:t>362 any cancer</a:t>
                      </a:r>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5769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Safety &amp; Benefit</a:t>
            </a:r>
            <a:endParaRPr lang="en-US" dirty="0"/>
          </a:p>
        </p:txBody>
      </p:sp>
      <p:sp>
        <p:nvSpPr>
          <p:cNvPr id="3" name="Content Placeholder 2"/>
          <p:cNvSpPr>
            <a:spLocks noGrp="1"/>
          </p:cNvSpPr>
          <p:nvPr>
            <p:ph idx="1"/>
          </p:nvPr>
        </p:nvSpPr>
        <p:spPr/>
        <p:txBody>
          <a:bodyPr/>
          <a:lstStyle/>
          <a:p>
            <a:r>
              <a:rPr lang="en-US" dirty="0" smtClean="0"/>
              <a:t>Glucophage</a:t>
            </a:r>
          </a:p>
          <a:p>
            <a:r>
              <a:rPr lang="en-US" dirty="0" smtClean="0"/>
              <a:t>Sulphonylureas</a:t>
            </a:r>
          </a:p>
          <a:p>
            <a:r>
              <a:rPr lang="en-US" dirty="0" smtClean="0"/>
              <a:t>Pioglitazone/ Rosiglitazone</a:t>
            </a:r>
          </a:p>
          <a:p>
            <a:r>
              <a:rPr lang="en-US" dirty="0" smtClean="0"/>
              <a:t>Insulin</a:t>
            </a:r>
          </a:p>
          <a:p>
            <a:r>
              <a:rPr lang="en-US" dirty="0" smtClean="0"/>
              <a:t>DPPIV Inhibitors</a:t>
            </a:r>
          </a:p>
          <a:p>
            <a:r>
              <a:rPr lang="en-US" dirty="0" smtClean="0"/>
              <a:t>GLP1 agonists</a:t>
            </a:r>
            <a:endParaRPr lang="en-US" dirty="0"/>
          </a:p>
        </p:txBody>
      </p:sp>
    </p:spTree>
    <p:extLst>
      <p:ext uri="{BB962C8B-B14F-4D97-AF65-F5344CB8AC3E}">
        <p14:creationId xmlns:p14="http://schemas.microsoft.com/office/powerpoint/2010/main" val="899713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What about the Old Days ?Metformin</a:t>
            </a:r>
            <a:endParaRPr lang="en-US" dirty="0">
              <a:latin typeface="+mj-lt"/>
            </a:endParaRPr>
          </a:p>
        </p:txBody>
      </p:sp>
      <p:sp>
        <p:nvSpPr>
          <p:cNvPr id="3" name="Content Placeholder 2"/>
          <p:cNvSpPr>
            <a:spLocks noGrp="1"/>
          </p:cNvSpPr>
          <p:nvPr>
            <p:ph idx="1"/>
          </p:nvPr>
        </p:nvSpPr>
        <p:spPr>
          <a:xfrm>
            <a:off x="209737" y="1600200"/>
            <a:ext cx="8750741" cy="4525963"/>
          </a:xfrm>
        </p:spPr>
        <p:txBody>
          <a:bodyPr>
            <a:normAutofit lnSpcReduction="10000"/>
          </a:bodyPr>
          <a:lstStyle/>
          <a:p>
            <a:r>
              <a:rPr lang="en-US" dirty="0" smtClean="0">
                <a:solidFill>
                  <a:srgbClr val="FFFF00"/>
                </a:solidFill>
              </a:rPr>
              <a:t>UKPDS ….5102 patients</a:t>
            </a:r>
          </a:p>
          <a:p>
            <a:r>
              <a:rPr lang="en-US" dirty="0" smtClean="0">
                <a:solidFill>
                  <a:srgbClr val="FFFF00"/>
                </a:solidFill>
              </a:rPr>
              <a:t>Newly diagnosed  </a:t>
            </a:r>
          </a:p>
          <a:p>
            <a:r>
              <a:rPr lang="en-US" dirty="0" smtClean="0">
                <a:solidFill>
                  <a:srgbClr val="FFFF00"/>
                </a:solidFill>
              </a:rPr>
              <a:t>3876 Randomized to diet, insulin, sulphonylurea</a:t>
            </a:r>
          </a:p>
          <a:p>
            <a:r>
              <a:rPr lang="en-US" dirty="0" smtClean="0">
                <a:solidFill>
                  <a:srgbClr val="FFFF00"/>
                </a:solidFill>
              </a:rPr>
              <a:t>753 ( Body weight &gt;20%)…diet or metformin</a:t>
            </a:r>
          </a:p>
          <a:p>
            <a:r>
              <a:rPr lang="en-US" dirty="0" smtClean="0">
                <a:solidFill>
                  <a:srgbClr val="FFFF00"/>
                </a:solidFill>
              </a:rPr>
              <a:t>Target FBS &lt;15, interim change to &lt; 6</a:t>
            </a:r>
            <a:endParaRPr lang="en-US" dirty="0">
              <a:solidFill>
                <a:srgbClr val="FFFF00"/>
              </a:solidFill>
            </a:endParaRPr>
          </a:p>
          <a:p>
            <a:endParaRPr lang="en-US" dirty="0" smtClean="0">
              <a:solidFill>
                <a:srgbClr val="FFFF00"/>
              </a:solidFill>
            </a:endParaRPr>
          </a:p>
          <a:p>
            <a:r>
              <a:rPr lang="en-US" dirty="0" smtClean="0">
                <a:solidFill>
                  <a:srgbClr val="FFFF00"/>
                </a:solidFill>
              </a:rPr>
              <a:t>1</a:t>
            </a:r>
            <a:r>
              <a:rPr lang="en-US" baseline="30000" dirty="0" smtClean="0">
                <a:solidFill>
                  <a:srgbClr val="FFFF00"/>
                </a:solidFill>
              </a:rPr>
              <a:t>st</a:t>
            </a:r>
            <a:r>
              <a:rPr lang="en-US" dirty="0" smtClean="0">
                <a:solidFill>
                  <a:srgbClr val="FFFF00"/>
                </a:solidFill>
              </a:rPr>
              <a:t> trial 1997….vs. diet , RR reduction cv event 36% </a:t>
            </a:r>
          </a:p>
          <a:p>
            <a:r>
              <a:rPr lang="en-US" dirty="0">
                <a:solidFill>
                  <a:srgbClr val="FFFF00"/>
                </a:solidFill>
              </a:rPr>
              <a:t> </a:t>
            </a:r>
            <a:r>
              <a:rPr lang="en-US" dirty="0" smtClean="0">
                <a:solidFill>
                  <a:srgbClr val="FFFF00"/>
                </a:solidFill>
              </a:rPr>
              <a:t>                 But : Underpowered &amp; number 342</a:t>
            </a:r>
          </a:p>
          <a:p>
            <a:r>
              <a:rPr lang="en-US" dirty="0" smtClean="0">
                <a:solidFill>
                  <a:srgbClr val="FFFF00"/>
                </a:solidFill>
              </a:rPr>
              <a:t>                 </a:t>
            </a:r>
            <a:r>
              <a:rPr lang="en-US" dirty="0" smtClean="0">
                <a:solidFill>
                  <a:schemeClr val="tx1"/>
                </a:solidFill>
              </a:rPr>
              <a:t> HR 0.84 , p = 0.052</a:t>
            </a:r>
          </a:p>
          <a:p>
            <a:endParaRPr lang="en-US" dirty="0">
              <a:solidFill>
                <a:srgbClr val="FFFF00"/>
              </a:solidFill>
            </a:endParaRPr>
          </a:p>
          <a:p>
            <a:r>
              <a:rPr lang="en-US" dirty="0" smtClean="0">
                <a:solidFill>
                  <a:srgbClr val="FFFF00"/>
                </a:solidFill>
              </a:rPr>
              <a:t>30 years 2012 …</a:t>
            </a:r>
            <a:r>
              <a:rPr lang="en-US" dirty="0" smtClean="0">
                <a:solidFill>
                  <a:srgbClr val="FFFFFF"/>
                </a:solidFill>
              </a:rPr>
              <a:t>HR 0.85, p 0.014</a:t>
            </a:r>
            <a:endParaRPr lang="en-US" dirty="0">
              <a:solidFill>
                <a:srgbClr val="FFFFFF"/>
              </a:solidFill>
            </a:endParaRPr>
          </a:p>
        </p:txBody>
      </p:sp>
    </p:spTree>
    <p:extLst>
      <p:ext uri="{BB962C8B-B14F-4D97-AF65-F5344CB8AC3E}">
        <p14:creationId xmlns:p14="http://schemas.microsoft.com/office/powerpoint/2010/main" val="228977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09"/>
            <a:ext cx="8229600" cy="1615096"/>
          </a:xfrm>
        </p:spPr>
        <p:txBody>
          <a:bodyPr/>
          <a:lstStyle/>
          <a:p>
            <a:r>
              <a:rPr lang="en-US" dirty="0" smtClean="0"/>
              <a:t>What about the Old Days ? Sulphonylurea</a:t>
            </a:r>
            <a:endParaRPr lang="en-US" dirty="0"/>
          </a:p>
        </p:txBody>
      </p:sp>
      <p:sp>
        <p:nvSpPr>
          <p:cNvPr id="3" name="Content Placeholder 2"/>
          <p:cNvSpPr>
            <a:spLocks noGrp="1"/>
          </p:cNvSpPr>
          <p:nvPr>
            <p:ph idx="1"/>
          </p:nvPr>
        </p:nvSpPr>
        <p:spPr>
          <a:xfrm>
            <a:off x="457200" y="2169902"/>
            <a:ext cx="8592786" cy="3956261"/>
          </a:xfrm>
        </p:spPr>
        <p:txBody>
          <a:bodyPr/>
          <a:lstStyle/>
          <a:p>
            <a:r>
              <a:rPr lang="en-US" dirty="0" smtClean="0"/>
              <a:t>Phung et al , Diab Med 2012</a:t>
            </a:r>
          </a:p>
          <a:p>
            <a:endParaRPr lang="en-US" dirty="0"/>
          </a:p>
          <a:p>
            <a:r>
              <a:rPr lang="en-US" dirty="0" smtClean="0">
                <a:solidFill>
                  <a:srgbClr val="FFFF00"/>
                </a:solidFill>
              </a:rPr>
              <a:t>SU ..RR 1.27 ( Cardiac death)</a:t>
            </a:r>
          </a:p>
          <a:p>
            <a:r>
              <a:rPr lang="en-US" dirty="0" smtClean="0">
                <a:solidFill>
                  <a:srgbClr val="FFFF00"/>
                </a:solidFill>
              </a:rPr>
              <a:t>SU...RR  1.10 (Cardiac event)</a:t>
            </a:r>
          </a:p>
          <a:p>
            <a:endParaRPr lang="en-US" dirty="0">
              <a:solidFill>
                <a:srgbClr val="FFFF00"/>
              </a:solidFill>
            </a:endParaRPr>
          </a:p>
          <a:p>
            <a:r>
              <a:rPr lang="en-US" dirty="0" smtClean="0">
                <a:solidFill>
                  <a:srgbClr val="FFFF00"/>
                </a:solidFill>
              </a:rPr>
              <a:t>SU compared with Metformin ….RR 1.26 ( Cardiac Death)</a:t>
            </a:r>
          </a:p>
          <a:p>
            <a:r>
              <a:rPr lang="en-US" dirty="0">
                <a:solidFill>
                  <a:srgbClr val="FFFF00"/>
                </a:solidFill>
              </a:rPr>
              <a:t> </a:t>
            </a:r>
            <a:r>
              <a:rPr lang="en-US" dirty="0" smtClean="0">
                <a:solidFill>
                  <a:srgbClr val="FFFF00"/>
                </a:solidFill>
              </a:rPr>
              <a:t>                                               ….RR 1.10 ( Cardiac event) </a:t>
            </a:r>
            <a:endParaRPr lang="en-US" dirty="0">
              <a:solidFill>
                <a:srgbClr val="FFFF00"/>
              </a:solidFill>
            </a:endParaRPr>
          </a:p>
        </p:txBody>
      </p:sp>
    </p:spTree>
    <p:extLst>
      <p:ext uri="{BB962C8B-B14F-4D97-AF65-F5344CB8AC3E}">
        <p14:creationId xmlns:p14="http://schemas.microsoft.com/office/powerpoint/2010/main" val="3422088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DPPIV (Gliptins) &amp; Heart Failure*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444333"/>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Acute Pancreatitis</a:t>
                      </a:r>
                      <a:endParaRPr lang="en-US" dirty="0"/>
                    </a:p>
                  </a:txBody>
                  <a:tcPr/>
                </a:tc>
                <a:tc>
                  <a:txBody>
                    <a:bodyPr/>
                    <a:lstStyle/>
                    <a:p>
                      <a:r>
                        <a:rPr lang="en-US" dirty="0" smtClean="0"/>
                        <a:t> Drug</a:t>
                      </a:r>
                      <a:r>
                        <a:rPr lang="en-US" baseline="0" dirty="0" smtClean="0"/>
                        <a:t> Arm</a:t>
                      </a:r>
                      <a:endParaRPr lang="en-US" dirty="0"/>
                    </a:p>
                  </a:txBody>
                  <a:tcPr/>
                </a:tc>
                <a:tc>
                  <a:txBody>
                    <a:bodyPr/>
                    <a:lstStyle/>
                    <a:p>
                      <a:r>
                        <a:rPr lang="en-US" dirty="0" smtClean="0"/>
                        <a:t>Placebo</a:t>
                      </a:r>
                      <a:r>
                        <a:rPr lang="en-US" baseline="0" dirty="0" smtClean="0"/>
                        <a:t> Arm</a:t>
                      </a:r>
                      <a:endParaRPr lang="en-US" dirty="0"/>
                    </a:p>
                  </a:txBody>
                  <a:tcPr/>
                </a:tc>
                <a:tc>
                  <a:txBody>
                    <a:bodyPr/>
                    <a:lstStyle/>
                    <a:p>
                      <a:r>
                        <a:rPr lang="en-US" dirty="0" smtClean="0"/>
                        <a:t>P value</a:t>
                      </a:r>
                      <a:endParaRPr lang="en-US" dirty="0"/>
                    </a:p>
                  </a:txBody>
                  <a:tcPr/>
                </a:tc>
              </a:tr>
              <a:tr h="370840">
                <a:tc>
                  <a:txBody>
                    <a:bodyPr/>
                    <a:lstStyle/>
                    <a:p>
                      <a:r>
                        <a:rPr lang="en-US" dirty="0" smtClean="0"/>
                        <a:t>Alogliptin (EXAMINE) </a:t>
                      </a:r>
                    </a:p>
                    <a:p>
                      <a:r>
                        <a:rPr lang="en-US" dirty="0" smtClean="0"/>
                        <a:t>High Risk / ACS</a:t>
                      </a:r>
                      <a:endParaRPr lang="en-US" dirty="0"/>
                    </a:p>
                  </a:txBody>
                  <a:tcPr/>
                </a:tc>
                <a:tc>
                  <a:txBody>
                    <a:bodyPr/>
                    <a:lstStyle/>
                    <a:p>
                      <a:r>
                        <a:rPr lang="en-US" dirty="0" smtClean="0"/>
                        <a:t>12 (0.4%)</a:t>
                      </a:r>
                    </a:p>
                    <a:p>
                      <a:endParaRPr lang="en-US" dirty="0" smtClean="0"/>
                    </a:p>
                    <a:p>
                      <a:r>
                        <a:rPr lang="en-US" dirty="0" smtClean="0"/>
                        <a:t>11.3% (1</a:t>
                      </a:r>
                      <a:r>
                        <a:rPr lang="en-US" baseline="30000" dirty="0" smtClean="0"/>
                        <a:t>0</a:t>
                      </a:r>
                      <a:r>
                        <a:rPr lang="en-US" dirty="0" smtClean="0"/>
                        <a:t> event)</a:t>
                      </a:r>
                    </a:p>
                  </a:txBody>
                  <a:tcPr/>
                </a:tc>
                <a:tc>
                  <a:txBody>
                    <a:bodyPr/>
                    <a:lstStyle/>
                    <a:p>
                      <a:r>
                        <a:rPr lang="en-US" dirty="0" smtClean="0"/>
                        <a:t>8 (0.3%)</a:t>
                      </a:r>
                    </a:p>
                    <a:p>
                      <a:endParaRPr lang="en-US" dirty="0" smtClean="0"/>
                    </a:p>
                    <a:p>
                      <a:r>
                        <a:rPr lang="en-US" dirty="0" smtClean="0"/>
                        <a:t>11.8% (1</a:t>
                      </a:r>
                      <a:r>
                        <a:rPr lang="en-US" baseline="30000" dirty="0" smtClean="0"/>
                        <a:t>0</a:t>
                      </a:r>
                      <a:r>
                        <a:rPr lang="en-US" dirty="0" smtClean="0"/>
                        <a:t> event)</a:t>
                      </a:r>
                    </a:p>
                  </a:txBody>
                  <a:tcPr/>
                </a:tc>
                <a:tc>
                  <a:txBody>
                    <a:bodyPr/>
                    <a:lstStyle/>
                    <a:p>
                      <a:r>
                        <a:rPr lang="en-US" dirty="0" smtClean="0"/>
                        <a:t>Top</a:t>
                      </a:r>
                      <a:r>
                        <a:rPr lang="en-US" baseline="0" dirty="0" smtClean="0"/>
                        <a:t> quintile ProBNP</a:t>
                      </a:r>
                    </a:p>
                    <a:p>
                      <a:endParaRPr lang="en-US" baseline="0" dirty="0" smtClean="0"/>
                    </a:p>
                    <a:p>
                      <a:r>
                        <a:rPr lang="en-US" baseline="0" dirty="0" smtClean="0"/>
                        <a:t>ns</a:t>
                      </a:r>
                      <a:endParaRPr lang="en-US" dirty="0"/>
                    </a:p>
                  </a:txBody>
                  <a:tcPr/>
                </a:tc>
              </a:tr>
              <a:tr h="370840">
                <a:tc>
                  <a:txBody>
                    <a:bodyPr/>
                    <a:lstStyle/>
                    <a:p>
                      <a:endParaRPr lang="en-US" dirty="0" smtClean="0"/>
                    </a:p>
                    <a:p>
                      <a:r>
                        <a:rPr lang="en-US" dirty="0" smtClean="0"/>
                        <a:t>Saxagliptin ( Savor TIMI 53) 16000 </a:t>
                      </a:r>
                      <a:endParaRPr lang="en-US" dirty="0"/>
                    </a:p>
                  </a:txBody>
                  <a:tcPr/>
                </a:tc>
                <a:tc>
                  <a:txBody>
                    <a:bodyPr/>
                    <a:lstStyle/>
                    <a:p>
                      <a:r>
                        <a:rPr lang="en-US" dirty="0" smtClean="0"/>
                        <a:t>3.5%</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(613/7.3%</a:t>
                      </a:r>
                      <a:r>
                        <a:rPr lang="en-US" baseline="0" dirty="0" smtClean="0"/>
                        <a:t>  1</a:t>
                      </a:r>
                      <a:r>
                        <a:rPr lang="en-US" baseline="30000" dirty="0" smtClean="0"/>
                        <a:t>0</a:t>
                      </a:r>
                      <a:r>
                        <a:rPr lang="en-US" baseline="0" dirty="0" smtClean="0"/>
                        <a:t>event)</a:t>
                      </a:r>
                      <a:endParaRPr lang="en-US" dirty="0" smtClean="0"/>
                    </a:p>
                    <a:p>
                      <a:endParaRPr lang="en-US" dirty="0"/>
                    </a:p>
                  </a:txBody>
                  <a:tcPr/>
                </a:tc>
                <a:tc>
                  <a:txBody>
                    <a:bodyPr/>
                    <a:lstStyle/>
                    <a:p>
                      <a:r>
                        <a:rPr lang="en-US" dirty="0" smtClean="0"/>
                        <a:t>2.8%</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609/7.2% 1</a:t>
                      </a:r>
                      <a:r>
                        <a:rPr lang="en-US" baseline="30000" dirty="0" smtClean="0"/>
                        <a:t>0</a:t>
                      </a:r>
                      <a:r>
                        <a:rPr lang="en-US" dirty="0" smtClean="0"/>
                        <a:t> event)</a:t>
                      </a:r>
                    </a:p>
                    <a:p>
                      <a:endParaRPr lang="en-US" dirty="0"/>
                    </a:p>
                  </a:txBody>
                  <a:tcPr/>
                </a:tc>
                <a:tc>
                  <a:txBody>
                    <a:bodyPr/>
                    <a:lstStyle/>
                    <a:p>
                      <a:r>
                        <a:rPr lang="en-US" dirty="0" smtClean="0"/>
                        <a:t>Top quintile ProBNP</a:t>
                      </a:r>
                    </a:p>
                    <a:p>
                      <a:endParaRPr lang="en-US" dirty="0" smtClean="0"/>
                    </a:p>
                    <a:p>
                      <a:r>
                        <a:rPr lang="en-US" dirty="0" smtClean="0"/>
                        <a:t>ns</a:t>
                      </a:r>
                      <a:endParaRPr lang="en-US" dirty="0"/>
                    </a:p>
                  </a:txBody>
                  <a:tcPr/>
                </a:tc>
              </a:tr>
              <a:tr h="370840">
                <a:tc>
                  <a:txBody>
                    <a:bodyPr/>
                    <a:lstStyle/>
                    <a:p>
                      <a:r>
                        <a:rPr lang="en-US" dirty="0" smtClean="0"/>
                        <a:t>Vildagliptin</a:t>
                      </a:r>
                      <a:endParaRPr lang="en-US" dirty="0"/>
                    </a:p>
                  </a:txBody>
                  <a:tcPr/>
                </a:tc>
                <a:tc>
                  <a:txBody>
                    <a:bodyPr/>
                    <a:lstStyle/>
                    <a:p>
                      <a:r>
                        <a:rPr lang="en-US" dirty="0" smtClean="0"/>
                        <a:t>No excess CHF, but LV volume increase</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smtClean="0"/>
                    </a:p>
                    <a:p>
                      <a:r>
                        <a:rPr lang="en-US" dirty="0" smtClean="0"/>
                        <a:t>TECOS critical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7814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txBox="1">
            <a:spLocks noGrp="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endParaRPr lang="en-US" sz="800" b="1" dirty="0">
              <a:solidFill>
                <a:srgbClr val="FFFFFF"/>
              </a:solidFill>
              <a:latin typeface="Helvetica" charset="0"/>
            </a:endParaRPr>
          </a:p>
          <a:p>
            <a:endParaRPr lang="en-US" sz="800" b="1" dirty="0">
              <a:solidFill>
                <a:srgbClr val="FFFFFF"/>
              </a:solidFill>
              <a:latin typeface="Helvetica" charset="0"/>
            </a:endParaRPr>
          </a:p>
          <a:p>
            <a:endParaRPr lang="en-US" sz="800" b="1" dirty="0">
              <a:solidFill>
                <a:srgbClr val="FFFFFF"/>
              </a:solidFill>
              <a:latin typeface="Helvetica" charset="0"/>
            </a:endParaRPr>
          </a:p>
          <a:p>
            <a:endParaRPr lang="en-US" sz="800" b="1" dirty="0">
              <a:solidFill>
                <a:srgbClr val="FFFFFF"/>
              </a:solidFill>
              <a:latin typeface="Helvetica" charset="0"/>
            </a:endParaRPr>
          </a:p>
          <a:p>
            <a:r>
              <a:rPr lang="en-US" sz="800" b="1" dirty="0">
                <a:solidFill>
                  <a:srgbClr val="FFFFFF"/>
                </a:solidFill>
                <a:latin typeface="Helvetica" charset="0"/>
              </a:rPr>
              <a:t>Rad 11/3/99</a:t>
            </a:r>
          </a:p>
        </p:txBody>
      </p:sp>
      <p:sp>
        <p:nvSpPr>
          <p:cNvPr id="5123" name="Freeform 2"/>
          <p:cNvSpPr>
            <a:spLocks/>
          </p:cNvSpPr>
          <p:nvPr/>
        </p:nvSpPr>
        <p:spPr bwMode="auto">
          <a:xfrm>
            <a:off x="2554288" y="1704975"/>
            <a:ext cx="512762" cy="903288"/>
          </a:xfrm>
          <a:custGeom>
            <a:avLst/>
            <a:gdLst>
              <a:gd name="T0" fmla="*/ 2147483647 w 363"/>
              <a:gd name="T1" fmla="*/ 2147483647 h 569"/>
              <a:gd name="T2" fmla="*/ 2147483647 w 363"/>
              <a:gd name="T3" fmla="*/ 2147483647 h 569"/>
              <a:gd name="T4" fmla="*/ 2147483647 w 363"/>
              <a:gd name="T5" fmla="*/ 2147483647 h 569"/>
              <a:gd name="T6" fmla="*/ 2147483647 w 363"/>
              <a:gd name="T7" fmla="*/ 2147483647 h 569"/>
              <a:gd name="T8" fmla="*/ 2147483647 w 363"/>
              <a:gd name="T9" fmla="*/ 2147483647 h 569"/>
              <a:gd name="T10" fmla="*/ 2147483647 w 363"/>
              <a:gd name="T11" fmla="*/ 2147483647 h 569"/>
              <a:gd name="T12" fmla="*/ 2147483647 w 363"/>
              <a:gd name="T13" fmla="*/ 2147483647 h 569"/>
              <a:gd name="T14" fmla="*/ 2147483647 w 363"/>
              <a:gd name="T15" fmla="*/ 2147483647 h 569"/>
              <a:gd name="T16" fmla="*/ 2147483647 w 363"/>
              <a:gd name="T17" fmla="*/ 2147483647 h 569"/>
              <a:gd name="T18" fmla="*/ 2147483647 w 363"/>
              <a:gd name="T19" fmla="*/ 2147483647 h 569"/>
              <a:gd name="T20" fmla="*/ 2147483647 w 363"/>
              <a:gd name="T21" fmla="*/ 2147483647 h 569"/>
              <a:gd name="T22" fmla="*/ 2147483647 w 363"/>
              <a:gd name="T23" fmla="*/ 2147483647 h 569"/>
              <a:gd name="T24" fmla="*/ 2147483647 w 363"/>
              <a:gd name="T25" fmla="*/ 0 h 569"/>
              <a:gd name="T26" fmla="*/ 2147483647 w 363"/>
              <a:gd name="T27" fmla="*/ 2147483647 h 569"/>
              <a:gd name="T28" fmla="*/ 2147483647 w 363"/>
              <a:gd name="T29" fmla="*/ 2147483647 h 569"/>
              <a:gd name="T30" fmla="*/ 2147483647 w 363"/>
              <a:gd name="T31" fmla="*/ 2147483647 h 569"/>
              <a:gd name="T32" fmla="*/ 2147483647 w 363"/>
              <a:gd name="T33" fmla="*/ 2147483647 h 569"/>
              <a:gd name="T34" fmla="*/ 2147483647 w 363"/>
              <a:gd name="T35" fmla="*/ 2147483647 h 569"/>
              <a:gd name="T36" fmla="*/ 2147483647 w 363"/>
              <a:gd name="T37" fmla="*/ 2147483647 h 569"/>
              <a:gd name="T38" fmla="*/ 2147483647 w 363"/>
              <a:gd name="T39" fmla="*/ 2147483647 h 569"/>
              <a:gd name="T40" fmla="*/ 2147483647 w 363"/>
              <a:gd name="T41" fmla="*/ 2147483647 h 569"/>
              <a:gd name="T42" fmla="*/ 2147483647 w 363"/>
              <a:gd name="T43" fmla="*/ 2147483647 h 569"/>
              <a:gd name="T44" fmla="*/ 2147483647 w 363"/>
              <a:gd name="T45" fmla="*/ 2147483647 h 569"/>
              <a:gd name="T46" fmla="*/ 2147483647 w 363"/>
              <a:gd name="T47" fmla="*/ 2147483647 h 569"/>
              <a:gd name="T48" fmla="*/ 2147483647 w 363"/>
              <a:gd name="T49" fmla="*/ 2147483647 h 569"/>
              <a:gd name="T50" fmla="*/ 2147483647 w 363"/>
              <a:gd name="T51" fmla="*/ 2147483647 h 569"/>
              <a:gd name="T52" fmla="*/ 2147483647 w 363"/>
              <a:gd name="T53" fmla="*/ 2147483647 h 569"/>
              <a:gd name="T54" fmla="*/ 2147483647 w 363"/>
              <a:gd name="T55" fmla="*/ 2147483647 h 569"/>
              <a:gd name="T56" fmla="*/ 2147483647 w 363"/>
              <a:gd name="T57" fmla="*/ 2147483647 h 569"/>
              <a:gd name="T58" fmla="*/ 2147483647 w 363"/>
              <a:gd name="T59" fmla="*/ 2147483647 h 569"/>
              <a:gd name="T60" fmla="*/ 2147483647 w 363"/>
              <a:gd name="T61" fmla="*/ 2147483647 h 569"/>
              <a:gd name="T62" fmla="*/ 2147483647 w 363"/>
              <a:gd name="T63" fmla="*/ 2147483647 h 569"/>
              <a:gd name="T64" fmla="*/ 2147483647 w 363"/>
              <a:gd name="T65" fmla="*/ 2147483647 h 569"/>
              <a:gd name="T66" fmla="*/ 2147483647 w 363"/>
              <a:gd name="T67" fmla="*/ 2147483647 h 569"/>
              <a:gd name="T68" fmla="*/ 2147483647 w 363"/>
              <a:gd name="T69" fmla="*/ 2147483647 h 569"/>
              <a:gd name="T70" fmla="*/ 2147483647 w 363"/>
              <a:gd name="T71" fmla="*/ 2147483647 h 569"/>
              <a:gd name="T72" fmla="*/ 2147483647 w 363"/>
              <a:gd name="T73" fmla="*/ 2147483647 h 569"/>
              <a:gd name="T74" fmla="*/ 2147483647 w 363"/>
              <a:gd name="T75" fmla="*/ 2147483647 h 569"/>
              <a:gd name="T76" fmla="*/ 2147483647 w 363"/>
              <a:gd name="T77" fmla="*/ 2147483647 h 569"/>
              <a:gd name="T78" fmla="*/ 2147483647 w 363"/>
              <a:gd name="T79" fmla="*/ 2147483647 h 569"/>
              <a:gd name="T80" fmla="*/ 2147483647 w 363"/>
              <a:gd name="T81" fmla="*/ 2147483647 h 569"/>
              <a:gd name="T82" fmla="*/ 2147483647 w 363"/>
              <a:gd name="T83" fmla="*/ 2147483647 h 569"/>
              <a:gd name="T84" fmla="*/ 2147483647 w 363"/>
              <a:gd name="T85" fmla="*/ 2147483647 h 569"/>
              <a:gd name="T86" fmla="*/ 2147483647 w 363"/>
              <a:gd name="T87" fmla="*/ 2147483647 h 569"/>
              <a:gd name="T88" fmla="*/ 2147483647 w 363"/>
              <a:gd name="T89" fmla="*/ 2147483647 h 569"/>
              <a:gd name="T90" fmla="*/ 2147483647 w 363"/>
              <a:gd name="T91" fmla="*/ 2147483647 h 569"/>
              <a:gd name="T92" fmla="*/ 2147483647 w 363"/>
              <a:gd name="T93" fmla="*/ 2147483647 h 569"/>
              <a:gd name="T94" fmla="*/ 2147483647 w 363"/>
              <a:gd name="T95" fmla="*/ 2147483647 h 569"/>
              <a:gd name="T96" fmla="*/ 2147483647 w 363"/>
              <a:gd name="T97" fmla="*/ 2147483647 h 569"/>
              <a:gd name="T98" fmla="*/ 2147483647 w 363"/>
              <a:gd name="T99" fmla="*/ 2147483647 h 569"/>
              <a:gd name="T100" fmla="*/ 2147483647 w 363"/>
              <a:gd name="T101" fmla="*/ 2147483647 h 569"/>
              <a:gd name="T102" fmla="*/ 2147483647 w 363"/>
              <a:gd name="T103" fmla="*/ 2147483647 h 569"/>
              <a:gd name="T104" fmla="*/ 2147483647 w 363"/>
              <a:gd name="T105" fmla="*/ 2147483647 h 569"/>
              <a:gd name="T106" fmla="*/ 2147483647 w 363"/>
              <a:gd name="T107" fmla="*/ 2147483647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69"/>
              <a:gd name="T164" fmla="*/ 363 w 363"/>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69">
                <a:moveTo>
                  <a:pt x="10" y="280"/>
                </a:moveTo>
                <a:lnTo>
                  <a:pt x="4" y="184"/>
                </a:lnTo>
                <a:lnTo>
                  <a:pt x="5" y="182"/>
                </a:lnTo>
                <a:lnTo>
                  <a:pt x="9" y="176"/>
                </a:lnTo>
                <a:lnTo>
                  <a:pt x="15" y="167"/>
                </a:lnTo>
                <a:lnTo>
                  <a:pt x="23" y="156"/>
                </a:lnTo>
                <a:lnTo>
                  <a:pt x="31" y="142"/>
                </a:lnTo>
                <a:lnTo>
                  <a:pt x="40" y="127"/>
                </a:lnTo>
                <a:lnTo>
                  <a:pt x="48" y="111"/>
                </a:lnTo>
                <a:lnTo>
                  <a:pt x="56" y="95"/>
                </a:lnTo>
                <a:lnTo>
                  <a:pt x="61" y="87"/>
                </a:lnTo>
                <a:lnTo>
                  <a:pt x="68" y="79"/>
                </a:lnTo>
                <a:lnTo>
                  <a:pt x="77" y="71"/>
                </a:lnTo>
                <a:lnTo>
                  <a:pt x="88" y="62"/>
                </a:lnTo>
                <a:lnTo>
                  <a:pt x="100" y="54"/>
                </a:lnTo>
                <a:lnTo>
                  <a:pt x="114" y="46"/>
                </a:lnTo>
                <a:lnTo>
                  <a:pt x="128" y="38"/>
                </a:lnTo>
                <a:lnTo>
                  <a:pt x="141" y="31"/>
                </a:lnTo>
                <a:lnTo>
                  <a:pt x="155" y="24"/>
                </a:lnTo>
                <a:lnTo>
                  <a:pt x="168" y="19"/>
                </a:lnTo>
                <a:lnTo>
                  <a:pt x="180" y="13"/>
                </a:lnTo>
                <a:lnTo>
                  <a:pt x="191" y="8"/>
                </a:lnTo>
                <a:lnTo>
                  <a:pt x="200" y="5"/>
                </a:lnTo>
                <a:lnTo>
                  <a:pt x="207" y="2"/>
                </a:lnTo>
                <a:lnTo>
                  <a:pt x="211" y="0"/>
                </a:lnTo>
                <a:lnTo>
                  <a:pt x="213" y="0"/>
                </a:lnTo>
                <a:lnTo>
                  <a:pt x="215" y="9"/>
                </a:lnTo>
                <a:lnTo>
                  <a:pt x="219" y="20"/>
                </a:lnTo>
                <a:lnTo>
                  <a:pt x="225" y="31"/>
                </a:lnTo>
                <a:lnTo>
                  <a:pt x="231" y="44"/>
                </a:lnTo>
                <a:lnTo>
                  <a:pt x="238" y="57"/>
                </a:lnTo>
                <a:lnTo>
                  <a:pt x="246" y="71"/>
                </a:lnTo>
                <a:lnTo>
                  <a:pt x="254" y="84"/>
                </a:lnTo>
                <a:lnTo>
                  <a:pt x="262" y="97"/>
                </a:lnTo>
                <a:lnTo>
                  <a:pt x="270" y="110"/>
                </a:lnTo>
                <a:lnTo>
                  <a:pt x="278" y="121"/>
                </a:lnTo>
                <a:lnTo>
                  <a:pt x="285" y="132"/>
                </a:lnTo>
                <a:lnTo>
                  <a:pt x="292" y="141"/>
                </a:lnTo>
                <a:lnTo>
                  <a:pt x="297" y="149"/>
                </a:lnTo>
                <a:lnTo>
                  <a:pt x="301" y="155"/>
                </a:lnTo>
                <a:lnTo>
                  <a:pt x="304" y="159"/>
                </a:lnTo>
                <a:lnTo>
                  <a:pt x="305" y="160"/>
                </a:lnTo>
                <a:lnTo>
                  <a:pt x="324" y="237"/>
                </a:lnTo>
                <a:lnTo>
                  <a:pt x="335" y="326"/>
                </a:lnTo>
                <a:lnTo>
                  <a:pt x="335" y="327"/>
                </a:lnTo>
                <a:lnTo>
                  <a:pt x="335" y="332"/>
                </a:lnTo>
                <a:lnTo>
                  <a:pt x="335" y="339"/>
                </a:lnTo>
                <a:lnTo>
                  <a:pt x="335" y="348"/>
                </a:lnTo>
                <a:lnTo>
                  <a:pt x="335" y="359"/>
                </a:lnTo>
                <a:lnTo>
                  <a:pt x="336" y="371"/>
                </a:lnTo>
                <a:lnTo>
                  <a:pt x="336" y="384"/>
                </a:lnTo>
                <a:lnTo>
                  <a:pt x="337" y="397"/>
                </a:lnTo>
                <a:lnTo>
                  <a:pt x="334" y="402"/>
                </a:lnTo>
                <a:lnTo>
                  <a:pt x="329" y="407"/>
                </a:lnTo>
                <a:lnTo>
                  <a:pt x="322" y="413"/>
                </a:lnTo>
                <a:lnTo>
                  <a:pt x="313" y="420"/>
                </a:lnTo>
                <a:lnTo>
                  <a:pt x="304" y="427"/>
                </a:lnTo>
                <a:lnTo>
                  <a:pt x="297" y="433"/>
                </a:lnTo>
                <a:lnTo>
                  <a:pt x="292" y="438"/>
                </a:lnTo>
                <a:lnTo>
                  <a:pt x="290" y="443"/>
                </a:lnTo>
                <a:lnTo>
                  <a:pt x="293" y="453"/>
                </a:lnTo>
                <a:lnTo>
                  <a:pt x="300" y="459"/>
                </a:lnTo>
                <a:lnTo>
                  <a:pt x="310" y="462"/>
                </a:lnTo>
                <a:lnTo>
                  <a:pt x="320" y="463"/>
                </a:lnTo>
                <a:lnTo>
                  <a:pt x="330" y="463"/>
                </a:lnTo>
                <a:lnTo>
                  <a:pt x="338" y="462"/>
                </a:lnTo>
                <a:lnTo>
                  <a:pt x="345" y="462"/>
                </a:lnTo>
                <a:lnTo>
                  <a:pt x="348" y="464"/>
                </a:lnTo>
                <a:lnTo>
                  <a:pt x="353" y="475"/>
                </a:lnTo>
                <a:lnTo>
                  <a:pt x="358" y="486"/>
                </a:lnTo>
                <a:lnTo>
                  <a:pt x="361" y="496"/>
                </a:lnTo>
                <a:lnTo>
                  <a:pt x="363" y="505"/>
                </a:lnTo>
                <a:lnTo>
                  <a:pt x="361" y="513"/>
                </a:lnTo>
                <a:lnTo>
                  <a:pt x="356" y="522"/>
                </a:lnTo>
                <a:lnTo>
                  <a:pt x="348" y="531"/>
                </a:lnTo>
                <a:lnTo>
                  <a:pt x="335" y="541"/>
                </a:lnTo>
                <a:lnTo>
                  <a:pt x="327" y="546"/>
                </a:lnTo>
                <a:lnTo>
                  <a:pt x="315" y="551"/>
                </a:lnTo>
                <a:lnTo>
                  <a:pt x="301" y="556"/>
                </a:lnTo>
                <a:lnTo>
                  <a:pt x="285" y="559"/>
                </a:lnTo>
                <a:lnTo>
                  <a:pt x="268" y="562"/>
                </a:lnTo>
                <a:lnTo>
                  <a:pt x="250" y="565"/>
                </a:lnTo>
                <a:lnTo>
                  <a:pt x="231" y="568"/>
                </a:lnTo>
                <a:lnTo>
                  <a:pt x="212" y="569"/>
                </a:lnTo>
                <a:lnTo>
                  <a:pt x="193" y="569"/>
                </a:lnTo>
                <a:lnTo>
                  <a:pt x="174" y="569"/>
                </a:lnTo>
                <a:lnTo>
                  <a:pt x="156" y="567"/>
                </a:lnTo>
                <a:lnTo>
                  <a:pt x="140" y="564"/>
                </a:lnTo>
                <a:lnTo>
                  <a:pt x="124" y="561"/>
                </a:lnTo>
                <a:lnTo>
                  <a:pt x="111" y="556"/>
                </a:lnTo>
                <a:lnTo>
                  <a:pt x="101" y="549"/>
                </a:lnTo>
                <a:lnTo>
                  <a:pt x="93" y="541"/>
                </a:lnTo>
                <a:lnTo>
                  <a:pt x="86" y="532"/>
                </a:lnTo>
                <a:lnTo>
                  <a:pt x="78" y="523"/>
                </a:lnTo>
                <a:lnTo>
                  <a:pt x="69" y="512"/>
                </a:lnTo>
                <a:lnTo>
                  <a:pt x="60" y="501"/>
                </a:lnTo>
                <a:lnTo>
                  <a:pt x="50" y="490"/>
                </a:lnTo>
                <a:lnTo>
                  <a:pt x="41" y="477"/>
                </a:lnTo>
                <a:lnTo>
                  <a:pt x="32" y="463"/>
                </a:lnTo>
                <a:lnTo>
                  <a:pt x="24" y="448"/>
                </a:lnTo>
                <a:lnTo>
                  <a:pt x="16" y="432"/>
                </a:lnTo>
                <a:lnTo>
                  <a:pt x="9" y="415"/>
                </a:lnTo>
                <a:lnTo>
                  <a:pt x="4" y="397"/>
                </a:lnTo>
                <a:lnTo>
                  <a:pt x="1" y="376"/>
                </a:lnTo>
                <a:lnTo>
                  <a:pt x="0" y="355"/>
                </a:lnTo>
                <a:lnTo>
                  <a:pt x="1" y="331"/>
                </a:lnTo>
                <a:lnTo>
                  <a:pt x="4" y="306"/>
                </a:lnTo>
                <a:lnTo>
                  <a:pt x="10" y="28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24" name="Freeform 3"/>
          <p:cNvSpPr>
            <a:spLocks/>
          </p:cNvSpPr>
          <p:nvPr/>
        </p:nvSpPr>
        <p:spPr bwMode="auto">
          <a:xfrm>
            <a:off x="7053263" y="1708150"/>
            <a:ext cx="525462" cy="896938"/>
          </a:xfrm>
          <a:custGeom>
            <a:avLst/>
            <a:gdLst>
              <a:gd name="T0" fmla="*/ 2147483647 w 363"/>
              <a:gd name="T1" fmla="*/ 2147483647 h 569"/>
              <a:gd name="T2" fmla="*/ 2147483647 w 363"/>
              <a:gd name="T3" fmla="*/ 2147483647 h 569"/>
              <a:gd name="T4" fmla="*/ 2147483647 w 363"/>
              <a:gd name="T5" fmla="*/ 2147483647 h 569"/>
              <a:gd name="T6" fmla="*/ 2147483647 w 363"/>
              <a:gd name="T7" fmla="*/ 2147483647 h 569"/>
              <a:gd name="T8" fmla="*/ 2147483647 w 363"/>
              <a:gd name="T9" fmla="*/ 2147483647 h 569"/>
              <a:gd name="T10" fmla="*/ 2147483647 w 363"/>
              <a:gd name="T11" fmla="*/ 2147483647 h 569"/>
              <a:gd name="T12" fmla="*/ 2147483647 w 363"/>
              <a:gd name="T13" fmla="*/ 2147483647 h 569"/>
              <a:gd name="T14" fmla="*/ 2147483647 w 363"/>
              <a:gd name="T15" fmla="*/ 2147483647 h 569"/>
              <a:gd name="T16" fmla="*/ 2147483647 w 363"/>
              <a:gd name="T17" fmla="*/ 2147483647 h 569"/>
              <a:gd name="T18" fmla="*/ 2147483647 w 363"/>
              <a:gd name="T19" fmla="*/ 2147483647 h 569"/>
              <a:gd name="T20" fmla="*/ 2147483647 w 363"/>
              <a:gd name="T21" fmla="*/ 2147483647 h 569"/>
              <a:gd name="T22" fmla="*/ 2147483647 w 363"/>
              <a:gd name="T23" fmla="*/ 2147483647 h 569"/>
              <a:gd name="T24" fmla="*/ 2147483647 w 363"/>
              <a:gd name="T25" fmla="*/ 0 h 569"/>
              <a:gd name="T26" fmla="*/ 2147483647 w 363"/>
              <a:gd name="T27" fmla="*/ 2147483647 h 569"/>
              <a:gd name="T28" fmla="*/ 2147483647 w 363"/>
              <a:gd name="T29" fmla="*/ 2147483647 h 569"/>
              <a:gd name="T30" fmla="*/ 2147483647 w 363"/>
              <a:gd name="T31" fmla="*/ 2147483647 h 569"/>
              <a:gd name="T32" fmla="*/ 2147483647 w 363"/>
              <a:gd name="T33" fmla="*/ 2147483647 h 569"/>
              <a:gd name="T34" fmla="*/ 2147483647 w 363"/>
              <a:gd name="T35" fmla="*/ 2147483647 h 569"/>
              <a:gd name="T36" fmla="*/ 2147483647 w 363"/>
              <a:gd name="T37" fmla="*/ 2147483647 h 569"/>
              <a:gd name="T38" fmla="*/ 2147483647 w 363"/>
              <a:gd name="T39" fmla="*/ 2147483647 h 569"/>
              <a:gd name="T40" fmla="*/ 2147483647 w 363"/>
              <a:gd name="T41" fmla="*/ 2147483647 h 569"/>
              <a:gd name="T42" fmla="*/ 2147483647 w 363"/>
              <a:gd name="T43" fmla="*/ 2147483647 h 569"/>
              <a:gd name="T44" fmla="*/ 2147483647 w 363"/>
              <a:gd name="T45" fmla="*/ 2147483647 h 569"/>
              <a:gd name="T46" fmla="*/ 2147483647 w 363"/>
              <a:gd name="T47" fmla="*/ 2147483647 h 569"/>
              <a:gd name="T48" fmla="*/ 2147483647 w 363"/>
              <a:gd name="T49" fmla="*/ 2147483647 h 569"/>
              <a:gd name="T50" fmla="*/ 2147483647 w 363"/>
              <a:gd name="T51" fmla="*/ 2147483647 h 569"/>
              <a:gd name="T52" fmla="*/ 2147483647 w 363"/>
              <a:gd name="T53" fmla="*/ 2147483647 h 569"/>
              <a:gd name="T54" fmla="*/ 2147483647 w 363"/>
              <a:gd name="T55" fmla="*/ 2147483647 h 569"/>
              <a:gd name="T56" fmla="*/ 2147483647 w 363"/>
              <a:gd name="T57" fmla="*/ 2147483647 h 569"/>
              <a:gd name="T58" fmla="*/ 2147483647 w 363"/>
              <a:gd name="T59" fmla="*/ 2147483647 h 569"/>
              <a:gd name="T60" fmla="*/ 2147483647 w 363"/>
              <a:gd name="T61" fmla="*/ 2147483647 h 569"/>
              <a:gd name="T62" fmla="*/ 2147483647 w 363"/>
              <a:gd name="T63" fmla="*/ 2147483647 h 569"/>
              <a:gd name="T64" fmla="*/ 2147483647 w 363"/>
              <a:gd name="T65" fmla="*/ 2147483647 h 569"/>
              <a:gd name="T66" fmla="*/ 2147483647 w 363"/>
              <a:gd name="T67" fmla="*/ 2147483647 h 569"/>
              <a:gd name="T68" fmla="*/ 2147483647 w 363"/>
              <a:gd name="T69" fmla="*/ 2147483647 h 569"/>
              <a:gd name="T70" fmla="*/ 2147483647 w 363"/>
              <a:gd name="T71" fmla="*/ 2147483647 h 569"/>
              <a:gd name="T72" fmla="*/ 2147483647 w 363"/>
              <a:gd name="T73" fmla="*/ 2147483647 h 569"/>
              <a:gd name="T74" fmla="*/ 2147483647 w 363"/>
              <a:gd name="T75" fmla="*/ 2147483647 h 569"/>
              <a:gd name="T76" fmla="*/ 2147483647 w 363"/>
              <a:gd name="T77" fmla="*/ 2147483647 h 569"/>
              <a:gd name="T78" fmla="*/ 2147483647 w 363"/>
              <a:gd name="T79" fmla="*/ 2147483647 h 569"/>
              <a:gd name="T80" fmla="*/ 2147483647 w 363"/>
              <a:gd name="T81" fmla="*/ 2147483647 h 569"/>
              <a:gd name="T82" fmla="*/ 2147483647 w 363"/>
              <a:gd name="T83" fmla="*/ 2147483647 h 569"/>
              <a:gd name="T84" fmla="*/ 2147483647 w 363"/>
              <a:gd name="T85" fmla="*/ 2147483647 h 569"/>
              <a:gd name="T86" fmla="*/ 2147483647 w 363"/>
              <a:gd name="T87" fmla="*/ 2147483647 h 569"/>
              <a:gd name="T88" fmla="*/ 2147483647 w 363"/>
              <a:gd name="T89" fmla="*/ 2147483647 h 569"/>
              <a:gd name="T90" fmla="*/ 2147483647 w 363"/>
              <a:gd name="T91" fmla="*/ 2147483647 h 569"/>
              <a:gd name="T92" fmla="*/ 2147483647 w 363"/>
              <a:gd name="T93" fmla="*/ 2147483647 h 569"/>
              <a:gd name="T94" fmla="*/ 2147483647 w 363"/>
              <a:gd name="T95" fmla="*/ 2147483647 h 569"/>
              <a:gd name="T96" fmla="*/ 2147483647 w 363"/>
              <a:gd name="T97" fmla="*/ 2147483647 h 569"/>
              <a:gd name="T98" fmla="*/ 2147483647 w 363"/>
              <a:gd name="T99" fmla="*/ 2147483647 h 569"/>
              <a:gd name="T100" fmla="*/ 2147483647 w 363"/>
              <a:gd name="T101" fmla="*/ 2147483647 h 569"/>
              <a:gd name="T102" fmla="*/ 2147483647 w 363"/>
              <a:gd name="T103" fmla="*/ 2147483647 h 569"/>
              <a:gd name="T104" fmla="*/ 2147483647 w 363"/>
              <a:gd name="T105" fmla="*/ 2147483647 h 569"/>
              <a:gd name="T106" fmla="*/ 2147483647 w 363"/>
              <a:gd name="T107" fmla="*/ 2147483647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569"/>
              <a:gd name="T164" fmla="*/ 363 w 363"/>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569">
                <a:moveTo>
                  <a:pt x="11" y="280"/>
                </a:moveTo>
                <a:lnTo>
                  <a:pt x="4" y="184"/>
                </a:lnTo>
                <a:lnTo>
                  <a:pt x="6" y="182"/>
                </a:lnTo>
                <a:lnTo>
                  <a:pt x="10" y="176"/>
                </a:lnTo>
                <a:lnTo>
                  <a:pt x="16" y="167"/>
                </a:lnTo>
                <a:lnTo>
                  <a:pt x="23" y="156"/>
                </a:lnTo>
                <a:lnTo>
                  <a:pt x="32" y="142"/>
                </a:lnTo>
                <a:lnTo>
                  <a:pt x="41" y="127"/>
                </a:lnTo>
                <a:lnTo>
                  <a:pt x="49" y="111"/>
                </a:lnTo>
                <a:lnTo>
                  <a:pt x="56" y="95"/>
                </a:lnTo>
                <a:lnTo>
                  <a:pt x="61" y="87"/>
                </a:lnTo>
                <a:lnTo>
                  <a:pt x="68" y="79"/>
                </a:lnTo>
                <a:lnTo>
                  <a:pt x="78" y="71"/>
                </a:lnTo>
                <a:lnTo>
                  <a:pt x="89" y="62"/>
                </a:lnTo>
                <a:lnTo>
                  <a:pt x="101" y="54"/>
                </a:lnTo>
                <a:lnTo>
                  <a:pt x="114" y="46"/>
                </a:lnTo>
                <a:lnTo>
                  <a:pt x="128" y="38"/>
                </a:lnTo>
                <a:lnTo>
                  <a:pt x="142" y="31"/>
                </a:lnTo>
                <a:lnTo>
                  <a:pt x="156" y="24"/>
                </a:lnTo>
                <a:lnTo>
                  <a:pt x="169" y="19"/>
                </a:lnTo>
                <a:lnTo>
                  <a:pt x="181" y="13"/>
                </a:lnTo>
                <a:lnTo>
                  <a:pt x="192" y="8"/>
                </a:lnTo>
                <a:lnTo>
                  <a:pt x="201" y="5"/>
                </a:lnTo>
                <a:lnTo>
                  <a:pt x="208" y="2"/>
                </a:lnTo>
                <a:lnTo>
                  <a:pt x="212" y="0"/>
                </a:lnTo>
                <a:lnTo>
                  <a:pt x="214" y="0"/>
                </a:lnTo>
                <a:lnTo>
                  <a:pt x="216" y="9"/>
                </a:lnTo>
                <a:lnTo>
                  <a:pt x="220" y="20"/>
                </a:lnTo>
                <a:lnTo>
                  <a:pt x="226" y="31"/>
                </a:lnTo>
                <a:lnTo>
                  <a:pt x="232" y="44"/>
                </a:lnTo>
                <a:lnTo>
                  <a:pt x="239" y="57"/>
                </a:lnTo>
                <a:lnTo>
                  <a:pt x="247" y="71"/>
                </a:lnTo>
                <a:lnTo>
                  <a:pt x="255" y="84"/>
                </a:lnTo>
                <a:lnTo>
                  <a:pt x="263" y="97"/>
                </a:lnTo>
                <a:lnTo>
                  <a:pt x="271" y="110"/>
                </a:lnTo>
                <a:lnTo>
                  <a:pt x="279" y="121"/>
                </a:lnTo>
                <a:lnTo>
                  <a:pt x="286" y="132"/>
                </a:lnTo>
                <a:lnTo>
                  <a:pt x="292" y="141"/>
                </a:lnTo>
                <a:lnTo>
                  <a:pt x="298" y="149"/>
                </a:lnTo>
                <a:lnTo>
                  <a:pt x="302" y="155"/>
                </a:lnTo>
                <a:lnTo>
                  <a:pt x="305" y="159"/>
                </a:lnTo>
                <a:lnTo>
                  <a:pt x="306" y="160"/>
                </a:lnTo>
                <a:lnTo>
                  <a:pt x="325" y="237"/>
                </a:lnTo>
                <a:lnTo>
                  <a:pt x="336" y="326"/>
                </a:lnTo>
                <a:lnTo>
                  <a:pt x="336" y="327"/>
                </a:lnTo>
                <a:lnTo>
                  <a:pt x="336" y="332"/>
                </a:lnTo>
                <a:lnTo>
                  <a:pt x="336" y="339"/>
                </a:lnTo>
                <a:lnTo>
                  <a:pt x="336" y="348"/>
                </a:lnTo>
                <a:lnTo>
                  <a:pt x="336" y="359"/>
                </a:lnTo>
                <a:lnTo>
                  <a:pt x="337" y="371"/>
                </a:lnTo>
                <a:lnTo>
                  <a:pt x="337" y="384"/>
                </a:lnTo>
                <a:lnTo>
                  <a:pt x="337" y="397"/>
                </a:lnTo>
                <a:lnTo>
                  <a:pt x="335" y="402"/>
                </a:lnTo>
                <a:lnTo>
                  <a:pt x="330" y="407"/>
                </a:lnTo>
                <a:lnTo>
                  <a:pt x="322" y="413"/>
                </a:lnTo>
                <a:lnTo>
                  <a:pt x="314" y="420"/>
                </a:lnTo>
                <a:lnTo>
                  <a:pt x="305" y="427"/>
                </a:lnTo>
                <a:lnTo>
                  <a:pt x="298" y="433"/>
                </a:lnTo>
                <a:lnTo>
                  <a:pt x="292" y="438"/>
                </a:lnTo>
                <a:lnTo>
                  <a:pt x="291" y="443"/>
                </a:lnTo>
                <a:lnTo>
                  <a:pt x="294" y="453"/>
                </a:lnTo>
                <a:lnTo>
                  <a:pt x="301" y="459"/>
                </a:lnTo>
                <a:lnTo>
                  <a:pt x="310" y="462"/>
                </a:lnTo>
                <a:lnTo>
                  <a:pt x="321" y="463"/>
                </a:lnTo>
                <a:lnTo>
                  <a:pt x="330" y="463"/>
                </a:lnTo>
                <a:lnTo>
                  <a:pt x="339" y="462"/>
                </a:lnTo>
                <a:lnTo>
                  <a:pt x="346" y="462"/>
                </a:lnTo>
                <a:lnTo>
                  <a:pt x="349" y="464"/>
                </a:lnTo>
                <a:lnTo>
                  <a:pt x="354" y="475"/>
                </a:lnTo>
                <a:lnTo>
                  <a:pt x="359" y="486"/>
                </a:lnTo>
                <a:lnTo>
                  <a:pt x="362" y="496"/>
                </a:lnTo>
                <a:lnTo>
                  <a:pt x="363" y="505"/>
                </a:lnTo>
                <a:lnTo>
                  <a:pt x="362" y="513"/>
                </a:lnTo>
                <a:lnTo>
                  <a:pt x="357" y="522"/>
                </a:lnTo>
                <a:lnTo>
                  <a:pt x="349" y="531"/>
                </a:lnTo>
                <a:lnTo>
                  <a:pt x="336" y="541"/>
                </a:lnTo>
                <a:lnTo>
                  <a:pt x="328" y="546"/>
                </a:lnTo>
                <a:lnTo>
                  <a:pt x="315" y="551"/>
                </a:lnTo>
                <a:lnTo>
                  <a:pt x="302" y="556"/>
                </a:lnTo>
                <a:lnTo>
                  <a:pt x="286" y="559"/>
                </a:lnTo>
                <a:lnTo>
                  <a:pt x="269" y="562"/>
                </a:lnTo>
                <a:lnTo>
                  <a:pt x="251" y="565"/>
                </a:lnTo>
                <a:lnTo>
                  <a:pt x="232" y="568"/>
                </a:lnTo>
                <a:lnTo>
                  <a:pt x="212" y="569"/>
                </a:lnTo>
                <a:lnTo>
                  <a:pt x="193" y="569"/>
                </a:lnTo>
                <a:lnTo>
                  <a:pt x="175" y="569"/>
                </a:lnTo>
                <a:lnTo>
                  <a:pt x="156" y="567"/>
                </a:lnTo>
                <a:lnTo>
                  <a:pt x="140" y="564"/>
                </a:lnTo>
                <a:lnTo>
                  <a:pt x="125" y="561"/>
                </a:lnTo>
                <a:lnTo>
                  <a:pt x="112" y="556"/>
                </a:lnTo>
                <a:lnTo>
                  <a:pt x="102" y="549"/>
                </a:lnTo>
                <a:lnTo>
                  <a:pt x="94" y="541"/>
                </a:lnTo>
                <a:lnTo>
                  <a:pt x="87" y="532"/>
                </a:lnTo>
                <a:lnTo>
                  <a:pt x="79" y="523"/>
                </a:lnTo>
                <a:lnTo>
                  <a:pt x="70" y="512"/>
                </a:lnTo>
                <a:lnTo>
                  <a:pt x="61" y="501"/>
                </a:lnTo>
                <a:lnTo>
                  <a:pt x="51" y="490"/>
                </a:lnTo>
                <a:lnTo>
                  <a:pt x="42" y="477"/>
                </a:lnTo>
                <a:lnTo>
                  <a:pt x="33" y="463"/>
                </a:lnTo>
                <a:lnTo>
                  <a:pt x="25" y="448"/>
                </a:lnTo>
                <a:lnTo>
                  <a:pt x="17" y="432"/>
                </a:lnTo>
                <a:lnTo>
                  <a:pt x="10" y="415"/>
                </a:lnTo>
                <a:lnTo>
                  <a:pt x="5" y="397"/>
                </a:lnTo>
                <a:lnTo>
                  <a:pt x="2" y="376"/>
                </a:lnTo>
                <a:lnTo>
                  <a:pt x="0" y="355"/>
                </a:lnTo>
                <a:lnTo>
                  <a:pt x="2" y="331"/>
                </a:lnTo>
                <a:lnTo>
                  <a:pt x="4" y="306"/>
                </a:lnTo>
                <a:lnTo>
                  <a:pt x="11" y="280"/>
                </a:lnTo>
                <a:close/>
              </a:path>
            </a:pathLst>
          </a:custGeom>
          <a:solidFill>
            <a:srgbClr val="FFCC99"/>
          </a:solidFill>
          <a:ln w="3175">
            <a:solidFill>
              <a:srgbClr val="000000"/>
            </a:solidFill>
            <a:round/>
            <a:headEnd/>
            <a:tailEnd/>
          </a:ln>
        </p:spPr>
        <p:txBody>
          <a:bodyPr/>
          <a:lstStyle/>
          <a:p>
            <a:endParaRPr lang="en-IE"/>
          </a:p>
        </p:txBody>
      </p:sp>
      <p:sp>
        <p:nvSpPr>
          <p:cNvPr id="5125" name="Freeform 4"/>
          <p:cNvSpPr>
            <a:spLocks/>
          </p:cNvSpPr>
          <p:nvPr/>
        </p:nvSpPr>
        <p:spPr bwMode="auto">
          <a:xfrm>
            <a:off x="2516188" y="1992313"/>
            <a:ext cx="77787" cy="138112"/>
          </a:xfrm>
          <a:custGeom>
            <a:avLst/>
            <a:gdLst>
              <a:gd name="T0" fmla="*/ 2147483647 w 55"/>
              <a:gd name="T1" fmla="*/ 2147483647 h 87"/>
              <a:gd name="T2" fmla="*/ 2147483647 w 55"/>
              <a:gd name="T3" fmla="*/ 0 h 87"/>
              <a:gd name="T4" fmla="*/ 2147483647 w 55"/>
              <a:gd name="T5" fmla="*/ 0 h 87"/>
              <a:gd name="T6" fmla="*/ 2147483647 w 55"/>
              <a:gd name="T7" fmla="*/ 0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0 w 55"/>
              <a:gd name="T17" fmla="*/ 2147483647 h 87"/>
              <a:gd name="T18" fmla="*/ 0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2147483647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2147483647 h 87"/>
              <a:gd name="T42" fmla="*/ 2147483647 w 55"/>
              <a:gd name="T43" fmla="*/ 2147483647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87"/>
              <a:gd name="T80" fmla="*/ 55 w 55"/>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87">
                <a:moveTo>
                  <a:pt x="37" y="1"/>
                </a:moveTo>
                <a:lnTo>
                  <a:pt x="35" y="0"/>
                </a:lnTo>
                <a:lnTo>
                  <a:pt x="32" y="0"/>
                </a:lnTo>
                <a:lnTo>
                  <a:pt x="26" y="0"/>
                </a:lnTo>
                <a:lnTo>
                  <a:pt x="20" y="1"/>
                </a:lnTo>
                <a:lnTo>
                  <a:pt x="13" y="4"/>
                </a:lnTo>
                <a:lnTo>
                  <a:pt x="7" y="9"/>
                </a:lnTo>
                <a:lnTo>
                  <a:pt x="2" y="19"/>
                </a:lnTo>
                <a:lnTo>
                  <a:pt x="0" y="31"/>
                </a:lnTo>
                <a:lnTo>
                  <a:pt x="0" y="45"/>
                </a:lnTo>
                <a:lnTo>
                  <a:pt x="2" y="57"/>
                </a:lnTo>
                <a:lnTo>
                  <a:pt x="6" y="66"/>
                </a:lnTo>
                <a:lnTo>
                  <a:pt x="12" y="74"/>
                </a:lnTo>
                <a:lnTo>
                  <a:pt x="17" y="80"/>
                </a:lnTo>
                <a:lnTo>
                  <a:pt x="24" y="84"/>
                </a:lnTo>
                <a:lnTo>
                  <a:pt x="31" y="86"/>
                </a:lnTo>
                <a:lnTo>
                  <a:pt x="37" y="87"/>
                </a:lnTo>
                <a:lnTo>
                  <a:pt x="42" y="87"/>
                </a:lnTo>
                <a:lnTo>
                  <a:pt x="46" y="87"/>
                </a:lnTo>
                <a:lnTo>
                  <a:pt x="50" y="87"/>
                </a:lnTo>
                <a:lnTo>
                  <a:pt x="52" y="87"/>
                </a:lnTo>
                <a:lnTo>
                  <a:pt x="54" y="87"/>
                </a:lnTo>
                <a:lnTo>
                  <a:pt x="55" y="87"/>
                </a:lnTo>
                <a:lnTo>
                  <a:pt x="37" y="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26" name="Freeform 5"/>
          <p:cNvSpPr>
            <a:spLocks/>
          </p:cNvSpPr>
          <p:nvPr/>
        </p:nvSpPr>
        <p:spPr bwMode="auto">
          <a:xfrm>
            <a:off x="7029450" y="1992313"/>
            <a:ext cx="77788" cy="138112"/>
          </a:xfrm>
          <a:custGeom>
            <a:avLst/>
            <a:gdLst>
              <a:gd name="T0" fmla="*/ 2147483647 w 55"/>
              <a:gd name="T1" fmla="*/ 2147483647 h 87"/>
              <a:gd name="T2" fmla="*/ 2147483647 w 55"/>
              <a:gd name="T3" fmla="*/ 0 h 87"/>
              <a:gd name="T4" fmla="*/ 2147483647 w 55"/>
              <a:gd name="T5" fmla="*/ 0 h 87"/>
              <a:gd name="T6" fmla="*/ 2147483647 w 55"/>
              <a:gd name="T7" fmla="*/ 0 h 87"/>
              <a:gd name="T8" fmla="*/ 2147483647 w 55"/>
              <a:gd name="T9" fmla="*/ 2147483647 h 87"/>
              <a:gd name="T10" fmla="*/ 2147483647 w 55"/>
              <a:gd name="T11" fmla="*/ 2147483647 h 87"/>
              <a:gd name="T12" fmla="*/ 2147483647 w 55"/>
              <a:gd name="T13" fmla="*/ 2147483647 h 87"/>
              <a:gd name="T14" fmla="*/ 2147483647 w 55"/>
              <a:gd name="T15" fmla="*/ 2147483647 h 87"/>
              <a:gd name="T16" fmla="*/ 0 w 55"/>
              <a:gd name="T17" fmla="*/ 2147483647 h 87"/>
              <a:gd name="T18" fmla="*/ 0 w 55"/>
              <a:gd name="T19" fmla="*/ 2147483647 h 87"/>
              <a:gd name="T20" fmla="*/ 2147483647 w 55"/>
              <a:gd name="T21" fmla="*/ 2147483647 h 87"/>
              <a:gd name="T22" fmla="*/ 2147483647 w 55"/>
              <a:gd name="T23" fmla="*/ 2147483647 h 87"/>
              <a:gd name="T24" fmla="*/ 2147483647 w 55"/>
              <a:gd name="T25" fmla="*/ 2147483647 h 87"/>
              <a:gd name="T26" fmla="*/ 2147483647 w 55"/>
              <a:gd name="T27" fmla="*/ 2147483647 h 87"/>
              <a:gd name="T28" fmla="*/ 2147483647 w 55"/>
              <a:gd name="T29" fmla="*/ 2147483647 h 87"/>
              <a:gd name="T30" fmla="*/ 2147483647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2147483647 h 87"/>
              <a:gd name="T42" fmla="*/ 2147483647 w 55"/>
              <a:gd name="T43" fmla="*/ 2147483647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87"/>
              <a:gd name="T80" fmla="*/ 55 w 55"/>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87">
                <a:moveTo>
                  <a:pt x="37" y="1"/>
                </a:moveTo>
                <a:lnTo>
                  <a:pt x="35" y="0"/>
                </a:lnTo>
                <a:lnTo>
                  <a:pt x="32" y="0"/>
                </a:lnTo>
                <a:lnTo>
                  <a:pt x="26" y="0"/>
                </a:lnTo>
                <a:lnTo>
                  <a:pt x="20" y="1"/>
                </a:lnTo>
                <a:lnTo>
                  <a:pt x="13" y="4"/>
                </a:lnTo>
                <a:lnTo>
                  <a:pt x="7" y="9"/>
                </a:lnTo>
                <a:lnTo>
                  <a:pt x="2" y="19"/>
                </a:lnTo>
                <a:lnTo>
                  <a:pt x="0" y="31"/>
                </a:lnTo>
                <a:lnTo>
                  <a:pt x="0" y="45"/>
                </a:lnTo>
                <a:lnTo>
                  <a:pt x="2" y="57"/>
                </a:lnTo>
                <a:lnTo>
                  <a:pt x="6" y="66"/>
                </a:lnTo>
                <a:lnTo>
                  <a:pt x="11" y="74"/>
                </a:lnTo>
                <a:lnTo>
                  <a:pt x="17" y="80"/>
                </a:lnTo>
                <a:lnTo>
                  <a:pt x="24" y="84"/>
                </a:lnTo>
                <a:lnTo>
                  <a:pt x="30" y="86"/>
                </a:lnTo>
                <a:lnTo>
                  <a:pt x="37" y="87"/>
                </a:lnTo>
                <a:lnTo>
                  <a:pt x="42" y="87"/>
                </a:lnTo>
                <a:lnTo>
                  <a:pt x="46" y="87"/>
                </a:lnTo>
                <a:lnTo>
                  <a:pt x="49" y="87"/>
                </a:lnTo>
                <a:lnTo>
                  <a:pt x="52" y="87"/>
                </a:lnTo>
                <a:lnTo>
                  <a:pt x="53" y="87"/>
                </a:lnTo>
                <a:lnTo>
                  <a:pt x="55" y="87"/>
                </a:lnTo>
                <a:lnTo>
                  <a:pt x="37"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27" name="Freeform 6"/>
          <p:cNvSpPr>
            <a:spLocks/>
          </p:cNvSpPr>
          <p:nvPr/>
        </p:nvSpPr>
        <p:spPr bwMode="auto">
          <a:xfrm>
            <a:off x="2516188" y="1992313"/>
            <a:ext cx="77787" cy="138112"/>
          </a:xfrm>
          <a:custGeom>
            <a:avLst/>
            <a:gdLst>
              <a:gd name="T0" fmla="*/ 2147483647 w 55"/>
              <a:gd name="T1" fmla="*/ 2147483647 h 87"/>
              <a:gd name="T2" fmla="*/ 2147483647 w 55"/>
              <a:gd name="T3" fmla="*/ 2147483647 h 87"/>
              <a:gd name="T4" fmla="*/ 2147483647 w 55"/>
              <a:gd name="T5" fmla="*/ 0 h 87"/>
              <a:gd name="T6" fmla="*/ 2147483647 w 55"/>
              <a:gd name="T7" fmla="*/ 0 h 87"/>
              <a:gd name="T8" fmla="*/ 2147483647 w 55"/>
              <a:gd name="T9" fmla="*/ 0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0 w 55"/>
              <a:gd name="T19" fmla="*/ 2147483647 h 87"/>
              <a:gd name="T20" fmla="*/ 0 w 55"/>
              <a:gd name="T21" fmla="*/ 2147483647 h 87"/>
              <a:gd name="T22" fmla="*/ 0 w 55"/>
              <a:gd name="T23" fmla="*/ 2147483647 h 87"/>
              <a:gd name="T24" fmla="*/ 2147483647 w 55"/>
              <a:gd name="T25" fmla="*/ 2147483647 h 87"/>
              <a:gd name="T26" fmla="*/ 2147483647 w 55"/>
              <a:gd name="T27" fmla="*/ 2147483647 h 87"/>
              <a:gd name="T28" fmla="*/ 2147483647 w 55"/>
              <a:gd name="T29" fmla="*/ 2147483647 h 87"/>
              <a:gd name="T30" fmla="*/ 2147483647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2147483647 h 87"/>
              <a:gd name="T42" fmla="*/ 2147483647 w 55"/>
              <a:gd name="T43" fmla="*/ 2147483647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87"/>
              <a:gd name="T86" fmla="*/ 55 w 55"/>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87">
                <a:moveTo>
                  <a:pt x="37" y="1"/>
                </a:moveTo>
                <a:lnTo>
                  <a:pt x="37" y="1"/>
                </a:lnTo>
                <a:lnTo>
                  <a:pt x="35" y="0"/>
                </a:lnTo>
                <a:lnTo>
                  <a:pt x="32" y="0"/>
                </a:lnTo>
                <a:lnTo>
                  <a:pt x="26" y="0"/>
                </a:lnTo>
                <a:lnTo>
                  <a:pt x="20" y="1"/>
                </a:lnTo>
                <a:lnTo>
                  <a:pt x="13" y="4"/>
                </a:lnTo>
                <a:lnTo>
                  <a:pt x="7" y="9"/>
                </a:lnTo>
                <a:lnTo>
                  <a:pt x="2" y="19"/>
                </a:lnTo>
                <a:lnTo>
                  <a:pt x="0" y="31"/>
                </a:lnTo>
                <a:lnTo>
                  <a:pt x="0" y="45"/>
                </a:lnTo>
                <a:lnTo>
                  <a:pt x="2" y="57"/>
                </a:lnTo>
                <a:lnTo>
                  <a:pt x="6" y="66"/>
                </a:lnTo>
                <a:lnTo>
                  <a:pt x="12" y="74"/>
                </a:lnTo>
                <a:lnTo>
                  <a:pt x="17" y="80"/>
                </a:lnTo>
                <a:lnTo>
                  <a:pt x="24" y="84"/>
                </a:lnTo>
                <a:lnTo>
                  <a:pt x="31" y="86"/>
                </a:lnTo>
                <a:lnTo>
                  <a:pt x="37" y="87"/>
                </a:lnTo>
                <a:lnTo>
                  <a:pt x="42" y="87"/>
                </a:lnTo>
                <a:lnTo>
                  <a:pt x="46" y="87"/>
                </a:lnTo>
                <a:lnTo>
                  <a:pt x="50" y="87"/>
                </a:lnTo>
                <a:lnTo>
                  <a:pt x="52" y="87"/>
                </a:lnTo>
                <a:lnTo>
                  <a:pt x="54" y="87"/>
                </a:lnTo>
                <a:lnTo>
                  <a:pt x="55" y="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28" name="Freeform 7"/>
          <p:cNvSpPr>
            <a:spLocks/>
          </p:cNvSpPr>
          <p:nvPr/>
        </p:nvSpPr>
        <p:spPr bwMode="auto">
          <a:xfrm>
            <a:off x="7029450" y="1992313"/>
            <a:ext cx="77788" cy="138112"/>
          </a:xfrm>
          <a:custGeom>
            <a:avLst/>
            <a:gdLst>
              <a:gd name="T0" fmla="*/ 2147483647 w 55"/>
              <a:gd name="T1" fmla="*/ 2147483647 h 87"/>
              <a:gd name="T2" fmla="*/ 2147483647 w 55"/>
              <a:gd name="T3" fmla="*/ 2147483647 h 87"/>
              <a:gd name="T4" fmla="*/ 2147483647 w 55"/>
              <a:gd name="T5" fmla="*/ 0 h 87"/>
              <a:gd name="T6" fmla="*/ 2147483647 w 55"/>
              <a:gd name="T7" fmla="*/ 0 h 87"/>
              <a:gd name="T8" fmla="*/ 2147483647 w 55"/>
              <a:gd name="T9" fmla="*/ 0 h 87"/>
              <a:gd name="T10" fmla="*/ 2147483647 w 55"/>
              <a:gd name="T11" fmla="*/ 2147483647 h 87"/>
              <a:gd name="T12" fmla="*/ 2147483647 w 55"/>
              <a:gd name="T13" fmla="*/ 2147483647 h 87"/>
              <a:gd name="T14" fmla="*/ 2147483647 w 55"/>
              <a:gd name="T15" fmla="*/ 2147483647 h 87"/>
              <a:gd name="T16" fmla="*/ 2147483647 w 55"/>
              <a:gd name="T17" fmla="*/ 2147483647 h 87"/>
              <a:gd name="T18" fmla="*/ 0 w 55"/>
              <a:gd name="T19" fmla="*/ 2147483647 h 87"/>
              <a:gd name="T20" fmla="*/ 0 w 55"/>
              <a:gd name="T21" fmla="*/ 2147483647 h 87"/>
              <a:gd name="T22" fmla="*/ 0 w 55"/>
              <a:gd name="T23" fmla="*/ 2147483647 h 87"/>
              <a:gd name="T24" fmla="*/ 2147483647 w 55"/>
              <a:gd name="T25" fmla="*/ 2147483647 h 87"/>
              <a:gd name="T26" fmla="*/ 2147483647 w 55"/>
              <a:gd name="T27" fmla="*/ 2147483647 h 87"/>
              <a:gd name="T28" fmla="*/ 2147483647 w 55"/>
              <a:gd name="T29" fmla="*/ 2147483647 h 87"/>
              <a:gd name="T30" fmla="*/ 2147483647 w 55"/>
              <a:gd name="T31" fmla="*/ 2147483647 h 87"/>
              <a:gd name="T32" fmla="*/ 2147483647 w 55"/>
              <a:gd name="T33" fmla="*/ 2147483647 h 87"/>
              <a:gd name="T34" fmla="*/ 2147483647 w 55"/>
              <a:gd name="T35" fmla="*/ 2147483647 h 87"/>
              <a:gd name="T36" fmla="*/ 2147483647 w 55"/>
              <a:gd name="T37" fmla="*/ 2147483647 h 87"/>
              <a:gd name="T38" fmla="*/ 2147483647 w 55"/>
              <a:gd name="T39" fmla="*/ 2147483647 h 87"/>
              <a:gd name="T40" fmla="*/ 2147483647 w 55"/>
              <a:gd name="T41" fmla="*/ 2147483647 h 87"/>
              <a:gd name="T42" fmla="*/ 2147483647 w 55"/>
              <a:gd name="T43" fmla="*/ 2147483647 h 87"/>
              <a:gd name="T44" fmla="*/ 2147483647 w 55"/>
              <a:gd name="T45" fmla="*/ 2147483647 h 87"/>
              <a:gd name="T46" fmla="*/ 2147483647 w 55"/>
              <a:gd name="T47" fmla="*/ 2147483647 h 87"/>
              <a:gd name="T48" fmla="*/ 2147483647 w 55"/>
              <a:gd name="T49" fmla="*/ 2147483647 h 87"/>
              <a:gd name="T50" fmla="*/ 2147483647 w 55"/>
              <a:gd name="T51" fmla="*/ 2147483647 h 87"/>
              <a:gd name="T52" fmla="*/ 2147483647 w 55"/>
              <a:gd name="T53" fmla="*/ 2147483647 h 87"/>
              <a:gd name="T54" fmla="*/ 2147483647 w 55"/>
              <a:gd name="T55" fmla="*/ 2147483647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87"/>
              <a:gd name="T86" fmla="*/ 55 w 55"/>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87">
                <a:moveTo>
                  <a:pt x="37" y="1"/>
                </a:moveTo>
                <a:lnTo>
                  <a:pt x="37" y="1"/>
                </a:lnTo>
                <a:lnTo>
                  <a:pt x="35" y="0"/>
                </a:lnTo>
                <a:lnTo>
                  <a:pt x="32" y="0"/>
                </a:lnTo>
                <a:lnTo>
                  <a:pt x="26" y="0"/>
                </a:lnTo>
                <a:lnTo>
                  <a:pt x="20" y="1"/>
                </a:lnTo>
                <a:lnTo>
                  <a:pt x="13" y="4"/>
                </a:lnTo>
                <a:lnTo>
                  <a:pt x="7" y="9"/>
                </a:lnTo>
                <a:lnTo>
                  <a:pt x="2" y="19"/>
                </a:lnTo>
                <a:lnTo>
                  <a:pt x="0" y="31"/>
                </a:lnTo>
                <a:lnTo>
                  <a:pt x="0" y="45"/>
                </a:lnTo>
                <a:lnTo>
                  <a:pt x="2" y="57"/>
                </a:lnTo>
                <a:lnTo>
                  <a:pt x="6" y="66"/>
                </a:lnTo>
                <a:lnTo>
                  <a:pt x="11" y="74"/>
                </a:lnTo>
                <a:lnTo>
                  <a:pt x="17" y="80"/>
                </a:lnTo>
                <a:lnTo>
                  <a:pt x="24" y="84"/>
                </a:lnTo>
                <a:lnTo>
                  <a:pt x="30" y="86"/>
                </a:lnTo>
                <a:lnTo>
                  <a:pt x="37" y="87"/>
                </a:lnTo>
                <a:lnTo>
                  <a:pt x="42" y="87"/>
                </a:lnTo>
                <a:lnTo>
                  <a:pt x="46" y="87"/>
                </a:lnTo>
                <a:lnTo>
                  <a:pt x="49" y="87"/>
                </a:lnTo>
                <a:lnTo>
                  <a:pt x="52" y="87"/>
                </a:lnTo>
                <a:lnTo>
                  <a:pt x="53" y="87"/>
                </a:lnTo>
                <a:lnTo>
                  <a:pt x="55" y="8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29" name="Freeform 8"/>
          <p:cNvSpPr>
            <a:spLocks/>
          </p:cNvSpPr>
          <p:nvPr/>
        </p:nvSpPr>
        <p:spPr bwMode="auto">
          <a:xfrm>
            <a:off x="2020888" y="4024313"/>
            <a:ext cx="1517650" cy="1422400"/>
          </a:xfrm>
          <a:custGeom>
            <a:avLst/>
            <a:gdLst>
              <a:gd name="T0" fmla="*/ 2147483647 w 1076"/>
              <a:gd name="T1" fmla="*/ 2147483647 h 896"/>
              <a:gd name="T2" fmla="*/ 2147483647 w 1076"/>
              <a:gd name="T3" fmla="*/ 2147483647 h 896"/>
              <a:gd name="T4" fmla="*/ 2147483647 w 1076"/>
              <a:gd name="T5" fmla="*/ 2147483647 h 896"/>
              <a:gd name="T6" fmla="*/ 2147483647 w 1076"/>
              <a:gd name="T7" fmla="*/ 2147483647 h 896"/>
              <a:gd name="T8" fmla="*/ 2147483647 w 1076"/>
              <a:gd name="T9" fmla="*/ 2147483647 h 896"/>
              <a:gd name="T10" fmla="*/ 2147483647 w 1076"/>
              <a:gd name="T11" fmla="*/ 2147483647 h 896"/>
              <a:gd name="T12" fmla="*/ 2147483647 w 1076"/>
              <a:gd name="T13" fmla="*/ 2147483647 h 896"/>
              <a:gd name="T14" fmla="*/ 2147483647 w 1076"/>
              <a:gd name="T15" fmla="*/ 2147483647 h 896"/>
              <a:gd name="T16" fmla="*/ 2147483647 w 1076"/>
              <a:gd name="T17" fmla="*/ 2147483647 h 896"/>
              <a:gd name="T18" fmla="*/ 2147483647 w 1076"/>
              <a:gd name="T19" fmla="*/ 2147483647 h 896"/>
              <a:gd name="T20" fmla="*/ 2147483647 w 1076"/>
              <a:gd name="T21" fmla="*/ 2147483647 h 896"/>
              <a:gd name="T22" fmla="*/ 2147483647 w 1076"/>
              <a:gd name="T23" fmla="*/ 2147483647 h 896"/>
              <a:gd name="T24" fmla="*/ 2147483647 w 1076"/>
              <a:gd name="T25" fmla="*/ 2147483647 h 896"/>
              <a:gd name="T26" fmla="*/ 2147483647 w 1076"/>
              <a:gd name="T27" fmla="*/ 2147483647 h 896"/>
              <a:gd name="T28" fmla="*/ 2147483647 w 1076"/>
              <a:gd name="T29" fmla="*/ 2147483647 h 896"/>
              <a:gd name="T30" fmla="*/ 2147483647 w 1076"/>
              <a:gd name="T31" fmla="*/ 2147483647 h 896"/>
              <a:gd name="T32" fmla="*/ 2147483647 w 1076"/>
              <a:gd name="T33" fmla="*/ 2147483647 h 896"/>
              <a:gd name="T34" fmla="*/ 2147483647 w 1076"/>
              <a:gd name="T35" fmla="*/ 2147483647 h 896"/>
              <a:gd name="T36" fmla="*/ 2147483647 w 1076"/>
              <a:gd name="T37" fmla="*/ 2147483647 h 896"/>
              <a:gd name="T38" fmla="*/ 2147483647 w 1076"/>
              <a:gd name="T39" fmla="*/ 2147483647 h 896"/>
              <a:gd name="T40" fmla="*/ 2147483647 w 1076"/>
              <a:gd name="T41" fmla="*/ 2147483647 h 896"/>
              <a:gd name="T42" fmla="*/ 2147483647 w 1076"/>
              <a:gd name="T43" fmla="*/ 2147483647 h 896"/>
              <a:gd name="T44" fmla="*/ 2147483647 w 1076"/>
              <a:gd name="T45" fmla="*/ 2147483647 h 896"/>
              <a:gd name="T46" fmla="*/ 2147483647 w 1076"/>
              <a:gd name="T47" fmla="*/ 2147483647 h 896"/>
              <a:gd name="T48" fmla="*/ 2147483647 w 1076"/>
              <a:gd name="T49" fmla="*/ 2147483647 h 896"/>
              <a:gd name="T50" fmla="*/ 2147483647 w 1076"/>
              <a:gd name="T51" fmla="*/ 2147483647 h 896"/>
              <a:gd name="T52" fmla="*/ 2147483647 w 1076"/>
              <a:gd name="T53" fmla="*/ 2147483647 h 896"/>
              <a:gd name="T54" fmla="*/ 2147483647 w 1076"/>
              <a:gd name="T55" fmla="*/ 2147483647 h 896"/>
              <a:gd name="T56" fmla="*/ 2147483647 w 1076"/>
              <a:gd name="T57" fmla="*/ 2147483647 h 896"/>
              <a:gd name="T58" fmla="*/ 2147483647 w 1076"/>
              <a:gd name="T59" fmla="*/ 2147483647 h 896"/>
              <a:gd name="T60" fmla="*/ 2147483647 w 1076"/>
              <a:gd name="T61" fmla="*/ 2147483647 h 896"/>
              <a:gd name="T62" fmla="*/ 2147483647 w 1076"/>
              <a:gd name="T63" fmla="*/ 2147483647 h 896"/>
              <a:gd name="T64" fmla="*/ 2147483647 w 1076"/>
              <a:gd name="T65" fmla="*/ 2147483647 h 896"/>
              <a:gd name="T66" fmla="*/ 2147483647 w 1076"/>
              <a:gd name="T67" fmla="*/ 2147483647 h 896"/>
              <a:gd name="T68" fmla="*/ 2147483647 w 1076"/>
              <a:gd name="T69" fmla="*/ 2147483647 h 896"/>
              <a:gd name="T70" fmla="*/ 2147483647 w 1076"/>
              <a:gd name="T71" fmla="*/ 2147483647 h 896"/>
              <a:gd name="T72" fmla="*/ 2147483647 w 1076"/>
              <a:gd name="T73" fmla="*/ 2147483647 h 896"/>
              <a:gd name="T74" fmla="*/ 2147483647 w 1076"/>
              <a:gd name="T75" fmla="*/ 2147483647 h 896"/>
              <a:gd name="T76" fmla="*/ 2147483647 w 1076"/>
              <a:gd name="T77" fmla="*/ 2147483647 h 896"/>
              <a:gd name="T78" fmla="*/ 2147483647 w 1076"/>
              <a:gd name="T79" fmla="*/ 2147483647 h 896"/>
              <a:gd name="T80" fmla="*/ 2147483647 w 1076"/>
              <a:gd name="T81" fmla="*/ 2147483647 h 896"/>
              <a:gd name="T82" fmla="*/ 2147483647 w 1076"/>
              <a:gd name="T83" fmla="*/ 2147483647 h 896"/>
              <a:gd name="T84" fmla="*/ 2147483647 w 1076"/>
              <a:gd name="T85" fmla="*/ 2147483647 h 896"/>
              <a:gd name="T86" fmla="*/ 2147483647 w 1076"/>
              <a:gd name="T87" fmla="*/ 2147483647 h 896"/>
              <a:gd name="T88" fmla="*/ 2147483647 w 1076"/>
              <a:gd name="T89" fmla="*/ 2147483647 h 896"/>
              <a:gd name="T90" fmla="*/ 2147483647 w 1076"/>
              <a:gd name="T91" fmla="*/ 2147483647 h 896"/>
              <a:gd name="T92" fmla="*/ 2147483647 w 1076"/>
              <a:gd name="T93" fmla="*/ 2147483647 h 896"/>
              <a:gd name="T94" fmla="*/ 2147483647 w 1076"/>
              <a:gd name="T95" fmla="*/ 2147483647 h 896"/>
              <a:gd name="T96" fmla="*/ 2147483647 w 1076"/>
              <a:gd name="T97" fmla="*/ 2147483647 h 896"/>
              <a:gd name="T98" fmla="*/ 2147483647 w 1076"/>
              <a:gd name="T99" fmla="*/ 2147483647 h 896"/>
              <a:gd name="T100" fmla="*/ 2147483647 w 1076"/>
              <a:gd name="T101" fmla="*/ 2147483647 h 896"/>
              <a:gd name="T102" fmla="*/ 2147483647 w 1076"/>
              <a:gd name="T103" fmla="*/ 2147483647 h 896"/>
              <a:gd name="T104" fmla="*/ 2147483647 w 1076"/>
              <a:gd name="T105" fmla="*/ 2147483647 h 896"/>
              <a:gd name="T106" fmla="*/ 2147483647 w 1076"/>
              <a:gd name="T107" fmla="*/ 2147483647 h 896"/>
              <a:gd name="T108" fmla="*/ 2147483647 w 1076"/>
              <a:gd name="T109" fmla="*/ 2147483647 h 896"/>
              <a:gd name="T110" fmla="*/ 2147483647 w 1076"/>
              <a:gd name="T111" fmla="*/ 2147483647 h 896"/>
              <a:gd name="T112" fmla="*/ 2147483647 w 1076"/>
              <a:gd name="T113" fmla="*/ 2147483647 h 8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6"/>
              <a:gd name="T172" fmla="*/ 0 h 896"/>
              <a:gd name="T173" fmla="*/ 1076 w 1076"/>
              <a:gd name="T174" fmla="*/ 896 h 8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6" h="896">
                <a:moveTo>
                  <a:pt x="1076" y="281"/>
                </a:moveTo>
                <a:lnTo>
                  <a:pt x="1068" y="311"/>
                </a:lnTo>
                <a:lnTo>
                  <a:pt x="1057" y="338"/>
                </a:lnTo>
                <a:lnTo>
                  <a:pt x="1046" y="362"/>
                </a:lnTo>
                <a:lnTo>
                  <a:pt x="1033" y="385"/>
                </a:lnTo>
                <a:lnTo>
                  <a:pt x="1019" y="404"/>
                </a:lnTo>
                <a:lnTo>
                  <a:pt x="1004" y="422"/>
                </a:lnTo>
                <a:lnTo>
                  <a:pt x="989" y="438"/>
                </a:lnTo>
                <a:lnTo>
                  <a:pt x="973" y="452"/>
                </a:lnTo>
                <a:lnTo>
                  <a:pt x="956" y="464"/>
                </a:lnTo>
                <a:lnTo>
                  <a:pt x="939" y="475"/>
                </a:lnTo>
                <a:lnTo>
                  <a:pt x="921" y="484"/>
                </a:lnTo>
                <a:lnTo>
                  <a:pt x="903" y="493"/>
                </a:lnTo>
                <a:lnTo>
                  <a:pt x="884" y="500"/>
                </a:lnTo>
                <a:lnTo>
                  <a:pt x="866" y="506"/>
                </a:lnTo>
                <a:lnTo>
                  <a:pt x="848" y="512"/>
                </a:lnTo>
                <a:lnTo>
                  <a:pt x="830" y="517"/>
                </a:lnTo>
                <a:lnTo>
                  <a:pt x="811" y="522"/>
                </a:lnTo>
                <a:lnTo>
                  <a:pt x="794" y="526"/>
                </a:lnTo>
                <a:lnTo>
                  <a:pt x="777" y="530"/>
                </a:lnTo>
                <a:lnTo>
                  <a:pt x="760" y="534"/>
                </a:lnTo>
                <a:lnTo>
                  <a:pt x="744" y="539"/>
                </a:lnTo>
                <a:lnTo>
                  <a:pt x="728" y="544"/>
                </a:lnTo>
                <a:lnTo>
                  <a:pt x="714" y="549"/>
                </a:lnTo>
                <a:lnTo>
                  <a:pt x="701" y="555"/>
                </a:lnTo>
                <a:lnTo>
                  <a:pt x="688" y="562"/>
                </a:lnTo>
                <a:lnTo>
                  <a:pt x="677" y="569"/>
                </a:lnTo>
                <a:lnTo>
                  <a:pt x="667" y="578"/>
                </a:lnTo>
                <a:lnTo>
                  <a:pt x="659" y="588"/>
                </a:lnTo>
                <a:lnTo>
                  <a:pt x="651" y="599"/>
                </a:lnTo>
                <a:lnTo>
                  <a:pt x="646" y="612"/>
                </a:lnTo>
                <a:lnTo>
                  <a:pt x="642" y="627"/>
                </a:lnTo>
                <a:lnTo>
                  <a:pt x="640" y="643"/>
                </a:lnTo>
                <a:lnTo>
                  <a:pt x="632" y="785"/>
                </a:lnTo>
                <a:lnTo>
                  <a:pt x="632" y="784"/>
                </a:lnTo>
                <a:lnTo>
                  <a:pt x="635" y="781"/>
                </a:lnTo>
                <a:lnTo>
                  <a:pt x="636" y="778"/>
                </a:lnTo>
                <a:lnTo>
                  <a:pt x="637" y="775"/>
                </a:lnTo>
                <a:lnTo>
                  <a:pt x="637" y="774"/>
                </a:lnTo>
                <a:lnTo>
                  <a:pt x="633" y="776"/>
                </a:lnTo>
                <a:lnTo>
                  <a:pt x="626" y="783"/>
                </a:lnTo>
                <a:lnTo>
                  <a:pt x="614" y="794"/>
                </a:lnTo>
                <a:lnTo>
                  <a:pt x="606" y="801"/>
                </a:lnTo>
                <a:lnTo>
                  <a:pt x="597" y="808"/>
                </a:lnTo>
                <a:lnTo>
                  <a:pt x="586" y="814"/>
                </a:lnTo>
                <a:lnTo>
                  <a:pt x="576" y="820"/>
                </a:lnTo>
                <a:lnTo>
                  <a:pt x="564" y="825"/>
                </a:lnTo>
                <a:lnTo>
                  <a:pt x="553" y="830"/>
                </a:lnTo>
                <a:lnTo>
                  <a:pt x="541" y="834"/>
                </a:lnTo>
                <a:lnTo>
                  <a:pt x="530" y="838"/>
                </a:lnTo>
                <a:lnTo>
                  <a:pt x="519" y="841"/>
                </a:lnTo>
                <a:lnTo>
                  <a:pt x="509" y="844"/>
                </a:lnTo>
                <a:lnTo>
                  <a:pt x="500" y="847"/>
                </a:lnTo>
                <a:lnTo>
                  <a:pt x="492" y="849"/>
                </a:lnTo>
                <a:lnTo>
                  <a:pt x="485" y="851"/>
                </a:lnTo>
                <a:lnTo>
                  <a:pt x="480" y="851"/>
                </a:lnTo>
                <a:lnTo>
                  <a:pt x="477" y="852"/>
                </a:lnTo>
                <a:lnTo>
                  <a:pt x="476" y="852"/>
                </a:lnTo>
                <a:lnTo>
                  <a:pt x="463" y="821"/>
                </a:lnTo>
                <a:lnTo>
                  <a:pt x="485" y="484"/>
                </a:lnTo>
                <a:lnTo>
                  <a:pt x="486" y="486"/>
                </a:lnTo>
                <a:lnTo>
                  <a:pt x="487" y="487"/>
                </a:lnTo>
                <a:lnTo>
                  <a:pt x="488" y="490"/>
                </a:lnTo>
                <a:lnTo>
                  <a:pt x="489" y="494"/>
                </a:lnTo>
                <a:lnTo>
                  <a:pt x="491" y="499"/>
                </a:lnTo>
                <a:lnTo>
                  <a:pt x="492" y="504"/>
                </a:lnTo>
                <a:lnTo>
                  <a:pt x="494" y="510"/>
                </a:lnTo>
                <a:lnTo>
                  <a:pt x="495" y="514"/>
                </a:lnTo>
                <a:lnTo>
                  <a:pt x="495" y="518"/>
                </a:lnTo>
                <a:lnTo>
                  <a:pt x="494" y="523"/>
                </a:lnTo>
                <a:lnTo>
                  <a:pt x="493" y="529"/>
                </a:lnTo>
                <a:lnTo>
                  <a:pt x="492" y="534"/>
                </a:lnTo>
                <a:lnTo>
                  <a:pt x="490" y="541"/>
                </a:lnTo>
                <a:lnTo>
                  <a:pt x="488" y="547"/>
                </a:lnTo>
                <a:lnTo>
                  <a:pt x="487" y="554"/>
                </a:lnTo>
                <a:lnTo>
                  <a:pt x="485" y="562"/>
                </a:lnTo>
                <a:lnTo>
                  <a:pt x="483" y="569"/>
                </a:lnTo>
                <a:lnTo>
                  <a:pt x="482" y="577"/>
                </a:lnTo>
                <a:lnTo>
                  <a:pt x="481" y="585"/>
                </a:lnTo>
                <a:lnTo>
                  <a:pt x="480" y="593"/>
                </a:lnTo>
                <a:lnTo>
                  <a:pt x="480" y="601"/>
                </a:lnTo>
                <a:lnTo>
                  <a:pt x="480" y="609"/>
                </a:lnTo>
                <a:lnTo>
                  <a:pt x="481" y="617"/>
                </a:lnTo>
                <a:lnTo>
                  <a:pt x="482" y="625"/>
                </a:lnTo>
                <a:lnTo>
                  <a:pt x="482" y="633"/>
                </a:lnTo>
                <a:lnTo>
                  <a:pt x="482" y="641"/>
                </a:lnTo>
                <a:lnTo>
                  <a:pt x="481" y="649"/>
                </a:lnTo>
                <a:lnTo>
                  <a:pt x="480" y="657"/>
                </a:lnTo>
                <a:lnTo>
                  <a:pt x="478" y="665"/>
                </a:lnTo>
                <a:lnTo>
                  <a:pt x="476" y="672"/>
                </a:lnTo>
                <a:lnTo>
                  <a:pt x="474" y="679"/>
                </a:lnTo>
                <a:lnTo>
                  <a:pt x="472" y="685"/>
                </a:lnTo>
                <a:lnTo>
                  <a:pt x="470" y="692"/>
                </a:lnTo>
                <a:lnTo>
                  <a:pt x="469" y="697"/>
                </a:lnTo>
                <a:lnTo>
                  <a:pt x="467" y="701"/>
                </a:lnTo>
                <a:lnTo>
                  <a:pt x="465" y="704"/>
                </a:lnTo>
                <a:lnTo>
                  <a:pt x="464" y="707"/>
                </a:lnTo>
                <a:lnTo>
                  <a:pt x="463" y="709"/>
                </a:lnTo>
                <a:lnTo>
                  <a:pt x="463" y="710"/>
                </a:lnTo>
                <a:lnTo>
                  <a:pt x="463" y="821"/>
                </a:lnTo>
                <a:lnTo>
                  <a:pt x="463" y="820"/>
                </a:lnTo>
                <a:lnTo>
                  <a:pt x="466" y="817"/>
                </a:lnTo>
                <a:lnTo>
                  <a:pt x="468" y="812"/>
                </a:lnTo>
                <a:lnTo>
                  <a:pt x="472" y="806"/>
                </a:lnTo>
                <a:lnTo>
                  <a:pt x="476" y="800"/>
                </a:lnTo>
                <a:lnTo>
                  <a:pt x="479" y="794"/>
                </a:lnTo>
                <a:lnTo>
                  <a:pt x="482" y="788"/>
                </a:lnTo>
                <a:lnTo>
                  <a:pt x="485" y="783"/>
                </a:lnTo>
                <a:lnTo>
                  <a:pt x="487" y="780"/>
                </a:lnTo>
                <a:lnTo>
                  <a:pt x="487" y="779"/>
                </a:lnTo>
                <a:lnTo>
                  <a:pt x="486" y="779"/>
                </a:lnTo>
                <a:lnTo>
                  <a:pt x="482" y="783"/>
                </a:lnTo>
                <a:lnTo>
                  <a:pt x="477" y="790"/>
                </a:lnTo>
                <a:lnTo>
                  <a:pt x="469" y="800"/>
                </a:lnTo>
                <a:lnTo>
                  <a:pt x="459" y="815"/>
                </a:lnTo>
                <a:lnTo>
                  <a:pt x="445" y="835"/>
                </a:lnTo>
                <a:lnTo>
                  <a:pt x="429" y="854"/>
                </a:lnTo>
                <a:lnTo>
                  <a:pt x="410" y="870"/>
                </a:lnTo>
                <a:lnTo>
                  <a:pt x="391" y="881"/>
                </a:lnTo>
                <a:lnTo>
                  <a:pt x="370" y="889"/>
                </a:lnTo>
                <a:lnTo>
                  <a:pt x="348" y="894"/>
                </a:lnTo>
                <a:lnTo>
                  <a:pt x="327" y="896"/>
                </a:lnTo>
                <a:lnTo>
                  <a:pt x="305" y="896"/>
                </a:lnTo>
                <a:lnTo>
                  <a:pt x="284" y="894"/>
                </a:lnTo>
                <a:lnTo>
                  <a:pt x="264" y="892"/>
                </a:lnTo>
                <a:lnTo>
                  <a:pt x="246" y="887"/>
                </a:lnTo>
                <a:lnTo>
                  <a:pt x="228" y="882"/>
                </a:lnTo>
                <a:lnTo>
                  <a:pt x="214" y="878"/>
                </a:lnTo>
                <a:lnTo>
                  <a:pt x="202" y="873"/>
                </a:lnTo>
                <a:lnTo>
                  <a:pt x="193" y="870"/>
                </a:lnTo>
                <a:lnTo>
                  <a:pt x="187" y="867"/>
                </a:lnTo>
                <a:lnTo>
                  <a:pt x="185" y="866"/>
                </a:lnTo>
                <a:lnTo>
                  <a:pt x="185" y="865"/>
                </a:lnTo>
                <a:lnTo>
                  <a:pt x="186" y="861"/>
                </a:lnTo>
                <a:lnTo>
                  <a:pt x="186" y="855"/>
                </a:lnTo>
                <a:lnTo>
                  <a:pt x="188" y="846"/>
                </a:lnTo>
                <a:lnTo>
                  <a:pt x="189" y="837"/>
                </a:lnTo>
                <a:lnTo>
                  <a:pt x="191" y="825"/>
                </a:lnTo>
                <a:lnTo>
                  <a:pt x="193" y="814"/>
                </a:lnTo>
                <a:lnTo>
                  <a:pt x="195" y="801"/>
                </a:lnTo>
                <a:lnTo>
                  <a:pt x="196" y="788"/>
                </a:lnTo>
                <a:lnTo>
                  <a:pt x="197" y="775"/>
                </a:lnTo>
                <a:lnTo>
                  <a:pt x="199" y="763"/>
                </a:lnTo>
                <a:lnTo>
                  <a:pt x="199" y="752"/>
                </a:lnTo>
                <a:lnTo>
                  <a:pt x="200" y="741"/>
                </a:lnTo>
                <a:lnTo>
                  <a:pt x="200" y="732"/>
                </a:lnTo>
                <a:lnTo>
                  <a:pt x="199" y="725"/>
                </a:lnTo>
                <a:lnTo>
                  <a:pt x="198" y="719"/>
                </a:lnTo>
                <a:lnTo>
                  <a:pt x="197" y="712"/>
                </a:lnTo>
                <a:lnTo>
                  <a:pt x="200" y="705"/>
                </a:lnTo>
                <a:lnTo>
                  <a:pt x="206" y="699"/>
                </a:lnTo>
                <a:lnTo>
                  <a:pt x="215" y="693"/>
                </a:lnTo>
                <a:lnTo>
                  <a:pt x="224" y="688"/>
                </a:lnTo>
                <a:lnTo>
                  <a:pt x="234" y="683"/>
                </a:lnTo>
                <a:lnTo>
                  <a:pt x="243" y="677"/>
                </a:lnTo>
                <a:lnTo>
                  <a:pt x="251" y="671"/>
                </a:lnTo>
                <a:lnTo>
                  <a:pt x="254" y="665"/>
                </a:lnTo>
                <a:lnTo>
                  <a:pt x="251" y="660"/>
                </a:lnTo>
                <a:lnTo>
                  <a:pt x="243" y="656"/>
                </a:lnTo>
                <a:lnTo>
                  <a:pt x="233" y="653"/>
                </a:lnTo>
                <a:lnTo>
                  <a:pt x="222" y="651"/>
                </a:lnTo>
                <a:lnTo>
                  <a:pt x="212" y="650"/>
                </a:lnTo>
                <a:lnTo>
                  <a:pt x="204" y="649"/>
                </a:lnTo>
                <a:lnTo>
                  <a:pt x="201" y="649"/>
                </a:lnTo>
                <a:lnTo>
                  <a:pt x="201" y="648"/>
                </a:lnTo>
                <a:lnTo>
                  <a:pt x="203" y="646"/>
                </a:lnTo>
                <a:lnTo>
                  <a:pt x="203" y="642"/>
                </a:lnTo>
                <a:lnTo>
                  <a:pt x="205" y="638"/>
                </a:lnTo>
                <a:lnTo>
                  <a:pt x="206" y="632"/>
                </a:lnTo>
                <a:lnTo>
                  <a:pt x="208" y="625"/>
                </a:lnTo>
                <a:lnTo>
                  <a:pt x="209" y="619"/>
                </a:lnTo>
                <a:lnTo>
                  <a:pt x="212" y="611"/>
                </a:lnTo>
                <a:lnTo>
                  <a:pt x="214" y="602"/>
                </a:lnTo>
                <a:lnTo>
                  <a:pt x="215" y="594"/>
                </a:lnTo>
                <a:lnTo>
                  <a:pt x="216" y="586"/>
                </a:lnTo>
                <a:lnTo>
                  <a:pt x="218" y="577"/>
                </a:lnTo>
                <a:lnTo>
                  <a:pt x="219" y="568"/>
                </a:lnTo>
                <a:lnTo>
                  <a:pt x="220" y="560"/>
                </a:lnTo>
                <a:lnTo>
                  <a:pt x="220" y="552"/>
                </a:lnTo>
                <a:lnTo>
                  <a:pt x="220" y="544"/>
                </a:lnTo>
                <a:lnTo>
                  <a:pt x="218" y="533"/>
                </a:lnTo>
                <a:lnTo>
                  <a:pt x="215" y="525"/>
                </a:lnTo>
                <a:lnTo>
                  <a:pt x="211" y="517"/>
                </a:lnTo>
                <a:lnTo>
                  <a:pt x="205" y="510"/>
                </a:lnTo>
                <a:lnTo>
                  <a:pt x="199" y="504"/>
                </a:lnTo>
                <a:lnTo>
                  <a:pt x="191" y="497"/>
                </a:lnTo>
                <a:lnTo>
                  <a:pt x="181" y="490"/>
                </a:lnTo>
                <a:lnTo>
                  <a:pt x="171" y="480"/>
                </a:lnTo>
                <a:lnTo>
                  <a:pt x="169" y="480"/>
                </a:lnTo>
                <a:lnTo>
                  <a:pt x="165" y="478"/>
                </a:lnTo>
                <a:lnTo>
                  <a:pt x="157" y="475"/>
                </a:lnTo>
                <a:lnTo>
                  <a:pt x="147" y="471"/>
                </a:lnTo>
                <a:lnTo>
                  <a:pt x="135" y="465"/>
                </a:lnTo>
                <a:lnTo>
                  <a:pt x="121" y="458"/>
                </a:lnTo>
                <a:lnTo>
                  <a:pt x="107" y="449"/>
                </a:lnTo>
                <a:lnTo>
                  <a:pt x="93" y="440"/>
                </a:lnTo>
                <a:lnTo>
                  <a:pt x="77" y="429"/>
                </a:lnTo>
                <a:lnTo>
                  <a:pt x="62" y="417"/>
                </a:lnTo>
                <a:lnTo>
                  <a:pt x="48" y="403"/>
                </a:lnTo>
                <a:lnTo>
                  <a:pt x="35" y="388"/>
                </a:lnTo>
                <a:lnTo>
                  <a:pt x="23" y="372"/>
                </a:lnTo>
                <a:lnTo>
                  <a:pt x="14" y="354"/>
                </a:lnTo>
                <a:lnTo>
                  <a:pt x="6" y="335"/>
                </a:lnTo>
                <a:lnTo>
                  <a:pt x="2" y="315"/>
                </a:lnTo>
                <a:lnTo>
                  <a:pt x="1" y="307"/>
                </a:lnTo>
                <a:lnTo>
                  <a:pt x="0" y="298"/>
                </a:lnTo>
                <a:lnTo>
                  <a:pt x="0" y="288"/>
                </a:lnTo>
                <a:lnTo>
                  <a:pt x="0" y="278"/>
                </a:lnTo>
                <a:lnTo>
                  <a:pt x="1" y="268"/>
                </a:lnTo>
                <a:lnTo>
                  <a:pt x="2" y="257"/>
                </a:lnTo>
                <a:lnTo>
                  <a:pt x="3" y="248"/>
                </a:lnTo>
                <a:lnTo>
                  <a:pt x="4" y="237"/>
                </a:lnTo>
                <a:lnTo>
                  <a:pt x="5" y="228"/>
                </a:lnTo>
                <a:lnTo>
                  <a:pt x="6" y="219"/>
                </a:lnTo>
                <a:lnTo>
                  <a:pt x="7" y="211"/>
                </a:lnTo>
                <a:lnTo>
                  <a:pt x="8" y="204"/>
                </a:lnTo>
                <a:lnTo>
                  <a:pt x="10" y="199"/>
                </a:lnTo>
                <a:lnTo>
                  <a:pt x="10" y="195"/>
                </a:lnTo>
                <a:lnTo>
                  <a:pt x="11" y="192"/>
                </a:lnTo>
                <a:lnTo>
                  <a:pt x="11" y="191"/>
                </a:lnTo>
                <a:lnTo>
                  <a:pt x="13" y="191"/>
                </a:lnTo>
                <a:lnTo>
                  <a:pt x="18" y="192"/>
                </a:lnTo>
                <a:lnTo>
                  <a:pt x="27" y="192"/>
                </a:lnTo>
                <a:lnTo>
                  <a:pt x="39" y="191"/>
                </a:lnTo>
                <a:lnTo>
                  <a:pt x="53" y="190"/>
                </a:lnTo>
                <a:lnTo>
                  <a:pt x="70" y="188"/>
                </a:lnTo>
                <a:lnTo>
                  <a:pt x="89" y="184"/>
                </a:lnTo>
                <a:lnTo>
                  <a:pt x="109" y="179"/>
                </a:lnTo>
                <a:lnTo>
                  <a:pt x="129" y="172"/>
                </a:lnTo>
                <a:lnTo>
                  <a:pt x="152" y="164"/>
                </a:lnTo>
                <a:lnTo>
                  <a:pt x="174" y="152"/>
                </a:lnTo>
                <a:lnTo>
                  <a:pt x="197" y="138"/>
                </a:lnTo>
                <a:lnTo>
                  <a:pt x="219" y="121"/>
                </a:lnTo>
                <a:lnTo>
                  <a:pt x="241" y="100"/>
                </a:lnTo>
                <a:lnTo>
                  <a:pt x="261" y="77"/>
                </a:lnTo>
                <a:lnTo>
                  <a:pt x="281" y="49"/>
                </a:lnTo>
                <a:lnTo>
                  <a:pt x="298" y="24"/>
                </a:lnTo>
                <a:lnTo>
                  <a:pt x="314" y="9"/>
                </a:lnTo>
                <a:lnTo>
                  <a:pt x="327" y="1"/>
                </a:lnTo>
                <a:lnTo>
                  <a:pt x="338" y="0"/>
                </a:lnTo>
                <a:lnTo>
                  <a:pt x="349" y="6"/>
                </a:lnTo>
                <a:lnTo>
                  <a:pt x="359" y="16"/>
                </a:lnTo>
                <a:lnTo>
                  <a:pt x="367" y="30"/>
                </a:lnTo>
                <a:lnTo>
                  <a:pt x="376" y="47"/>
                </a:lnTo>
                <a:lnTo>
                  <a:pt x="385" y="67"/>
                </a:lnTo>
                <a:lnTo>
                  <a:pt x="394" y="88"/>
                </a:lnTo>
                <a:lnTo>
                  <a:pt x="404" y="108"/>
                </a:lnTo>
                <a:lnTo>
                  <a:pt x="415" y="128"/>
                </a:lnTo>
                <a:lnTo>
                  <a:pt x="427" y="146"/>
                </a:lnTo>
                <a:lnTo>
                  <a:pt x="441" y="160"/>
                </a:lnTo>
                <a:lnTo>
                  <a:pt x="458" y="171"/>
                </a:lnTo>
                <a:lnTo>
                  <a:pt x="476" y="177"/>
                </a:lnTo>
                <a:lnTo>
                  <a:pt x="487" y="179"/>
                </a:lnTo>
                <a:lnTo>
                  <a:pt x="500" y="181"/>
                </a:lnTo>
                <a:lnTo>
                  <a:pt x="515" y="184"/>
                </a:lnTo>
                <a:lnTo>
                  <a:pt x="532" y="187"/>
                </a:lnTo>
                <a:lnTo>
                  <a:pt x="550" y="190"/>
                </a:lnTo>
                <a:lnTo>
                  <a:pt x="570" y="193"/>
                </a:lnTo>
                <a:lnTo>
                  <a:pt x="591" y="197"/>
                </a:lnTo>
                <a:lnTo>
                  <a:pt x="613" y="200"/>
                </a:lnTo>
                <a:lnTo>
                  <a:pt x="636" y="204"/>
                </a:lnTo>
                <a:lnTo>
                  <a:pt x="659" y="208"/>
                </a:lnTo>
                <a:lnTo>
                  <a:pt x="683" y="212"/>
                </a:lnTo>
                <a:lnTo>
                  <a:pt x="708" y="217"/>
                </a:lnTo>
                <a:lnTo>
                  <a:pt x="734" y="221"/>
                </a:lnTo>
                <a:lnTo>
                  <a:pt x="759" y="226"/>
                </a:lnTo>
                <a:lnTo>
                  <a:pt x="784" y="230"/>
                </a:lnTo>
                <a:lnTo>
                  <a:pt x="810" y="234"/>
                </a:lnTo>
                <a:lnTo>
                  <a:pt x="835" y="238"/>
                </a:lnTo>
                <a:lnTo>
                  <a:pt x="859" y="242"/>
                </a:lnTo>
                <a:lnTo>
                  <a:pt x="883" y="247"/>
                </a:lnTo>
                <a:lnTo>
                  <a:pt x="907" y="251"/>
                </a:lnTo>
                <a:lnTo>
                  <a:pt x="929" y="255"/>
                </a:lnTo>
                <a:lnTo>
                  <a:pt x="951" y="259"/>
                </a:lnTo>
                <a:lnTo>
                  <a:pt x="971" y="262"/>
                </a:lnTo>
                <a:lnTo>
                  <a:pt x="990" y="265"/>
                </a:lnTo>
                <a:lnTo>
                  <a:pt x="1008" y="268"/>
                </a:lnTo>
                <a:lnTo>
                  <a:pt x="1023" y="271"/>
                </a:lnTo>
                <a:lnTo>
                  <a:pt x="1038" y="274"/>
                </a:lnTo>
                <a:lnTo>
                  <a:pt x="1050" y="276"/>
                </a:lnTo>
                <a:lnTo>
                  <a:pt x="1060" y="278"/>
                </a:lnTo>
                <a:lnTo>
                  <a:pt x="1068" y="279"/>
                </a:lnTo>
                <a:lnTo>
                  <a:pt x="1073" y="280"/>
                </a:lnTo>
                <a:lnTo>
                  <a:pt x="1076" y="281"/>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0" name="Freeform 9"/>
          <p:cNvSpPr>
            <a:spLocks/>
          </p:cNvSpPr>
          <p:nvPr/>
        </p:nvSpPr>
        <p:spPr bwMode="auto">
          <a:xfrm>
            <a:off x="6534150" y="4024313"/>
            <a:ext cx="1519238" cy="1422400"/>
          </a:xfrm>
          <a:custGeom>
            <a:avLst/>
            <a:gdLst>
              <a:gd name="T0" fmla="*/ 2147483647 w 1076"/>
              <a:gd name="T1" fmla="*/ 2147483647 h 896"/>
              <a:gd name="T2" fmla="*/ 2147483647 w 1076"/>
              <a:gd name="T3" fmla="*/ 2147483647 h 896"/>
              <a:gd name="T4" fmla="*/ 2147483647 w 1076"/>
              <a:gd name="T5" fmla="*/ 2147483647 h 896"/>
              <a:gd name="T6" fmla="*/ 2147483647 w 1076"/>
              <a:gd name="T7" fmla="*/ 2147483647 h 896"/>
              <a:gd name="T8" fmla="*/ 2147483647 w 1076"/>
              <a:gd name="T9" fmla="*/ 2147483647 h 896"/>
              <a:gd name="T10" fmla="*/ 2147483647 w 1076"/>
              <a:gd name="T11" fmla="*/ 2147483647 h 896"/>
              <a:gd name="T12" fmla="*/ 2147483647 w 1076"/>
              <a:gd name="T13" fmla="*/ 2147483647 h 896"/>
              <a:gd name="T14" fmla="*/ 2147483647 w 1076"/>
              <a:gd name="T15" fmla="*/ 2147483647 h 896"/>
              <a:gd name="T16" fmla="*/ 2147483647 w 1076"/>
              <a:gd name="T17" fmla="*/ 2147483647 h 896"/>
              <a:gd name="T18" fmla="*/ 2147483647 w 1076"/>
              <a:gd name="T19" fmla="*/ 2147483647 h 896"/>
              <a:gd name="T20" fmla="*/ 2147483647 w 1076"/>
              <a:gd name="T21" fmla="*/ 2147483647 h 896"/>
              <a:gd name="T22" fmla="*/ 2147483647 w 1076"/>
              <a:gd name="T23" fmla="*/ 2147483647 h 896"/>
              <a:gd name="T24" fmla="*/ 2147483647 w 1076"/>
              <a:gd name="T25" fmla="*/ 2147483647 h 896"/>
              <a:gd name="T26" fmla="*/ 2147483647 w 1076"/>
              <a:gd name="T27" fmla="*/ 2147483647 h 896"/>
              <a:gd name="T28" fmla="*/ 2147483647 w 1076"/>
              <a:gd name="T29" fmla="*/ 2147483647 h 896"/>
              <a:gd name="T30" fmla="*/ 2147483647 w 1076"/>
              <a:gd name="T31" fmla="*/ 2147483647 h 896"/>
              <a:gd name="T32" fmla="*/ 2147483647 w 1076"/>
              <a:gd name="T33" fmla="*/ 2147483647 h 896"/>
              <a:gd name="T34" fmla="*/ 2147483647 w 1076"/>
              <a:gd name="T35" fmla="*/ 2147483647 h 896"/>
              <a:gd name="T36" fmla="*/ 2147483647 w 1076"/>
              <a:gd name="T37" fmla="*/ 2147483647 h 896"/>
              <a:gd name="T38" fmla="*/ 2147483647 w 1076"/>
              <a:gd name="T39" fmla="*/ 2147483647 h 896"/>
              <a:gd name="T40" fmla="*/ 2147483647 w 1076"/>
              <a:gd name="T41" fmla="*/ 2147483647 h 896"/>
              <a:gd name="T42" fmla="*/ 2147483647 w 1076"/>
              <a:gd name="T43" fmla="*/ 2147483647 h 896"/>
              <a:gd name="T44" fmla="*/ 2147483647 w 1076"/>
              <a:gd name="T45" fmla="*/ 2147483647 h 896"/>
              <a:gd name="T46" fmla="*/ 2147483647 w 1076"/>
              <a:gd name="T47" fmla="*/ 2147483647 h 896"/>
              <a:gd name="T48" fmla="*/ 2147483647 w 1076"/>
              <a:gd name="T49" fmla="*/ 2147483647 h 896"/>
              <a:gd name="T50" fmla="*/ 2147483647 w 1076"/>
              <a:gd name="T51" fmla="*/ 2147483647 h 896"/>
              <a:gd name="T52" fmla="*/ 2147483647 w 1076"/>
              <a:gd name="T53" fmla="*/ 2147483647 h 896"/>
              <a:gd name="T54" fmla="*/ 2147483647 w 1076"/>
              <a:gd name="T55" fmla="*/ 2147483647 h 896"/>
              <a:gd name="T56" fmla="*/ 2147483647 w 1076"/>
              <a:gd name="T57" fmla="*/ 2147483647 h 896"/>
              <a:gd name="T58" fmla="*/ 2147483647 w 1076"/>
              <a:gd name="T59" fmla="*/ 2147483647 h 896"/>
              <a:gd name="T60" fmla="*/ 2147483647 w 1076"/>
              <a:gd name="T61" fmla="*/ 2147483647 h 896"/>
              <a:gd name="T62" fmla="*/ 2147483647 w 1076"/>
              <a:gd name="T63" fmla="*/ 2147483647 h 896"/>
              <a:gd name="T64" fmla="*/ 2147483647 w 1076"/>
              <a:gd name="T65" fmla="*/ 2147483647 h 896"/>
              <a:gd name="T66" fmla="*/ 2147483647 w 1076"/>
              <a:gd name="T67" fmla="*/ 2147483647 h 896"/>
              <a:gd name="T68" fmla="*/ 2147483647 w 1076"/>
              <a:gd name="T69" fmla="*/ 2147483647 h 896"/>
              <a:gd name="T70" fmla="*/ 2147483647 w 1076"/>
              <a:gd name="T71" fmla="*/ 2147483647 h 896"/>
              <a:gd name="T72" fmla="*/ 2147483647 w 1076"/>
              <a:gd name="T73" fmla="*/ 2147483647 h 896"/>
              <a:gd name="T74" fmla="*/ 2147483647 w 1076"/>
              <a:gd name="T75" fmla="*/ 2147483647 h 896"/>
              <a:gd name="T76" fmla="*/ 2147483647 w 1076"/>
              <a:gd name="T77" fmla="*/ 2147483647 h 896"/>
              <a:gd name="T78" fmla="*/ 2147483647 w 1076"/>
              <a:gd name="T79" fmla="*/ 2147483647 h 896"/>
              <a:gd name="T80" fmla="*/ 2147483647 w 1076"/>
              <a:gd name="T81" fmla="*/ 2147483647 h 896"/>
              <a:gd name="T82" fmla="*/ 2147483647 w 1076"/>
              <a:gd name="T83" fmla="*/ 2147483647 h 896"/>
              <a:gd name="T84" fmla="*/ 2147483647 w 1076"/>
              <a:gd name="T85" fmla="*/ 2147483647 h 896"/>
              <a:gd name="T86" fmla="*/ 2147483647 w 1076"/>
              <a:gd name="T87" fmla="*/ 2147483647 h 896"/>
              <a:gd name="T88" fmla="*/ 2147483647 w 1076"/>
              <a:gd name="T89" fmla="*/ 2147483647 h 896"/>
              <a:gd name="T90" fmla="*/ 2147483647 w 1076"/>
              <a:gd name="T91" fmla="*/ 2147483647 h 896"/>
              <a:gd name="T92" fmla="*/ 2147483647 w 1076"/>
              <a:gd name="T93" fmla="*/ 2147483647 h 896"/>
              <a:gd name="T94" fmla="*/ 2147483647 w 1076"/>
              <a:gd name="T95" fmla="*/ 2147483647 h 896"/>
              <a:gd name="T96" fmla="*/ 2147483647 w 1076"/>
              <a:gd name="T97" fmla="*/ 2147483647 h 896"/>
              <a:gd name="T98" fmla="*/ 2147483647 w 1076"/>
              <a:gd name="T99" fmla="*/ 2147483647 h 896"/>
              <a:gd name="T100" fmla="*/ 2147483647 w 1076"/>
              <a:gd name="T101" fmla="*/ 2147483647 h 896"/>
              <a:gd name="T102" fmla="*/ 2147483647 w 1076"/>
              <a:gd name="T103" fmla="*/ 2147483647 h 896"/>
              <a:gd name="T104" fmla="*/ 2147483647 w 1076"/>
              <a:gd name="T105" fmla="*/ 2147483647 h 896"/>
              <a:gd name="T106" fmla="*/ 2147483647 w 1076"/>
              <a:gd name="T107" fmla="*/ 2147483647 h 896"/>
              <a:gd name="T108" fmla="*/ 2147483647 w 1076"/>
              <a:gd name="T109" fmla="*/ 2147483647 h 896"/>
              <a:gd name="T110" fmla="*/ 2147483647 w 1076"/>
              <a:gd name="T111" fmla="*/ 2147483647 h 896"/>
              <a:gd name="T112" fmla="*/ 2147483647 w 1076"/>
              <a:gd name="T113" fmla="*/ 2147483647 h 8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6"/>
              <a:gd name="T172" fmla="*/ 0 h 896"/>
              <a:gd name="T173" fmla="*/ 1076 w 1076"/>
              <a:gd name="T174" fmla="*/ 896 h 8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6" h="896">
                <a:moveTo>
                  <a:pt x="1076" y="281"/>
                </a:moveTo>
                <a:lnTo>
                  <a:pt x="1068" y="306"/>
                </a:lnTo>
                <a:lnTo>
                  <a:pt x="1059" y="328"/>
                </a:lnTo>
                <a:lnTo>
                  <a:pt x="1048" y="349"/>
                </a:lnTo>
                <a:lnTo>
                  <a:pt x="1036" y="367"/>
                </a:lnTo>
                <a:lnTo>
                  <a:pt x="1023" y="384"/>
                </a:lnTo>
                <a:lnTo>
                  <a:pt x="1009" y="399"/>
                </a:lnTo>
                <a:lnTo>
                  <a:pt x="994" y="412"/>
                </a:lnTo>
                <a:lnTo>
                  <a:pt x="978" y="424"/>
                </a:lnTo>
                <a:lnTo>
                  <a:pt x="961" y="434"/>
                </a:lnTo>
                <a:lnTo>
                  <a:pt x="944" y="444"/>
                </a:lnTo>
                <a:lnTo>
                  <a:pt x="926" y="452"/>
                </a:lnTo>
                <a:lnTo>
                  <a:pt x="908" y="460"/>
                </a:lnTo>
                <a:lnTo>
                  <a:pt x="890" y="466"/>
                </a:lnTo>
                <a:lnTo>
                  <a:pt x="872" y="473"/>
                </a:lnTo>
                <a:lnTo>
                  <a:pt x="853" y="479"/>
                </a:lnTo>
                <a:lnTo>
                  <a:pt x="835" y="484"/>
                </a:lnTo>
                <a:lnTo>
                  <a:pt x="816" y="489"/>
                </a:lnTo>
                <a:lnTo>
                  <a:pt x="798" y="494"/>
                </a:lnTo>
                <a:lnTo>
                  <a:pt x="781" y="499"/>
                </a:lnTo>
                <a:lnTo>
                  <a:pt x="764" y="505"/>
                </a:lnTo>
                <a:lnTo>
                  <a:pt x="748" y="511"/>
                </a:lnTo>
                <a:lnTo>
                  <a:pt x="732" y="518"/>
                </a:lnTo>
                <a:lnTo>
                  <a:pt x="717" y="525"/>
                </a:lnTo>
                <a:lnTo>
                  <a:pt x="703" y="533"/>
                </a:lnTo>
                <a:lnTo>
                  <a:pt x="691" y="542"/>
                </a:lnTo>
                <a:lnTo>
                  <a:pt x="679" y="552"/>
                </a:lnTo>
                <a:lnTo>
                  <a:pt x="669" y="563"/>
                </a:lnTo>
                <a:lnTo>
                  <a:pt x="660" y="576"/>
                </a:lnTo>
                <a:lnTo>
                  <a:pt x="652" y="590"/>
                </a:lnTo>
                <a:lnTo>
                  <a:pt x="646" y="606"/>
                </a:lnTo>
                <a:lnTo>
                  <a:pt x="642" y="624"/>
                </a:lnTo>
                <a:lnTo>
                  <a:pt x="640" y="643"/>
                </a:lnTo>
                <a:lnTo>
                  <a:pt x="631" y="785"/>
                </a:lnTo>
                <a:lnTo>
                  <a:pt x="632" y="784"/>
                </a:lnTo>
                <a:lnTo>
                  <a:pt x="634" y="781"/>
                </a:lnTo>
                <a:lnTo>
                  <a:pt x="636" y="778"/>
                </a:lnTo>
                <a:lnTo>
                  <a:pt x="637" y="775"/>
                </a:lnTo>
                <a:lnTo>
                  <a:pt x="637" y="774"/>
                </a:lnTo>
                <a:lnTo>
                  <a:pt x="633" y="776"/>
                </a:lnTo>
                <a:lnTo>
                  <a:pt x="626" y="783"/>
                </a:lnTo>
                <a:lnTo>
                  <a:pt x="614" y="794"/>
                </a:lnTo>
                <a:lnTo>
                  <a:pt x="605" y="801"/>
                </a:lnTo>
                <a:lnTo>
                  <a:pt x="596" y="808"/>
                </a:lnTo>
                <a:lnTo>
                  <a:pt x="586" y="814"/>
                </a:lnTo>
                <a:lnTo>
                  <a:pt x="576" y="820"/>
                </a:lnTo>
                <a:lnTo>
                  <a:pt x="564" y="825"/>
                </a:lnTo>
                <a:lnTo>
                  <a:pt x="552" y="830"/>
                </a:lnTo>
                <a:lnTo>
                  <a:pt x="541" y="834"/>
                </a:lnTo>
                <a:lnTo>
                  <a:pt x="530" y="838"/>
                </a:lnTo>
                <a:lnTo>
                  <a:pt x="519" y="841"/>
                </a:lnTo>
                <a:lnTo>
                  <a:pt x="509" y="844"/>
                </a:lnTo>
                <a:lnTo>
                  <a:pt x="500" y="847"/>
                </a:lnTo>
                <a:lnTo>
                  <a:pt x="492" y="849"/>
                </a:lnTo>
                <a:lnTo>
                  <a:pt x="485" y="851"/>
                </a:lnTo>
                <a:lnTo>
                  <a:pt x="480" y="851"/>
                </a:lnTo>
                <a:lnTo>
                  <a:pt x="477" y="852"/>
                </a:lnTo>
                <a:lnTo>
                  <a:pt x="476" y="852"/>
                </a:lnTo>
                <a:lnTo>
                  <a:pt x="463" y="821"/>
                </a:lnTo>
                <a:lnTo>
                  <a:pt x="485" y="484"/>
                </a:lnTo>
                <a:lnTo>
                  <a:pt x="486" y="486"/>
                </a:lnTo>
                <a:lnTo>
                  <a:pt x="487" y="487"/>
                </a:lnTo>
                <a:lnTo>
                  <a:pt x="488" y="490"/>
                </a:lnTo>
                <a:lnTo>
                  <a:pt x="489" y="494"/>
                </a:lnTo>
                <a:lnTo>
                  <a:pt x="491" y="499"/>
                </a:lnTo>
                <a:lnTo>
                  <a:pt x="492" y="504"/>
                </a:lnTo>
                <a:lnTo>
                  <a:pt x="494" y="510"/>
                </a:lnTo>
                <a:lnTo>
                  <a:pt x="494" y="514"/>
                </a:lnTo>
                <a:lnTo>
                  <a:pt x="494" y="518"/>
                </a:lnTo>
                <a:lnTo>
                  <a:pt x="494" y="523"/>
                </a:lnTo>
                <a:lnTo>
                  <a:pt x="493" y="529"/>
                </a:lnTo>
                <a:lnTo>
                  <a:pt x="491" y="534"/>
                </a:lnTo>
                <a:lnTo>
                  <a:pt x="490" y="541"/>
                </a:lnTo>
                <a:lnTo>
                  <a:pt x="488" y="547"/>
                </a:lnTo>
                <a:lnTo>
                  <a:pt x="486" y="554"/>
                </a:lnTo>
                <a:lnTo>
                  <a:pt x="485" y="562"/>
                </a:lnTo>
                <a:lnTo>
                  <a:pt x="483" y="569"/>
                </a:lnTo>
                <a:lnTo>
                  <a:pt x="482" y="577"/>
                </a:lnTo>
                <a:lnTo>
                  <a:pt x="481" y="585"/>
                </a:lnTo>
                <a:lnTo>
                  <a:pt x="479" y="593"/>
                </a:lnTo>
                <a:lnTo>
                  <a:pt x="479" y="601"/>
                </a:lnTo>
                <a:lnTo>
                  <a:pt x="479" y="609"/>
                </a:lnTo>
                <a:lnTo>
                  <a:pt x="481" y="617"/>
                </a:lnTo>
                <a:lnTo>
                  <a:pt x="482" y="625"/>
                </a:lnTo>
                <a:lnTo>
                  <a:pt x="482" y="633"/>
                </a:lnTo>
                <a:lnTo>
                  <a:pt x="482" y="641"/>
                </a:lnTo>
                <a:lnTo>
                  <a:pt x="481" y="649"/>
                </a:lnTo>
                <a:lnTo>
                  <a:pt x="479" y="657"/>
                </a:lnTo>
                <a:lnTo>
                  <a:pt x="478" y="665"/>
                </a:lnTo>
                <a:lnTo>
                  <a:pt x="476" y="672"/>
                </a:lnTo>
                <a:lnTo>
                  <a:pt x="474" y="679"/>
                </a:lnTo>
                <a:lnTo>
                  <a:pt x="472" y="685"/>
                </a:lnTo>
                <a:lnTo>
                  <a:pt x="470" y="692"/>
                </a:lnTo>
                <a:lnTo>
                  <a:pt x="468" y="697"/>
                </a:lnTo>
                <a:lnTo>
                  <a:pt x="467" y="701"/>
                </a:lnTo>
                <a:lnTo>
                  <a:pt x="465" y="704"/>
                </a:lnTo>
                <a:lnTo>
                  <a:pt x="464" y="707"/>
                </a:lnTo>
                <a:lnTo>
                  <a:pt x="463" y="709"/>
                </a:lnTo>
                <a:lnTo>
                  <a:pt x="463" y="710"/>
                </a:lnTo>
                <a:lnTo>
                  <a:pt x="463" y="821"/>
                </a:lnTo>
                <a:lnTo>
                  <a:pt x="463" y="820"/>
                </a:lnTo>
                <a:lnTo>
                  <a:pt x="466" y="817"/>
                </a:lnTo>
                <a:lnTo>
                  <a:pt x="468" y="812"/>
                </a:lnTo>
                <a:lnTo>
                  <a:pt x="471" y="806"/>
                </a:lnTo>
                <a:lnTo>
                  <a:pt x="475" y="800"/>
                </a:lnTo>
                <a:lnTo>
                  <a:pt x="479" y="794"/>
                </a:lnTo>
                <a:lnTo>
                  <a:pt x="482" y="788"/>
                </a:lnTo>
                <a:lnTo>
                  <a:pt x="485" y="783"/>
                </a:lnTo>
                <a:lnTo>
                  <a:pt x="486" y="780"/>
                </a:lnTo>
                <a:lnTo>
                  <a:pt x="487" y="779"/>
                </a:lnTo>
                <a:lnTo>
                  <a:pt x="486" y="779"/>
                </a:lnTo>
                <a:lnTo>
                  <a:pt x="482" y="783"/>
                </a:lnTo>
                <a:lnTo>
                  <a:pt x="477" y="790"/>
                </a:lnTo>
                <a:lnTo>
                  <a:pt x="469" y="800"/>
                </a:lnTo>
                <a:lnTo>
                  <a:pt x="459" y="815"/>
                </a:lnTo>
                <a:lnTo>
                  <a:pt x="445" y="835"/>
                </a:lnTo>
                <a:lnTo>
                  <a:pt x="429" y="854"/>
                </a:lnTo>
                <a:lnTo>
                  <a:pt x="410" y="870"/>
                </a:lnTo>
                <a:lnTo>
                  <a:pt x="391" y="881"/>
                </a:lnTo>
                <a:lnTo>
                  <a:pt x="369" y="889"/>
                </a:lnTo>
                <a:lnTo>
                  <a:pt x="348" y="894"/>
                </a:lnTo>
                <a:lnTo>
                  <a:pt x="327" y="896"/>
                </a:lnTo>
                <a:lnTo>
                  <a:pt x="305" y="896"/>
                </a:lnTo>
                <a:lnTo>
                  <a:pt x="284" y="894"/>
                </a:lnTo>
                <a:lnTo>
                  <a:pt x="264" y="892"/>
                </a:lnTo>
                <a:lnTo>
                  <a:pt x="246" y="887"/>
                </a:lnTo>
                <a:lnTo>
                  <a:pt x="228" y="882"/>
                </a:lnTo>
                <a:lnTo>
                  <a:pt x="214" y="878"/>
                </a:lnTo>
                <a:lnTo>
                  <a:pt x="202" y="873"/>
                </a:lnTo>
                <a:lnTo>
                  <a:pt x="193" y="870"/>
                </a:lnTo>
                <a:lnTo>
                  <a:pt x="187" y="867"/>
                </a:lnTo>
                <a:lnTo>
                  <a:pt x="184" y="866"/>
                </a:lnTo>
                <a:lnTo>
                  <a:pt x="184" y="865"/>
                </a:lnTo>
                <a:lnTo>
                  <a:pt x="186" y="861"/>
                </a:lnTo>
                <a:lnTo>
                  <a:pt x="186" y="855"/>
                </a:lnTo>
                <a:lnTo>
                  <a:pt x="188" y="846"/>
                </a:lnTo>
                <a:lnTo>
                  <a:pt x="189" y="837"/>
                </a:lnTo>
                <a:lnTo>
                  <a:pt x="191" y="825"/>
                </a:lnTo>
                <a:lnTo>
                  <a:pt x="193" y="814"/>
                </a:lnTo>
                <a:lnTo>
                  <a:pt x="194" y="801"/>
                </a:lnTo>
                <a:lnTo>
                  <a:pt x="195" y="788"/>
                </a:lnTo>
                <a:lnTo>
                  <a:pt x="197" y="775"/>
                </a:lnTo>
                <a:lnTo>
                  <a:pt x="198" y="763"/>
                </a:lnTo>
                <a:lnTo>
                  <a:pt x="199" y="752"/>
                </a:lnTo>
                <a:lnTo>
                  <a:pt x="199" y="741"/>
                </a:lnTo>
                <a:lnTo>
                  <a:pt x="199" y="732"/>
                </a:lnTo>
                <a:lnTo>
                  <a:pt x="199" y="725"/>
                </a:lnTo>
                <a:lnTo>
                  <a:pt x="198" y="719"/>
                </a:lnTo>
                <a:lnTo>
                  <a:pt x="197" y="712"/>
                </a:lnTo>
                <a:lnTo>
                  <a:pt x="200" y="705"/>
                </a:lnTo>
                <a:lnTo>
                  <a:pt x="206" y="699"/>
                </a:lnTo>
                <a:lnTo>
                  <a:pt x="214" y="693"/>
                </a:lnTo>
                <a:lnTo>
                  <a:pt x="224" y="688"/>
                </a:lnTo>
                <a:lnTo>
                  <a:pt x="233" y="683"/>
                </a:lnTo>
                <a:lnTo>
                  <a:pt x="243" y="677"/>
                </a:lnTo>
                <a:lnTo>
                  <a:pt x="251" y="671"/>
                </a:lnTo>
                <a:lnTo>
                  <a:pt x="254" y="665"/>
                </a:lnTo>
                <a:lnTo>
                  <a:pt x="251" y="660"/>
                </a:lnTo>
                <a:lnTo>
                  <a:pt x="243" y="656"/>
                </a:lnTo>
                <a:lnTo>
                  <a:pt x="233" y="653"/>
                </a:lnTo>
                <a:lnTo>
                  <a:pt x="221" y="651"/>
                </a:lnTo>
                <a:lnTo>
                  <a:pt x="212" y="650"/>
                </a:lnTo>
                <a:lnTo>
                  <a:pt x="204" y="649"/>
                </a:lnTo>
                <a:lnTo>
                  <a:pt x="201" y="649"/>
                </a:lnTo>
                <a:lnTo>
                  <a:pt x="201" y="648"/>
                </a:lnTo>
                <a:lnTo>
                  <a:pt x="202" y="646"/>
                </a:lnTo>
                <a:lnTo>
                  <a:pt x="203" y="642"/>
                </a:lnTo>
                <a:lnTo>
                  <a:pt x="205" y="638"/>
                </a:lnTo>
                <a:lnTo>
                  <a:pt x="206" y="632"/>
                </a:lnTo>
                <a:lnTo>
                  <a:pt x="208" y="625"/>
                </a:lnTo>
                <a:lnTo>
                  <a:pt x="209" y="619"/>
                </a:lnTo>
                <a:lnTo>
                  <a:pt x="212" y="611"/>
                </a:lnTo>
                <a:lnTo>
                  <a:pt x="213" y="602"/>
                </a:lnTo>
                <a:lnTo>
                  <a:pt x="215" y="594"/>
                </a:lnTo>
                <a:lnTo>
                  <a:pt x="216" y="586"/>
                </a:lnTo>
                <a:lnTo>
                  <a:pt x="218" y="577"/>
                </a:lnTo>
                <a:lnTo>
                  <a:pt x="219" y="568"/>
                </a:lnTo>
                <a:lnTo>
                  <a:pt x="220" y="560"/>
                </a:lnTo>
                <a:lnTo>
                  <a:pt x="220" y="552"/>
                </a:lnTo>
                <a:lnTo>
                  <a:pt x="220" y="544"/>
                </a:lnTo>
                <a:lnTo>
                  <a:pt x="218" y="533"/>
                </a:lnTo>
                <a:lnTo>
                  <a:pt x="215" y="525"/>
                </a:lnTo>
                <a:lnTo>
                  <a:pt x="211" y="517"/>
                </a:lnTo>
                <a:lnTo>
                  <a:pt x="205" y="510"/>
                </a:lnTo>
                <a:lnTo>
                  <a:pt x="198" y="504"/>
                </a:lnTo>
                <a:lnTo>
                  <a:pt x="191" y="497"/>
                </a:lnTo>
                <a:lnTo>
                  <a:pt x="181" y="490"/>
                </a:lnTo>
                <a:lnTo>
                  <a:pt x="171" y="480"/>
                </a:lnTo>
                <a:lnTo>
                  <a:pt x="169" y="480"/>
                </a:lnTo>
                <a:lnTo>
                  <a:pt x="164" y="478"/>
                </a:lnTo>
                <a:lnTo>
                  <a:pt x="156" y="475"/>
                </a:lnTo>
                <a:lnTo>
                  <a:pt x="146" y="471"/>
                </a:lnTo>
                <a:lnTo>
                  <a:pt x="134" y="465"/>
                </a:lnTo>
                <a:lnTo>
                  <a:pt x="121" y="458"/>
                </a:lnTo>
                <a:lnTo>
                  <a:pt x="107" y="449"/>
                </a:lnTo>
                <a:lnTo>
                  <a:pt x="92" y="440"/>
                </a:lnTo>
                <a:lnTo>
                  <a:pt x="77" y="429"/>
                </a:lnTo>
                <a:lnTo>
                  <a:pt x="62" y="417"/>
                </a:lnTo>
                <a:lnTo>
                  <a:pt x="48" y="403"/>
                </a:lnTo>
                <a:lnTo>
                  <a:pt x="35" y="388"/>
                </a:lnTo>
                <a:lnTo>
                  <a:pt x="23" y="372"/>
                </a:lnTo>
                <a:lnTo>
                  <a:pt x="13" y="354"/>
                </a:lnTo>
                <a:lnTo>
                  <a:pt x="6" y="335"/>
                </a:lnTo>
                <a:lnTo>
                  <a:pt x="1" y="315"/>
                </a:lnTo>
                <a:lnTo>
                  <a:pt x="1" y="307"/>
                </a:lnTo>
                <a:lnTo>
                  <a:pt x="0" y="298"/>
                </a:lnTo>
                <a:lnTo>
                  <a:pt x="0" y="288"/>
                </a:lnTo>
                <a:lnTo>
                  <a:pt x="0" y="278"/>
                </a:lnTo>
                <a:lnTo>
                  <a:pt x="1" y="268"/>
                </a:lnTo>
                <a:lnTo>
                  <a:pt x="2" y="257"/>
                </a:lnTo>
                <a:lnTo>
                  <a:pt x="2" y="248"/>
                </a:lnTo>
                <a:lnTo>
                  <a:pt x="4" y="237"/>
                </a:lnTo>
                <a:lnTo>
                  <a:pt x="5" y="228"/>
                </a:lnTo>
                <a:lnTo>
                  <a:pt x="6" y="219"/>
                </a:lnTo>
                <a:lnTo>
                  <a:pt x="7" y="211"/>
                </a:lnTo>
                <a:lnTo>
                  <a:pt x="8" y="204"/>
                </a:lnTo>
                <a:lnTo>
                  <a:pt x="9" y="199"/>
                </a:lnTo>
                <a:lnTo>
                  <a:pt x="10" y="195"/>
                </a:lnTo>
                <a:lnTo>
                  <a:pt x="11" y="192"/>
                </a:lnTo>
                <a:lnTo>
                  <a:pt x="11" y="191"/>
                </a:lnTo>
                <a:lnTo>
                  <a:pt x="12" y="191"/>
                </a:lnTo>
                <a:lnTo>
                  <a:pt x="18" y="192"/>
                </a:lnTo>
                <a:lnTo>
                  <a:pt x="27" y="192"/>
                </a:lnTo>
                <a:lnTo>
                  <a:pt x="39" y="191"/>
                </a:lnTo>
                <a:lnTo>
                  <a:pt x="53" y="190"/>
                </a:lnTo>
                <a:lnTo>
                  <a:pt x="70" y="188"/>
                </a:lnTo>
                <a:lnTo>
                  <a:pt x="88" y="184"/>
                </a:lnTo>
                <a:lnTo>
                  <a:pt x="108" y="179"/>
                </a:lnTo>
                <a:lnTo>
                  <a:pt x="129" y="172"/>
                </a:lnTo>
                <a:lnTo>
                  <a:pt x="152" y="164"/>
                </a:lnTo>
                <a:lnTo>
                  <a:pt x="174" y="152"/>
                </a:lnTo>
                <a:lnTo>
                  <a:pt x="197" y="138"/>
                </a:lnTo>
                <a:lnTo>
                  <a:pt x="218" y="121"/>
                </a:lnTo>
                <a:lnTo>
                  <a:pt x="240" y="100"/>
                </a:lnTo>
                <a:lnTo>
                  <a:pt x="261" y="77"/>
                </a:lnTo>
                <a:lnTo>
                  <a:pt x="281" y="49"/>
                </a:lnTo>
                <a:lnTo>
                  <a:pt x="298" y="24"/>
                </a:lnTo>
                <a:lnTo>
                  <a:pt x="313" y="9"/>
                </a:lnTo>
                <a:lnTo>
                  <a:pt x="327" y="1"/>
                </a:lnTo>
                <a:lnTo>
                  <a:pt x="338" y="0"/>
                </a:lnTo>
                <a:lnTo>
                  <a:pt x="349" y="6"/>
                </a:lnTo>
                <a:lnTo>
                  <a:pt x="358" y="16"/>
                </a:lnTo>
                <a:lnTo>
                  <a:pt x="367" y="30"/>
                </a:lnTo>
                <a:lnTo>
                  <a:pt x="376" y="47"/>
                </a:lnTo>
                <a:lnTo>
                  <a:pt x="384" y="67"/>
                </a:lnTo>
                <a:lnTo>
                  <a:pt x="394" y="88"/>
                </a:lnTo>
                <a:lnTo>
                  <a:pt x="403" y="108"/>
                </a:lnTo>
                <a:lnTo>
                  <a:pt x="414" y="128"/>
                </a:lnTo>
                <a:lnTo>
                  <a:pt x="427" y="146"/>
                </a:lnTo>
                <a:lnTo>
                  <a:pt x="441" y="160"/>
                </a:lnTo>
                <a:lnTo>
                  <a:pt x="457" y="171"/>
                </a:lnTo>
                <a:lnTo>
                  <a:pt x="476" y="177"/>
                </a:lnTo>
                <a:lnTo>
                  <a:pt x="487" y="179"/>
                </a:lnTo>
                <a:lnTo>
                  <a:pt x="500" y="181"/>
                </a:lnTo>
                <a:lnTo>
                  <a:pt x="516" y="184"/>
                </a:lnTo>
                <a:lnTo>
                  <a:pt x="533" y="186"/>
                </a:lnTo>
                <a:lnTo>
                  <a:pt x="551" y="189"/>
                </a:lnTo>
                <a:lnTo>
                  <a:pt x="572" y="192"/>
                </a:lnTo>
                <a:lnTo>
                  <a:pt x="593" y="195"/>
                </a:lnTo>
                <a:lnTo>
                  <a:pt x="615" y="199"/>
                </a:lnTo>
                <a:lnTo>
                  <a:pt x="639" y="202"/>
                </a:lnTo>
                <a:lnTo>
                  <a:pt x="664" y="206"/>
                </a:lnTo>
                <a:lnTo>
                  <a:pt x="688" y="210"/>
                </a:lnTo>
                <a:lnTo>
                  <a:pt x="714" y="214"/>
                </a:lnTo>
                <a:lnTo>
                  <a:pt x="740" y="218"/>
                </a:lnTo>
                <a:lnTo>
                  <a:pt x="766" y="222"/>
                </a:lnTo>
                <a:lnTo>
                  <a:pt x="792" y="226"/>
                </a:lnTo>
                <a:lnTo>
                  <a:pt x="818" y="230"/>
                </a:lnTo>
                <a:lnTo>
                  <a:pt x="843" y="234"/>
                </a:lnTo>
                <a:lnTo>
                  <a:pt x="869" y="238"/>
                </a:lnTo>
                <a:lnTo>
                  <a:pt x="893" y="242"/>
                </a:lnTo>
                <a:lnTo>
                  <a:pt x="916" y="245"/>
                </a:lnTo>
                <a:lnTo>
                  <a:pt x="939" y="249"/>
                </a:lnTo>
                <a:lnTo>
                  <a:pt x="960" y="253"/>
                </a:lnTo>
                <a:lnTo>
                  <a:pt x="980" y="257"/>
                </a:lnTo>
                <a:lnTo>
                  <a:pt x="999" y="260"/>
                </a:lnTo>
                <a:lnTo>
                  <a:pt x="1016" y="264"/>
                </a:lnTo>
                <a:lnTo>
                  <a:pt x="1032" y="267"/>
                </a:lnTo>
                <a:lnTo>
                  <a:pt x="1045" y="270"/>
                </a:lnTo>
                <a:lnTo>
                  <a:pt x="1056" y="272"/>
                </a:lnTo>
                <a:lnTo>
                  <a:pt x="1065" y="275"/>
                </a:lnTo>
                <a:lnTo>
                  <a:pt x="1071" y="278"/>
                </a:lnTo>
                <a:lnTo>
                  <a:pt x="1075" y="279"/>
                </a:lnTo>
                <a:lnTo>
                  <a:pt x="1076" y="281"/>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1" name="Freeform 10"/>
          <p:cNvSpPr>
            <a:spLocks/>
          </p:cNvSpPr>
          <p:nvPr/>
        </p:nvSpPr>
        <p:spPr bwMode="auto">
          <a:xfrm>
            <a:off x="2020888" y="4024313"/>
            <a:ext cx="1517650" cy="1422400"/>
          </a:xfrm>
          <a:custGeom>
            <a:avLst/>
            <a:gdLst>
              <a:gd name="T0" fmla="*/ 2147483647 w 1076"/>
              <a:gd name="T1" fmla="*/ 2147483647 h 896"/>
              <a:gd name="T2" fmla="*/ 2147483647 w 1076"/>
              <a:gd name="T3" fmla="*/ 2147483647 h 896"/>
              <a:gd name="T4" fmla="*/ 2147483647 w 1076"/>
              <a:gd name="T5" fmla="*/ 2147483647 h 896"/>
              <a:gd name="T6" fmla="*/ 2147483647 w 1076"/>
              <a:gd name="T7" fmla="*/ 2147483647 h 896"/>
              <a:gd name="T8" fmla="*/ 2147483647 w 1076"/>
              <a:gd name="T9" fmla="*/ 2147483647 h 896"/>
              <a:gd name="T10" fmla="*/ 2147483647 w 1076"/>
              <a:gd name="T11" fmla="*/ 2147483647 h 896"/>
              <a:gd name="T12" fmla="*/ 2147483647 w 1076"/>
              <a:gd name="T13" fmla="*/ 2147483647 h 896"/>
              <a:gd name="T14" fmla="*/ 2147483647 w 1076"/>
              <a:gd name="T15" fmla="*/ 2147483647 h 896"/>
              <a:gd name="T16" fmla="*/ 2147483647 w 1076"/>
              <a:gd name="T17" fmla="*/ 2147483647 h 896"/>
              <a:gd name="T18" fmla="*/ 2147483647 w 1076"/>
              <a:gd name="T19" fmla="*/ 2147483647 h 896"/>
              <a:gd name="T20" fmla="*/ 2147483647 w 1076"/>
              <a:gd name="T21" fmla="*/ 2147483647 h 896"/>
              <a:gd name="T22" fmla="*/ 2147483647 w 1076"/>
              <a:gd name="T23" fmla="*/ 2147483647 h 896"/>
              <a:gd name="T24" fmla="*/ 2147483647 w 1076"/>
              <a:gd name="T25" fmla="*/ 2147483647 h 896"/>
              <a:gd name="T26" fmla="*/ 2147483647 w 1076"/>
              <a:gd name="T27" fmla="*/ 2147483647 h 896"/>
              <a:gd name="T28" fmla="*/ 2147483647 w 1076"/>
              <a:gd name="T29" fmla="*/ 2147483647 h 896"/>
              <a:gd name="T30" fmla="*/ 2147483647 w 1076"/>
              <a:gd name="T31" fmla="*/ 2147483647 h 896"/>
              <a:gd name="T32" fmla="*/ 2147483647 w 1076"/>
              <a:gd name="T33" fmla="*/ 2147483647 h 896"/>
              <a:gd name="T34" fmla="*/ 2147483647 w 1076"/>
              <a:gd name="T35" fmla="*/ 2147483647 h 896"/>
              <a:gd name="T36" fmla="*/ 2147483647 w 1076"/>
              <a:gd name="T37" fmla="*/ 2147483647 h 896"/>
              <a:gd name="T38" fmla="*/ 2147483647 w 1076"/>
              <a:gd name="T39" fmla="*/ 2147483647 h 896"/>
              <a:gd name="T40" fmla="*/ 2147483647 w 1076"/>
              <a:gd name="T41" fmla="*/ 2147483647 h 896"/>
              <a:gd name="T42" fmla="*/ 2147483647 w 1076"/>
              <a:gd name="T43" fmla="*/ 2147483647 h 896"/>
              <a:gd name="T44" fmla="*/ 2147483647 w 1076"/>
              <a:gd name="T45" fmla="*/ 2147483647 h 896"/>
              <a:gd name="T46" fmla="*/ 2147483647 w 1076"/>
              <a:gd name="T47" fmla="*/ 2147483647 h 896"/>
              <a:gd name="T48" fmla="*/ 2147483647 w 1076"/>
              <a:gd name="T49" fmla="*/ 2147483647 h 896"/>
              <a:gd name="T50" fmla="*/ 2147483647 w 1076"/>
              <a:gd name="T51" fmla="*/ 2147483647 h 896"/>
              <a:gd name="T52" fmla="*/ 2147483647 w 1076"/>
              <a:gd name="T53" fmla="*/ 2147483647 h 896"/>
              <a:gd name="T54" fmla="*/ 2147483647 w 1076"/>
              <a:gd name="T55" fmla="*/ 2147483647 h 896"/>
              <a:gd name="T56" fmla="*/ 2147483647 w 1076"/>
              <a:gd name="T57" fmla="*/ 2147483647 h 896"/>
              <a:gd name="T58" fmla="*/ 2147483647 w 1076"/>
              <a:gd name="T59" fmla="*/ 2147483647 h 896"/>
              <a:gd name="T60" fmla="*/ 2147483647 w 1076"/>
              <a:gd name="T61" fmla="*/ 2147483647 h 896"/>
              <a:gd name="T62" fmla="*/ 2147483647 w 1076"/>
              <a:gd name="T63" fmla="*/ 2147483647 h 896"/>
              <a:gd name="T64" fmla="*/ 2147483647 w 1076"/>
              <a:gd name="T65" fmla="*/ 2147483647 h 896"/>
              <a:gd name="T66" fmla="*/ 2147483647 w 1076"/>
              <a:gd name="T67" fmla="*/ 2147483647 h 896"/>
              <a:gd name="T68" fmla="*/ 2147483647 w 1076"/>
              <a:gd name="T69" fmla="*/ 2147483647 h 896"/>
              <a:gd name="T70" fmla="*/ 2147483647 w 1076"/>
              <a:gd name="T71" fmla="*/ 2147483647 h 896"/>
              <a:gd name="T72" fmla="*/ 2147483647 w 1076"/>
              <a:gd name="T73" fmla="*/ 2147483647 h 896"/>
              <a:gd name="T74" fmla="*/ 2147483647 w 1076"/>
              <a:gd name="T75" fmla="*/ 2147483647 h 896"/>
              <a:gd name="T76" fmla="*/ 2147483647 w 1076"/>
              <a:gd name="T77" fmla="*/ 2147483647 h 896"/>
              <a:gd name="T78" fmla="*/ 2147483647 w 1076"/>
              <a:gd name="T79" fmla="*/ 2147483647 h 896"/>
              <a:gd name="T80" fmla="*/ 2147483647 w 1076"/>
              <a:gd name="T81" fmla="*/ 2147483647 h 896"/>
              <a:gd name="T82" fmla="*/ 2147483647 w 1076"/>
              <a:gd name="T83" fmla="*/ 2147483647 h 896"/>
              <a:gd name="T84" fmla="*/ 2147483647 w 1076"/>
              <a:gd name="T85" fmla="*/ 2147483647 h 896"/>
              <a:gd name="T86" fmla="*/ 2147483647 w 1076"/>
              <a:gd name="T87" fmla="*/ 2147483647 h 896"/>
              <a:gd name="T88" fmla="*/ 2147483647 w 1076"/>
              <a:gd name="T89" fmla="*/ 2147483647 h 896"/>
              <a:gd name="T90" fmla="*/ 2147483647 w 1076"/>
              <a:gd name="T91" fmla="*/ 2147483647 h 896"/>
              <a:gd name="T92" fmla="*/ 2147483647 w 1076"/>
              <a:gd name="T93" fmla="*/ 2147483647 h 896"/>
              <a:gd name="T94" fmla="*/ 2147483647 w 1076"/>
              <a:gd name="T95" fmla="*/ 2147483647 h 896"/>
              <a:gd name="T96" fmla="*/ 2147483647 w 1076"/>
              <a:gd name="T97" fmla="*/ 2147483647 h 896"/>
              <a:gd name="T98" fmla="*/ 2147483647 w 1076"/>
              <a:gd name="T99" fmla="*/ 2147483647 h 896"/>
              <a:gd name="T100" fmla="*/ 2147483647 w 1076"/>
              <a:gd name="T101" fmla="*/ 2147483647 h 896"/>
              <a:gd name="T102" fmla="*/ 2147483647 w 1076"/>
              <a:gd name="T103" fmla="*/ 2147483647 h 896"/>
              <a:gd name="T104" fmla="*/ 2147483647 w 1076"/>
              <a:gd name="T105" fmla="*/ 2147483647 h 896"/>
              <a:gd name="T106" fmla="*/ 2147483647 w 1076"/>
              <a:gd name="T107" fmla="*/ 2147483647 h 896"/>
              <a:gd name="T108" fmla="*/ 2147483647 w 1076"/>
              <a:gd name="T109" fmla="*/ 2147483647 h 896"/>
              <a:gd name="T110" fmla="*/ 2147483647 w 1076"/>
              <a:gd name="T111" fmla="*/ 2147483647 h 896"/>
              <a:gd name="T112" fmla="*/ 2147483647 w 1076"/>
              <a:gd name="T113" fmla="*/ 2147483647 h 896"/>
              <a:gd name="T114" fmla="*/ 2147483647 w 1076"/>
              <a:gd name="T115" fmla="*/ 2147483647 h 896"/>
              <a:gd name="T116" fmla="*/ 2147483647 w 1076"/>
              <a:gd name="T117" fmla="*/ 2147483647 h 896"/>
              <a:gd name="T118" fmla="*/ 2147483647 w 1076"/>
              <a:gd name="T119" fmla="*/ 2147483647 h 8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6"/>
              <a:gd name="T181" fmla="*/ 0 h 896"/>
              <a:gd name="T182" fmla="*/ 1076 w 1076"/>
              <a:gd name="T183" fmla="*/ 896 h 8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6" h="896">
                <a:moveTo>
                  <a:pt x="1076" y="281"/>
                </a:moveTo>
                <a:lnTo>
                  <a:pt x="1076" y="281"/>
                </a:lnTo>
                <a:lnTo>
                  <a:pt x="1068" y="311"/>
                </a:lnTo>
                <a:lnTo>
                  <a:pt x="1057" y="338"/>
                </a:lnTo>
                <a:lnTo>
                  <a:pt x="1046" y="362"/>
                </a:lnTo>
                <a:lnTo>
                  <a:pt x="1033" y="385"/>
                </a:lnTo>
                <a:lnTo>
                  <a:pt x="1019" y="404"/>
                </a:lnTo>
                <a:lnTo>
                  <a:pt x="1004" y="422"/>
                </a:lnTo>
                <a:lnTo>
                  <a:pt x="989" y="438"/>
                </a:lnTo>
                <a:lnTo>
                  <a:pt x="973" y="452"/>
                </a:lnTo>
                <a:lnTo>
                  <a:pt x="956" y="464"/>
                </a:lnTo>
                <a:lnTo>
                  <a:pt x="939" y="475"/>
                </a:lnTo>
                <a:lnTo>
                  <a:pt x="921" y="484"/>
                </a:lnTo>
                <a:lnTo>
                  <a:pt x="903" y="493"/>
                </a:lnTo>
                <a:lnTo>
                  <a:pt x="884" y="500"/>
                </a:lnTo>
                <a:lnTo>
                  <a:pt x="866" y="506"/>
                </a:lnTo>
                <a:lnTo>
                  <a:pt x="848" y="512"/>
                </a:lnTo>
                <a:lnTo>
                  <a:pt x="830" y="517"/>
                </a:lnTo>
                <a:lnTo>
                  <a:pt x="811" y="522"/>
                </a:lnTo>
                <a:lnTo>
                  <a:pt x="794" y="526"/>
                </a:lnTo>
                <a:lnTo>
                  <a:pt x="777" y="530"/>
                </a:lnTo>
                <a:lnTo>
                  <a:pt x="760" y="534"/>
                </a:lnTo>
                <a:lnTo>
                  <a:pt x="744" y="539"/>
                </a:lnTo>
                <a:lnTo>
                  <a:pt x="728" y="544"/>
                </a:lnTo>
                <a:lnTo>
                  <a:pt x="714" y="549"/>
                </a:lnTo>
                <a:lnTo>
                  <a:pt x="701" y="555"/>
                </a:lnTo>
                <a:lnTo>
                  <a:pt x="688" y="562"/>
                </a:lnTo>
                <a:lnTo>
                  <a:pt x="677" y="569"/>
                </a:lnTo>
                <a:lnTo>
                  <a:pt x="667" y="578"/>
                </a:lnTo>
                <a:lnTo>
                  <a:pt x="659" y="588"/>
                </a:lnTo>
                <a:lnTo>
                  <a:pt x="651" y="599"/>
                </a:lnTo>
                <a:lnTo>
                  <a:pt x="646" y="612"/>
                </a:lnTo>
                <a:lnTo>
                  <a:pt x="642" y="627"/>
                </a:lnTo>
                <a:lnTo>
                  <a:pt x="640" y="643"/>
                </a:lnTo>
                <a:lnTo>
                  <a:pt x="632" y="785"/>
                </a:lnTo>
                <a:lnTo>
                  <a:pt x="632" y="784"/>
                </a:lnTo>
                <a:lnTo>
                  <a:pt x="635" y="781"/>
                </a:lnTo>
                <a:lnTo>
                  <a:pt x="636" y="778"/>
                </a:lnTo>
                <a:lnTo>
                  <a:pt x="637" y="775"/>
                </a:lnTo>
                <a:lnTo>
                  <a:pt x="637" y="774"/>
                </a:lnTo>
                <a:lnTo>
                  <a:pt x="633" y="776"/>
                </a:lnTo>
                <a:lnTo>
                  <a:pt x="626" y="783"/>
                </a:lnTo>
                <a:lnTo>
                  <a:pt x="614" y="794"/>
                </a:lnTo>
                <a:lnTo>
                  <a:pt x="606" y="801"/>
                </a:lnTo>
                <a:lnTo>
                  <a:pt x="597" y="808"/>
                </a:lnTo>
                <a:lnTo>
                  <a:pt x="586" y="814"/>
                </a:lnTo>
                <a:lnTo>
                  <a:pt x="576" y="820"/>
                </a:lnTo>
                <a:lnTo>
                  <a:pt x="564" y="825"/>
                </a:lnTo>
                <a:lnTo>
                  <a:pt x="553" y="830"/>
                </a:lnTo>
                <a:lnTo>
                  <a:pt x="541" y="834"/>
                </a:lnTo>
                <a:lnTo>
                  <a:pt x="530" y="838"/>
                </a:lnTo>
                <a:lnTo>
                  <a:pt x="519" y="841"/>
                </a:lnTo>
                <a:lnTo>
                  <a:pt x="509" y="844"/>
                </a:lnTo>
                <a:lnTo>
                  <a:pt x="500" y="847"/>
                </a:lnTo>
                <a:lnTo>
                  <a:pt x="492" y="849"/>
                </a:lnTo>
                <a:lnTo>
                  <a:pt x="485" y="851"/>
                </a:lnTo>
                <a:lnTo>
                  <a:pt x="480" y="851"/>
                </a:lnTo>
                <a:lnTo>
                  <a:pt x="477" y="852"/>
                </a:lnTo>
                <a:lnTo>
                  <a:pt x="476" y="852"/>
                </a:lnTo>
                <a:lnTo>
                  <a:pt x="463" y="821"/>
                </a:lnTo>
                <a:lnTo>
                  <a:pt x="485" y="484"/>
                </a:lnTo>
                <a:lnTo>
                  <a:pt x="486" y="486"/>
                </a:lnTo>
                <a:lnTo>
                  <a:pt x="487" y="487"/>
                </a:lnTo>
                <a:lnTo>
                  <a:pt x="488" y="490"/>
                </a:lnTo>
                <a:lnTo>
                  <a:pt x="489" y="494"/>
                </a:lnTo>
                <a:lnTo>
                  <a:pt x="491" y="499"/>
                </a:lnTo>
                <a:lnTo>
                  <a:pt x="492" y="504"/>
                </a:lnTo>
                <a:lnTo>
                  <a:pt x="494" y="510"/>
                </a:lnTo>
                <a:lnTo>
                  <a:pt x="495" y="514"/>
                </a:lnTo>
                <a:lnTo>
                  <a:pt x="495" y="518"/>
                </a:lnTo>
                <a:lnTo>
                  <a:pt x="494" y="523"/>
                </a:lnTo>
                <a:lnTo>
                  <a:pt x="493" y="529"/>
                </a:lnTo>
                <a:lnTo>
                  <a:pt x="492" y="534"/>
                </a:lnTo>
                <a:lnTo>
                  <a:pt x="490" y="541"/>
                </a:lnTo>
                <a:lnTo>
                  <a:pt x="488" y="547"/>
                </a:lnTo>
                <a:lnTo>
                  <a:pt x="487" y="554"/>
                </a:lnTo>
                <a:lnTo>
                  <a:pt x="485" y="562"/>
                </a:lnTo>
                <a:lnTo>
                  <a:pt x="483" y="569"/>
                </a:lnTo>
                <a:lnTo>
                  <a:pt x="482" y="577"/>
                </a:lnTo>
                <a:lnTo>
                  <a:pt x="481" y="585"/>
                </a:lnTo>
                <a:lnTo>
                  <a:pt x="480" y="593"/>
                </a:lnTo>
                <a:lnTo>
                  <a:pt x="480" y="601"/>
                </a:lnTo>
                <a:lnTo>
                  <a:pt x="480" y="609"/>
                </a:lnTo>
                <a:lnTo>
                  <a:pt x="481" y="617"/>
                </a:lnTo>
                <a:lnTo>
                  <a:pt x="482" y="625"/>
                </a:lnTo>
                <a:lnTo>
                  <a:pt x="482" y="633"/>
                </a:lnTo>
                <a:lnTo>
                  <a:pt x="482" y="641"/>
                </a:lnTo>
                <a:lnTo>
                  <a:pt x="481" y="649"/>
                </a:lnTo>
                <a:lnTo>
                  <a:pt x="480" y="657"/>
                </a:lnTo>
                <a:lnTo>
                  <a:pt x="478" y="665"/>
                </a:lnTo>
                <a:lnTo>
                  <a:pt x="476" y="672"/>
                </a:lnTo>
                <a:lnTo>
                  <a:pt x="474" y="679"/>
                </a:lnTo>
                <a:lnTo>
                  <a:pt x="472" y="685"/>
                </a:lnTo>
                <a:lnTo>
                  <a:pt x="470" y="692"/>
                </a:lnTo>
                <a:lnTo>
                  <a:pt x="469" y="697"/>
                </a:lnTo>
                <a:lnTo>
                  <a:pt x="467" y="701"/>
                </a:lnTo>
                <a:lnTo>
                  <a:pt x="465" y="704"/>
                </a:lnTo>
                <a:lnTo>
                  <a:pt x="464" y="707"/>
                </a:lnTo>
                <a:lnTo>
                  <a:pt x="463" y="709"/>
                </a:lnTo>
                <a:lnTo>
                  <a:pt x="463" y="710"/>
                </a:lnTo>
                <a:lnTo>
                  <a:pt x="463" y="821"/>
                </a:lnTo>
                <a:lnTo>
                  <a:pt x="463" y="820"/>
                </a:lnTo>
                <a:lnTo>
                  <a:pt x="466" y="817"/>
                </a:lnTo>
                <a:lnTo>
                  <a:pt x="468" y="812"/>
                </a:lnTo>
                <a:lnTo>
                  <a:pt x="472" y="806"/>
                </a:lnTo>
                <a:lnTo>
                  <a:pt x="476" y="800"/>
                </a:lnTo>
                <a:lnTo>
                  <a:pt x="479" y="794"/>
                </a:lnTo>
                <a:lnTo>
                  <a:pt x="482" y="788"/>
                </a:lnTo>
                <a:lnTo>
                  <a:pt x="485" y="783"/>
                </a:lnTo>
                <a:lnTo>
                  <a:pt x="487" y="780"/>
                </a:lnTo>
                <a:lnTo>
                  <a:pt x="487" y="779"/>
                </a:lnTo>
                <a:lnTo>
                  <a:pt x="486" y="779"/>
                </a:lnTo>
                <a:lnTo>
                  <a:pt x="482" y="783"/>
                </a:lnTo>
                <a:lnTo>
                  <a:pt x="477" y="790"/>
                </a:lnTo>
                <a:lnTo>
                  <a:pt x="469" y="800"/>
                </a:lnTo>
                <a:lnTo>
                  <a:pt x="459" y="815"/>
                </a:lnTo>
                <a:lnTo>
                  <a:pt x="445" y="835"/>
                </a:lnTo>
                <a:lnTo>
                  <a:pt x="429" y="854"/>
                </a:lnTo>
                <a:lnTo>
                  <a:pt x="410" y="870"/>
                </a:lnTo>
                <a:lnTo>
                  <a:pt x="391" y="881"/>
                </a:lnTo>
                <a:lnTo>
                  <a:pt x="370" y="889"/>
                </a:lnTo>
                <a:lnTo>
                  <a:pt x="348" y="894"/>
                </a:lnTo>
                <a:lnTo>
                  <a:pt x="327" y="896"/>
                </a:lnTo>
                <a:lnTo>
                  <a:pt x="305" y="896"/>
                </a:lnTo>
                <a:lnTo>
                  <a:pt x="284" y="894"/>
                </a:lnTo>
                <a:lnTo>
                  <a:pt x="264" y="892"/>
                </a:lnTo>
                <a:lnTo>
                  <a:pt x="246" y="887"/>
                </a:lnTo>
                <a:lnTo>
                  <a:pt x="228" y="882"/>
                </a:lnTo>
                <a:lnTo>
                  <a:pt x="214" y="878"/>
                </a:lnTo>
                <a:lnTo>
                  <a:pt x="202" y="873"/>
                </a:lnTo>
                <a:lnTo>
                  <a:pt x="193" y="870"/>
                </a:lnTo>
                <a:lnTo>
                  <a:pt x="187" y="867"/>
                </a:lnTo>
                <a:lnTo>
                  <a:pt x="185" y="866"/>
                </a:lnTo>
                <a:lnTo>
                  <a:pt x="185" y="865"/>
                </a:lnTo>
                <a:lnTo>
                  <a:pt x="186" y="861"/>
                </a:lnTo>
                <a:lnTo>
                  <a:pt x="186" y="855"/>
                </a:lnTo>
                <a:lnTo>
                  <a:pt x="188" y="846"/>
                </a:lnTo>
                <a:lnTo>
                  <a:pt x="189" y="837"/>
                </a:lnTo>
                <a:lnTo>
                  <a:pt x="191" y="825"/>
                </a:lnTo>
                <a:lnTo>
                  <a:pt x="193" y="814"/>
                </a:lnTo>
                <a:lnTo>
                  <a:pt x="195" y="801"/>
                </a:lnTo>
                <a:lnTo>
                  <a:pt x="196" y="788"/>
                </a:lnTo>
                <a:lnTo>
                  <a:pt x="197" y="775"/>
                </a:lnTo>
                <a:lnTo>
                  <a:pt x="199" y="763"/>
                </a:lnTo>
                <a:lnTo>
                  <a:pt x="199" y="752"/>
                </a:lnTo>
                <a:lnTo>
                  <a:pt x="200" y="741"/>
                </a:lnTo>
                <a:lnTo>
                  <a:pt x="200" y="732"/>
                </a:lnTo>
                <a:lnTo>
                  <a:pt x="199" y="725"/>
                </a:lnTo>
                <a:lnTo>
                  <a:pt x="198" y="719"/>
                </a:lnTo>
                <a:lnTo>
                  <a:pt x="197" y="712"/>
                </a:lnTo>
                <a:lnTo>
                  <a:pt x="200" y="705"/>
                </a:lnTo>
                <a:lnTo>
                  <a:pt x="206" y="699"/>
                </a:lnTo>
                <a:lnTo>
                  <a:pt x="215" y="693"/>
                </a:lnTo>
                <a:lnTo>
                  <a:pt x="224" y="688"/>
                </a:lnTo>
                <a:lnTo>
                  <a:pt x="234" y="683"/>
                </a:lnTo>
                <a:lnTo>
                  <a:pt x="243" y="677"/>
                </a:lnTo>
                <a:lnTo>
                  <a:pt x="251" y="671"/>
                </a:lnTo>
                <a:lnTo>
                  <a:pt x="254" y="665"/>
                </a:lnTo>
                <a:lnTo>
                  <a:pt x="251" y="660"/>
                </a:lnTo>
                <a:lnTo>
                  <a:pt x="243" y="656"/>
                </a:lnTo>
                <a:lnTo>
                  <a:pt x="233" y="653"/>
                </a:lnTo>
                <a:lnTo>
                  <a:pt x="222" y="651"/>
                </a:lnTo>
                <a:lnTo>
                  <a:pt x="212" y="650"/>
                </a:lnTo>
                <a:lnTo>
                  <a:pt x="204" y="649"/>
                </a:lnTo>
                <a:lnTo>
                  <a:pt x="201" y="649"/>
                </a:lnTo>
                <a:lnTo>
                  <a:pt x="201" y="648"/>
                </a:lnTo>
                <a:lnTo>
                  <a:pt x="203" y="646"/>
                </a:lnTo>
                <a:lnTo>
                  <a:pt x="203" y="642"/>
                </a:lnTo>
                <a:lnTo>
                  <a:pt x="205" y="638"/>
                </a:lnTo>
                <a:lnTo>
                  <a:pt x="206" y="632"/>
                </a:lnTo>
                <a:lnTo>
                  <a:pt x="208" y="625"/>
                </a:lnTo>
                <a:lnTo>
                  <a:pt x="209" y="619"/>
                </a:lnTo>
                <a:lnTo>
                  <a:pt x="212" y="611"/>
                </a:lnTo>
                <a:lnTo>
                  <a:pt x="214" y="602"/>
                </a:lnTo>
                <a:lnTo>
                  <a:pt x="215" y="594"/>
                </a:lnTo>
                <a:lnTo>
                  <a:pt x="216" y="586"/>
                </a:lnTo>
                <a:lnTo>
                  <a:pt x="218" y="577"/>
                </a:lnTo>
                <a:lnTo>
                  <a:pt x="219" y="568"/>
                </a:lnTo>
                <a:lnTo>
                  <a:pt x="220" y="560"/>
                </a:lnTo>
                <a:lnTo>
                  <a:pt x="220" y="552"/>
                </a:lnTo>
                <a:lnTo>
                  <a:pt x="220" y="544"/>
                </a:lnTo>
                <a:lnTo>
                  <a:pt x="218" y="533"/>
                </a:lnTo>
                <a:lnTo>
                  <a:pt x="215" y="525"/>
                </a:lnTo>
                <a:lnTo>
                  <a:pt x="211" y="517"/>
                </a:lnTo>
                <a:lnTo>
                  <a:pt x="205" y="510"/>
                </a:lnTo>
                <a:lnTo>
                  <a:pt x="199" y="504"/>
                </a:lnTo>
                <a:lnTo>
                  <a:pt x="191" y="497"/>
                </a:lnTo>
                <a:lnTo>
                  <a:pt x="181" y="490"/>
                </a:lnTo>
                <a:lnTo>
                  <a:pt x="171" y="480"/>
                </a:lnTo>
                <a:lnTo>
                  <a:pt x="169" y="480"/>
                </a:lnTo>
                <a:lnTo>
                  <a:pt x="165" y="478"/>
                </a:lnTo>
                <a:lnTo>
                  <a:pt x="157" y="475"/>
                </a:lnTo>
                <a:lnTo>
                  <a:pt x="147" y="471"/>
                </a:lnTo>
                <a:lnTo>
                  <a:pt x="135" y="465"/>
                </a:lnTo>
                <a:lnTo>
                  <a:pt x="121" y="458"/>
                </a:lnTo>
                <a:lnTo>
                  <a:pt x="107" y="449"/>
                </a:lnTo>
                <a:lnTo>
                  <a:pt x="93" y="440"/>
                </a:lnTo>
                <a:lnTo>
                  <a:pt x="77" y="429"/>
                </a:lnTo>
                <a:lnTo>
                  <a:pt x="62" y="417"/>
                </a:lnTo>
                <a:lnTo>
                  <a:pt x="48" y="403"/>
                </a:lnTo>
                <a:lnTo>
                  <a:pt x="35" y="388"/>
                </a:lnTo>
                <a:lnTo>
                  <a:pt x="23" y="372"/>
                </a:lnTo>
                <a:lnTo>
                  <a:pt x="14" y="354"/>
                </a:lnTo>
                <a:lnTo>
                  <a:pt x="6" y="335"/>
                </a:lnTo>
                <a:lnTo>
                  <a:pt x="2" y="315"/>
                </a:lnTo>
                <a:lnTo>
                  <a:pt x="1" y="307"/>
                </a:lnTo>
                <a:lnTo>
                  <a:pt x="0" y="298"/>
                </a:lnTo>
                <a:lnTo>
                  <a:pt x="0" y="288"/>
                </a:lnTo>
                <a:lnTo>
                  <a:pt x="0" y="278"/>
                </a:lnTo>
                <a:lnTo>
                  <a:pt x="1" y="268"/>
                </a:lnTo>
                <a:lnTo>
                  <a:pt x="2" y="257"/>
                </a:lnTo>
                <a:lnTo>
                  <a:pt x="3" y="248"/>
                </a:lnTo>
                <a:lnTo>
                  <a:pt x="4" y="237"/>
                </a:lnTo>
                <a:lnTo>
                  <a:pt x="5" y="228"/>
                </a:lnTo>
                <a:lnTo>
                  <a:pt x="6" y="219"/>
                </a:lnTo>
                <a:lnTo>
                  <a:pt x="7" y="211"/>
                </a:lnTo>
                <a:lnTo>
                  <a:pt x="8" y="204"/>
                </a:lnTo>
                <a:lnTo>
                  <a:pt x="10" y="199"/>
                </a:lnTo>
                <a:lnTo>
                  <a:pt x="10" y="195"/>
                </a:lnTo>
                <a:lnTo>
                  <a:pt x="11" y="192"/>
                </a:lnTo>
                <a:lnTo>
                  <a:pt x="11" y="191"/>
                </a:lnTo>
                <a:lnTo>
                  <a:pt x="13" y="191"/>
                </a:lnTo>
                <a:lnTo>
                  <a:pt x="18" y="192"/>
                </a:lnTo>
                <a:lnTo>
                  <a:pt x="27" y="192"/>
                </a:lnTo>
                <a:lnTo>
                  <a:pt x="39" y="191"/>
                </a:lnTo>
                <a:lnTo>
                  <a:pt x="53" y="190"/>
                </a:lnTo>
                <a:lnTo>
                  <a:pt x="70" y="188"/>
                </a:lnTo>
                <a:lnTo>
                  <a:pt x="89" y="184"/>
                </a:lnTo>
                <a:lnTo>
                  <a:pt x="109" y="179"/>
                </a:lnTo>
                <a:lnTo>
                  <a:pt x="129" y="172"/>
                </a:lnTo>
                <a:lnTo>
                  <a:pt x="152" y="164"/>
                </a:lnTo>
                <a:lnTo>
                  <a:pt x="174" y="152"/>
                </a:lnTo>
                <a:lnTo>
                  <a:pt x="197" y="138"/>
                </a:lnTo>
                <a:lnTo>
                  <a:pt x="219" y="121"/>
                </a:lnTo>
                <a:lnTo>
                  <a:pt x="241" y="100"/>
                </a:lnTo>
                <a:lnTo>
                  <a:pt x="261" y="77"/>
                </a:lnTo>
                <a:lnTo>
                  <a:pt x="281" y="49"/>
                </a:lnTo>
                <a:lnTo>
                  <a:pt x="298" y="24"/>
                </a:lnTo>
                <a:lnTo>
                  <a:pt x="314" y="9"/>
                </a:lnTo>
                <a:lnTo>
                  <a:pt x="327" y="1"/>
                </a:lnTo>
                <a:lnTo>
                  <a:pt x="338" y="0"/>
                </a:lnTo>
                <a:lnTo>
                  <a:pt x="349" y="6"/>
                </a:lnTo>
                <a:lnTo>
                  <a:pt x="359" y="16"/>
                </a:lnTo>
                <a:lnTo>
                  <a:pt x="367" y="30"/>
                </a:lnTo>
                <a:lnTo>
                  <a:pt x="376" y="47"/>
                </a:lnTo>
                <a:lnTo>
                  <a:pt x="385" y="67"/>
                </a:lnTo>
                <a:lnTo>
                  <a:pt x="394" y="88"/>
                </a:lnTo>
                <a:lnTo>
                  <a:pt x="404" y="108"/>
                </a:lnTo>
                <a:lnTo>
                  <a:pt x="415" y="128"/>
                </a:lnTo>
                <a:lnTo>
                  <a:pt x="427" y="146"/>
                </a:lnTo>
                <a:lnTo>
                  <a:pt x="441" y="160"/>
                </a:lnTo>
                <a:lnTo>
                  <a:pt x="458" y="171"/>
                </a:lnTo>
                <a:lnTo>
                  <a:pt x="476" y="177"/>
                </a:lnTo>
                <a:lnTo>
                  <a:pt x="487" y="179"/>
                </a:lnTo>
                <a:lnTo>
                  <a:pt x="500" y="181"/>
                </a:lnTo>
                <a:lnTo>
                  <a:pt x="515" y="184"/>
                </a:lnTo>
                <a:lnTo>
                  <a:pt x="532" y="187"/>
                </a:lnTo>
                <a:lnTo>
                  <a:pt x="550" y="190"/>
                </a:lnTo>
                <a:lnTo>
                  <a:pt x="570" y="193"/>
                </a:lnTo>
                <a:lnTo>
                  <a:pt x="591" y="197"/>
                </a:lnTo>
                <a:lnTo>
                  <a:pt x="613" y="200"/>
                </a:lnTo>
                <a:lnTo>
                  <a:pt x="636" y="204"/>
                </a:lnTo>
                <a:lnTo>
                  <a:pt x="659" y="208"/>
                </a:lnTo>
                <a:lnTo>
                  <a:pt x="683" y="212"/>
                </a:lnTo>
                <a:lnTo>
                  <a:pt x="708" y="217"/>
                </a:lnTo>
                <a:lnTo>
                  <a:pt x="734" y="221"/>
                </a:lnTo>
                <a:lnTo>
                  <a:pt x="759" y="226"/>
                </a:lnTo>
                <a:lnTo>
                  <a:pt x="784" y="230"/>
                </a:lnTo>
                <a:lnTo>
                  <a:pt x="810" y="234"/>
                </a:lnTo>
                <a:lnTo>
                  <a:pt x="835" y="238"/>
                </a:lnTo>
                <a:lnTo>
                  <a:pt x="859" y="242"/>
                </a:lnTo>
                <a:lnTo>
                  <a:pt x="883" y="247"/>
                </a:lnTo>
                <a:lnTo>
                  <a:pt x="907" y="251"/>
                </a:lnTo>
                <a:lnTo>
                  <a:pt x="929" y="255"/>
                </a:lnTo>
                <a:lnTo>
                  <a:pt x="951" y="259"/>
                </a:lnTo>
                <a:lnTo>
                  <a:pt x="971" y="262"/>
                </a:lnTo>
                <a:lnTo>
                  <a:pt x="990" y="265"/>
                </a:lnTo>
                <a:lnTo>
                  <a:pt x="1008" y="268"/>
                </a:lnTo>
                <a:lnTo>
                  <a:pt x="1023" y="271"/>
                </a:lnTo>
                <a:lnTo>
                  <a:pt x="1038" y="274"/>
                </a:lnTo>
                <a:lnTo>
                  <a:pt x="1050" y="276"/>
                </a:lnTo>
                <a:lnTo>
                  <a:pt x="1060" y="278"/>
                </a:lnTo>
                <a:lnTo>
                  <a:pt x="1068" y="279"/>
                </a:lnTo>
                <a:lnTo>
                  <a:pt x="1073" y="280"/>
                </a:lnTo>
                <a:lnTo>
                  <a:pt x="1076" y="28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32" name="Freeform 11"/>
          <p:cNvSpPr>
            <a:spLocks/>
          </p:cNvSpPr>
          <p:nvPr/>
        </p:nvSpPr>
        <p:spPr bwMode="auto">
          <a:xfrm>
            <a:off x="6534150" y="4024313"/>
            <a:ext cx="1519238" cy="1422400"/>
          </a:xfrm>
          <a:custGeom>
            <a:avLst/>
            <a:gdLst>
              <a:gd name="T0" fmla="*/ 2147483647 w 1076"/>
              <a:gd name="T1" fmla="*/ 2147483647 h 896"/>
              <a:gd name="T2" fmla="*/ 2147483647 w 1076"/>
              <a:gd name="T3" fmla="*/ 2147483647 h 896"/>
              <a:gd name="T4" fmla="*/ 2147483647 w 1076"/>
              <a:gd name="T5" fmla="*/ 2147483647 h 896"/>
              <a:gd name="T6" fmla="*/ 2147483647 w 1076"/>
              <a:gd name="T7" fmla="*/ 2147483647 h 896"/>
              <a:gd name="T8" fmla="*/ 2147483647 w 1076"/>
              <a:gd name="T9" fmla="*/ 2147483647 h 896"/>
              <a:gd name="T10" fmla="*/ 2147483647 w 1076"/>
              <a:gd name="T11" fmla="*/ 2147483647 h 896"/>
              <a:gd name="T12" fmla="*/ 2147483647 w 1076"/>
              <a:gd name="T13" fmla="*/ 2147483647 h 896"/>
              <a:gd name="T14" fmla="*/ 2147483647 w 1076"/>
              <a:gd name="T15" fmla="*/ 2147483647 h 896"/>
              <a:gd name="T16" fmla="*/ 2147483647 w 1076"/>
              <a:gd name="T17" fmla="*/ 2147483647 h 896"/>
              <a:gd name="T18" fmla="*/ 2147483647 w 1076"/>
              <a:gd name="T19" fmla="*/ 2147483647 h 896"/>
              <a:gd name="T20" fmla="*/ 2147483647 w 1076"/>
              <a:gd name="T21" fmla="*/ 2147483647 h 896"/>
              <a:gd name="T22" fmla="*/ 2147483647 w 1076"/>
              <a:gd name="T23" fmla="*/ 2147483647 h 896"/>
              <a:gd name="T24" fmla="*/ 2147483647 w 1076"/>
              <a:gd name="T25" fmla="*/ 2147483647 h 896"/>
              <a:gd name="T26" fmla="*/ 2147483647 w 1076"/>
              <a:gd name="T27" fmla="*/ 2147483647 h 896"/>
              <a:gd name="T28" fmla="*/ 2147483647 w 1076"/>
              <a:gd name="T29" fmla="*/ 2147483647 h 896"/>
              <a:gd name="T30" fmla="*/ 2147483647 w 1076"/>
              <a:gd name="T31" fmla="*/ 2147483647 h 896"/>
              <a:gd name="T32" fmla="*/ 2147483647 w 1076"/>
              <a:gd name="T33" fmla="*/ 2147483647 h 896"/>
              <a:gd name="T34" fmla="*/ 2147483647 w 1076"/>
              <a:gd name="T35" fmla="*/ 2147483647 h 896"/>
              <a:gd name="T36" fmla="*/ 2147483647 w 1076"/>
              <a:gd name="T37" fmla="*/ 2147483647 h 896"/>
              <a:gd name="T38" fmla="*/ 2147483647 w 1076"/>
              <a:gd name="T39" fmla="*/ 2147483647 h 896"/>
              <a:gd name="T40" fmla="*/ 2147483647 w 1076"/>
              <a:gd name="T41" fmla="*/ 2147483647 h 896"/>
              <a:gd name="T42" fmla="*/ 2147483647 w 1076"/>
              <a:gd name="T43" fmla="*/ 2147483647 h 896"/>
              <a:gd name="T44" fmla="*/ 2147483647 w 1076"/>
              <a:gd name="T45" fmla="*/ 2147483647 h 896"/>
              <a:gd name="T46" fmla="*/ 2147483647 w 1076"/>
              <a:gd name="T47" fmla="*/ 2147483647 h 896"/>
              <a:gd name="T48" fmla="*/ 2147483647 w 1076"/>
              <a:gd name="T49" fmla="*/ 2147483647 h 896"/>
              <a:gd name="T50" fmla="*/ 2147483647 w 1076"/>
              <a:gd name="T51" fmla="*/ 2147483647 h 896"/>
              <a:gd name="T52" fmla="*/ 2147483647 w 1076"/>
              <a:gd name="T53" fmla="*/ 2147483647 h 896"/>
              <a:gd name="T54" fmla="*/ 2147483647 w 1076"/>
              <a:gd name="T55" fmla="*/ 2147483647 h 896"/>
              <a:gd name="T56" fmla="*/ 2147483647 w 1076"/>
              <a:gd name="T57" fmla="*/ 2147483647 h 896"/>
              <a:gd name="T58" fmla="*/ 2147483647 w 1076"/>
              <a:gd name="T59" fmla="*/ 2147483647 h 896"/>
              <a:gd name="T60" fmla="*/ 2147483647 w 1076"/>
              <a:gd name="T61" fmla="*/ 2147483647 h 896"/>
              <a:gd name="T62" fmla="*/ 2147483647 w 1076"/>
              <a:gd name="T63" fmla="*/ 2147483647 h 896"/>
              <a:gd name="T64" fmla="*/ 2147483647 w 1076"/>
              <a:gd name="T65" fmla="*/ 2147483647 h 896"/>
              <a:gd name="T66" fmla="*/ 2147483647 w 1076"/>
              <a:gd name="T67" fmla="*/ 2147483647 h 896"/>
              <a:gd name="T68" fmla="*/ 2147483647 w 1076"/>
              <a:gd name="T69" fmla="*/ 2147483647 h 896"/>
              <a:gd name="T70" fmla="*/ 2147483647 w 1076"/>
              <a:gd name="T71" fmla="*/ 2147483647 h 896"/>
              <a:gd name="T72" fmla="*/ 2147483647 w 1076"/>
              <a:gd name="T73" fmla="*/ 2147483647 h 896"/>
              <a:gd name="T74" fmla="*/ 2147483647 w 1076"/>
              <a:gd name="T75" fmla="*/ 2147483647 h 896"/>
              <a:gd name="T76" fmla="*/ 2147483647 w 1076"/>
              <a:gd name="T77" fmla="*/ 2147483647 h 896"/>
              <a:gd name="T78" fmla="*/ 2147483647 w 1076"/>
              <a:gd name="T79" fmla="*/ 2147483647 h 896"/>
              <a:gd name="T80" fmla="*/ 2147483647 w 1076"/>
              <a:gd name="T81" fmla="*/ 2147483647 h 896"/>
              <a:gd name="T82" fmla="*/ 2147483647 w 1076"/>
              <a:gd name="T83" fmla="*/ 2147483647 h 896"/>
              <a:gd name="T84" fmla="*/ 2147483647 w 1076"/>
              <a:gd name="T85" fmla="*/ 2147483647 h 896"/>
              <a:gd name="T86" fmla="*/ 2147483647 w 1076"/>
              <a:gd name="T87" fmla="*/ 2147483647 h 896"/>
              <a:gd name="T88" fmla="*/ 2147483647 w 1076"/>
              <a:gd name="T89" fmla="*/ 2147483647 h 896"/>
              <a:gd name="T90" fmla="*/ 2147483647 w 1076"/>
              <a:gd name="T91" fmla="*/ 2147483647 h 896"/>
              <a:gd name="T92" fmla="*/ 2147483647 w 1076"/>
              <a:gd name="T93" fmla="*/ 2147483647 h 896"/>
              <a:gd name="T94" fmla="*/ 2147483647 w 1076"/>
              <a:gd name="T95" fmla="*/ 2147483647 h 896"/>
              <a:gd name="T96" fmla="*/ 2147483647 w 1076"/>
              <a:gd name="T97" fmla="*/ 2147483647 h 896"/>
              <a:gd name="T98" fmla="*/ 2147483647 w 1076"/>
              <a:gd name="T99" fmla="*/ 2147483647 h 896"/>
              <a:gd name="T100" fmla="*/ 2147483647 w 1076"/>
              <a:gd name="T101" fmla="*/ 2147483647 h 896"/>
              <a:gd name="T102" fmla="*/ 2147483647 w 1076"/>
              <a:gd name="T103" fmla="*/ 2147483647 h 896"/>
              <a:gd name="T104" fmla="*/ 2147483647 w 1076"/>
              <a:gd name="T105" fmla="*/ 2147483647 h 896"/>
              <a:gd name="T106" fmla="*/ 2147483647 w 1076"/>
              <a:gd name="T107" fmla="*/ 2147483647 h 896"/>
              <a:gd name="T108" fmla="*/ 2147483647 w 1076"/>
              <a:gd name="T109" fmla="*/ 2147483647 h 896"/>
              <a:gd name="T110" fmla="*/ 2147483647 w 1076"/>
              <a:gd name="T111" fmla="*/ 2147483647 h 896"/>
              <a:gd name="T112" fmla="*/ 2147483647 w 1076"/>
              <a:gd name="T113" fmla="*/ 2147483647 h 896"/>
              <a:gd name="T114" fmla="*/ 2147483647 w 1076"/>
              <a:gd name="T115" fmla="*/ 2147483647 h 896"/>
              <a:gd name="T116" fmla="*/ 2147483647 w 1076"/>
              <a:gd name="T117" fmla="*/ 2147483647 h 896"/>
              <a:gd name="T118" fmla="*/ 2147483647 w 1076"/>
              <a:gd name="T119" fmla="*/ 2147483647 h 8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6"/>
              <a:gd name="T181" fmla="*/ 0 h 896"/>
              <a:gd name="T182" fmla="*/ 1076 w 1076"/>
              <a:gd name="T183" fmla="*/ 896 h 8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6" h="896">
                <a:moveTo>
                  <a:pt x="1076" y="281"/>
                </a:moveTo>
                <a:lnTo>
                  <a:pt x="1076" y="281"/>
                </a:lnTo>
                <a:lnTo>
                  <a:pt x="1068" y="306"/>
                </a:lnTo>
                <a:lnTo>
                  <a:pt x="1059" y="328"/>
                </a:lnTo>
                <a:lnTo>
                  <a:pt x="1048" y="349"/>
                </a:lnTo>
                <a:lnTo>
                  <a:pt x="1036" y="367"/>
                </a:lnTo>
                <a:lnTo>
                  <a:pt x="1023" y="384"/>
                </a:lnTo>
                <a:lnTo>
                  <a:pt x="1009" y="399"/>
                </a:lnTo>
                <a:lnTo>
                  <a:pt x="994" y="412"/>
                </a:lnTo>
                <a:lnTo>
                  <a:pt x="978" y="424"/>
                </a:lnTo>
                <a:lnTo>
                  <a:pt x="961" y="434"/>
                </a:lnTo>
                <a:lnTo>
                  <a:pt x="944" y="444"/>
                </a:lnTo>
                <a:lnTo>
                  <a:pt x="926" y="452"/>
                </a:lnTo>
                <a:lnTo>
                  <a:pt x="908" y="460"/>
                </a:lnTo>
                <a:lnTo>
                  <a:pt x="890" y="466"/>
                </a:lnTo>
                <a:lnTo>
                  <a:pt x="872" y="473"/>
                </a:lnTo>
                <a:lnTo>
                  <a:pt x="853" y="479"/>
                </a:lnTo>
                <a:lnTo>
                  <a:pt x="835" y="484"/>
                </a:lnTo>
                <a:lnTo>
                  <a:pt x="816" y="489"/>
                </a:lnTo>
                <a:lnTo>
                  <a:pt x="798" y="494"/>
                </a:lnTo>
                <a:lnTo>
                  <a:pt x="781" y="499"/>
                </a:lnTo>
                <a:lnTo>
                  <a:pt x="764" y="505"/>
                </a:lnTo>
                <a:lnTo>
                  <a:pt x="748" y="511"/>
                </a:lnTo>
                <a:lnTo>
                  <a:pt x="732" y="518"/>
                </a:lnTo>
                <a:lnTo>
                  <a:pt x="717" y="525"/>
                </a:lnTo>
                <a:lnTo>
                  <a:pt x="703" y="533"/>
                </a:lnTo>
                <a:lnTo>
                  <a:pt x="691" y="542"/>
                </a:lnTo>
                <a:lnTo>
                  <a:pt x="679" y="552"/>
                </a:lnTo>
                <a:lnTo>
                  <a:pt x="669" y="563"/>
                </a:lnTo>
                <a:lnTo>
                  <a:pt x="660" y="576"/>
                </a:lnTo>
                <a:lnTo>
                  <a:pt x="652" y="590"/>
                </a:lnTo>
                <a:lnTo>
                  <a:pt x="646" y="606"/>
                </a:lnTo>
                <a:lnTo>
                  <a:pt x="642" y="624"/>
                </a:lnTo>
                <a:lnTo>
                  <a:pt x="640" y="643"/>
                </a:lnTo>
                <a:lnTo>
                  <a:pt x="631" y="785"/>
                </a:lnTo>
                <a:lnTo>
                  <a:pt x="632" y="784"/>
                </a:lnTo>
                <a:lnTo>
                  <a:pt x="634" y="781"/>
                </a:lnTo>
                <a:lnTo>
                  <a:pt x="636" y="778"/>
                </a:lnTo>
                <a:lnTo>
                  <a:pt x="637" y="775"/>
                </a:lnTo>
                <a:lnTo>
                  <a:pt x="637" y="774"/>
                </a:lnTo>
                <a:lnTo>
                  <a:pt x="633" y="776"/>
                </a:lnTo>
                <a:lnTo>
                  <a:pt x="626" y="783"/>
                </a:lnTo>
                <a:lnTo>
                  <a:pt x="614" y="794"/>
                </a:lnTo>
                <a:lnTo>
                  <a:pt x="605" y="801"/>
                </a:lnTo>
                <a:lnTo>
                  <a:pt x="596" y="808"/>
                </a:lnTo>
                <a:lnTo>
                  <a:pt x="586" y="814"/>
                </a:lnTo>
                <a:lnTo>
                  <a:pt x="576" y="820"/>
                </a:lnTo>
                <a:lnTo>
                  <a:pt x="564" y="825"/>
                </a:lnTo>
                <a:lnTo>
                  <a:pt x="552" y="830"/>
                </a:lnTo>
                <a:lnTo>
                  <a:pt x="541" y="834"/>
                </a:lnTo>
                <a:lnTo>
                  <a:pt x="530" y="838"/>
                </a:lnTo>
                <a:lnTo>
                  <a:pt x="519" y="841"/>
                </a:lnTo>
                <a:lnTo>
                  <a:pt x="509" y="844"/>
                </a:lnTo>
                <a:lnTo>
                  <a:pt x="500" y="847"/>
                </a:lnTo>
                <a:lnTo>
                  <a:pt x="492" y="849"/>
                </a:lnTo>
                <a:lnTo>
                  <a:pt x="485" y="851"/>
                </a:lnTo>
                <a:lnTo>
                  <a:pt x="480" y="851"/>
                </a:lnTo>
                <a:lnTo>
                  <a:pt x="477" y="852"/>
                </a:lnTo>
                <a:lnTo>
                  <a:pt x="476" y="852"/>
                </a:lnTo>
                <a:lnTo>
                  <a:pt x="463" y="821"/>
                </a:lnTo>
                <a:lnTo>
                  <a:pt x="485" y="484"/>
                </a:lnTo>
                <a:lnTo>
                  <a:pt x="486" y="486"/>
                </a:lnTo>
                <a:lnTo>
                  <a:pt x="487" y="487"/>
                </a:lnTo>
                <a:lnTo>
                  <a:pt x="488" y="490"/>
                </a:lnTo>
                <a:lnTo>
                  <a:pt x="489" y="494"/>
                </a:lnTo>
                <a:lnTo>
                  <a:pt x="491" y="499"/>
                </a:lnTo>
                <a:lnTo>
                  <a:pt x="492" y="504"/>
                </a:lnTo>
                <a:lnTo>
                  <a:pt x="494" y="510"/>
                </a:lnTo>
                <a:lnTo>
                  <a:pt x="494" y="514"/>
                </a:lnTo>
                <a:lnTo>
                  <a:pt x="494" y="518"/>
                </a:lnTo>
                <a:lnTo>
                  <a:pt x="494" y="523"/>
                </a:lnTo>
                <a:lnTo>
                  <a:pt x="493" y="529"/>
                </a:lnTo>
                <a:lnTo>
                  <a:pt x="491" y="534"/>
                </a:lnTo>
                <a:lnTo>
                  <a:pt x="490" y="541"/>
                </a:lnTo>
                <a:lnTo>
                  <a:pt x="488" y="547"/>
                </a:lnTo>
                <a:lnTo>
                  <a:pt x="486" y="554"/>
                </a:lnTo>
                <a:lnTo>
                  <a:pt x="485" y="562"/>
                </a:lnTo>
                <a:lnTo>
                  <a:pt x="483" y="569"/>
                </a:lnTo>
                <a:lnTo>
                  <a:pt x="482" y="577"/>
                </a:lnTo>
                <a:lnTo>
                  <a:pt x="481" y="585"/>
                </a:lnTo>
                <a:lnTo>
                  <a:pt x="479" y="593"/>
                </a:lnTo>
                <a:lnTo>
                  <a:pt x="479" y="601"/>
                </a:lnTo>
                <a:lnTo>
                  <a:pt x="479" y="609"/>
                </a:lnTo>
                <a:lnTo>
                  <a:pt x="481" y="617"/>
                </a:lnTo>
                <a:lnTo>
                  <a:pt x="482" y="625"/>
                </a:lnTo>
                <a:lnTo>
                  <a:pt x="482" y="633"/>
                </a:lnTo>
                <a:lnTo>
                  <a:pt x="482" y="641"/>
                </a:lnTo>
                <a:lnTo>
                  <a:pt x="481" y="649"/>
                </a:lnTo>
                <a:lnTo>
                  <a:pt x="479" y="657"/>
                </a:lnTo>
                <a:lnTo>
                  <a:pt x="478" y="665"/>
                </a:lnTo>
                <a:lnTo>
                  <a:pt x="476" y="672"/>
                </a:lnTo>
                <a:lnTo>
                  <a:pt x="474" y="679"/>
                </a:lnTo>
                <a:lnTo>
                  <a:pt x="472" y="685"/>
                </a:lnTo>
                <a:lnTo>
                  <a:pt x="470" y="692"/>
                </a:lnTo>
                <a:lnTo>
                  <a:pt x="468" y="697"/>
                </a:lnTo>
                <a:lnTo>
                  <a:pt x="467" y="701"/>
                </a:lnTo>
                <a:lnTo>
                  <a:pt x="465" y="704"/>
                </a:lnTo>
                <a:lnTo>
                  <a:pt x="464" y="707"/>
                </a:lnTo>
                <a:lnTo>
                  <a:pt x="463" y="709"/>
                </a:lnTo>
                <a:lnTo>
                  <a:pt x="463" y="710"/>
                </a:lnTo>
                <a:lnTo>
                  <a:pt x="463" y="821"/>
                </a:lnTo>
                <a:lnTo>
                  <a:pt x="463" y="820"/>
                </a:lnTo>
                <a:lnTo>
                  <a:pt x="466" y="817"/>
                </a:lnTo>
                <a:lnTo>
                  <a:pt x="468" y="812"/>
                </a:lnTo>
                <a:lnTo>
                  <a:pt x="471" y="806"/>
                </a:lnTo>
                <a:lnTo>
                  <a:pt x="475" y="800"/>
                </a:lnTo>
                <a:lnTo>
                  <a:pt x="479" y="794"/>
                </a:lnTo>
                <a:lnTo>
                  <a:pt x="482" y="788"/>
                </a:lnTo>
                <a:lnTo>
                  <a:pt x="485" y="783"/>
                </a:lnTo>
                <a:lnTo>
                  <a:pt x="486" y="780"/>
                </a:lnTo>
                <a:lnTo>
                  <a:pt x="487" y="779"/>
                </a:lnTo>
                <a:lnTo>
                  <a:pt x="486" y="779"/>
                </a:lnTo>
                <a:lnTo>
                  <a:pt x="482" y="783"/>
                </a:lnTo>
                <a:lnTo>
                  <a:pt x="477" y="790"/>
                </a:lnTo>
                <a:lnTo>
                  <a:pt x="469" y="800"/>
                </a:lnTo>
                <a:lnTo>
                  <a:pt x="459" y="815"/>
                </a:lnTo>
                <a:lnTo>
                  <a:pt x="445" y="835"/>
                </a:lnTo>
                <a:lnTo>
                  <a:pt x="429" y="854"/>
                </a:lnTo>
                <a:lnTo>
                  <a:pt x="410" y="870"/>
                </a:lnTo>
                <a:lnTo>
                  <a:pt x="391" y="881"/>
                </a:lnTo>
                <a:lnTo>
                  <a:pt x="369" y="889"/>
                </a:lnTo>
                <a:lnTo>
                  <a:pt x="348" y="894"/>
                </a:lnTo>
                <a:lnTo>
                  <a:pt x="327" y="896"/>
                </a:lnTo>
                <a:lnTo>
                  <a:pt x="305" y="896"/>
                </a:lnTo>
                <a:lnTo>
                  <a:pt x="284" y="894"/>
                </a:lnTo>
                <a:lnTo>
                  <a:pt x="264" y="892"/>
                </a:lnTo>
                <a:lnTo>
                  <a:pt x="246" y="887"/>
                </a:lnTo>
                <a:lnTo>
                  <a:pt x="228" y="882"/>
                </a:lnTo>
                <a:lnTo>
                  <a:pt x="214" y="878"/>
                </a:lnTo>
                <a:lnTo>
                  <a:pt x="202" y="873"/>
                </a:lnTo>
                <a:lnTo>
                  <a:pt x="193" y="870"/>
                </a:lnTo>
                <a:lnTo>
                  <a:pt x="187" y="867"/>
                </a:lnTo>
                <a:lnTo>
                  <a:pt x="184" y="866"/>
                </a:lnTo>
                <a:lnTo>
                  <a:pt x="184" y="865"/>
                </a:lnTo>
                <a:lnTo>
                  <a:pt x="186" y="861"/>
                </a:lnTo>
                <a:lnTo>
                  <a:pt x="186" y="855"/>
                </a:lnTo>
                <a:lnTo>
                  <a:pt x="188" y="846"/>
                </a:lnTo>
                <a:lnTo>
                  <a:pt x="189" y="837"/>
                </a:lnTo>
                <a:lnTo>
                  <a:pt x="191" y="825"/>
                </a:lnTo>
                <a:lnTo>
                  <a:pt x="193" y="814"/>
                </a:lnTo>
                <a:lnTo>
                  <a:pt x="194" y="801"/>
                </a:lnTo>
                <a:lnTo>
                  <a:pt x="195" y="788"/>
                </a:lnTo>
                <a:lnTo>
                  <a:pt x="197" y="775"/>
                </a:lnTo>
                <a:lnTo>
                  <a:pt x="198" y="763"/>
                </a:lnTo>
                <a:lnTo>
                  <a:pt x="199" y="752"/>
                </a:lnTo>
                <a:lnTo>
                  <a:pt x="199" y="741"/>
                </a:lnTo>
                <a:lnTo>
                  <a:pt x="199" y="732"/>
                </a:lnTo>
                <a:lnTo>
                  <a:pt x="199" y="725"/>
                </a:lnTo>
                <a:lnTo>
                  <a:pt x="198" y="719"/>
                </a:lnTo>
                <a:lnTo>
                  <a:pt x="197" y="712"/>
                </a:lnTo>
                <a:lnTo>
                  <a:pt x="200" y="705"/>
                </a:lnTo>
                <a:lnTo>
                  <a:pt x="206" y="699"/>
                </a:lnTo>
                <a:lnTo>
                  <a:pt x="214" y="693"/>
                </a:lnTo>
                <a:lnTo>
                  <a:pt x="224" y="688"/>
                </a:lnTo>
                <a:lnTo>
                  <a:pt x="233" y="683"/>
                </a:lnTo>
                <a:lnTo>
                  <a:pt x="243" y="677"/>
                </a:lnTo>
                <a:lnTo>
                  <a:pt x="251" y="671"/>
                </a:lnTo>
                <a:lnTo>
                  <a:pt x="254" y="665"/>
                </a:lnTo>
                <a:lnTo>
                  <a:pt x="251" y="660"/>
                </a:lnTo>
                <a:lnTo>
                  <a:pt x="243" y="656"/>
                </a:lnTo>
                <a:lnTo>
                  <a:pt x="233" y="653"/>
                </a:lnTo>
                <a:lnTo>
                  <a:pt x="221" y="651"/>
                </a:lnTo>
                <a:lnTo>
                  <a:pt x="212" y="650"/>
                </a:lnTo>
                <a:lnTo>
                  <a:pt x="204" y="649"/>
                </a:lnTo>
                <a:lnTo>
                  <a:pt x="201" y="649"/>
                </a:lnTo>
                <a:lnTo>
                  <a:pt x="201" y="648"/>
                </a:lnTo>
                <a:lnTo>
                  <a:pt x="202" y="646"/>
                </a:lnTo>
                <a:lnTo>
                  <a:pt x="203" y="642"/>
                </a:lnTo>
                <a:lnTo>
                  <a:pt x="205" y="638"/>
                </a:lnTo>
                <a:lnTo>
                  <a:pt x="206" y="632"/>
                </a:lnTo>
                <a:lnTo>
                  <a:pt x="208" y="625"/>
                </a:lnTo>
                <a:lnTo>
                  <a:pt x="209" y="619"/>
                </a:lnTo>
                <a:lnTo>
                  <a:pt x="212" y="611"/>
                </a:lnTo>
                <a:lnTo>
                  <a:pt x="213" y="602"/>
                </a:lnTo>
                <a:lnTo>
                  <a:pt x="215" y="594"/>
                </a:lnTo>
                <a:lnTo>
                  <a:pt x="216" y="586"/>
                </a:lnTo>
                <a:lnTo>
                  <a:pt x="218" y="577"/>
                </a:lnTo>
                <a:lnTo>
                  <a:pt x="219" y="568"/>
                </a:lnTo>
                <a:lnTo>
                  <a:pt x="220" y="560"/>
                </a:lnTo>
                <a:lnTo>
                  <a:pt x="220" y="552"/>
                </a:lnTo>
                <a:lnTo>
                  <a:pt x="220" y="544"/>
                </a:lnTo>
                <a:lnTo>
                  <a:pt x="218" y="533"/>
                </a:lnTo>
                <a:lnTo>
                  <a:pt x="215" y="525"/>
                </a:lnTo>
                <a:lnTo>
                  <a:pt x="211" y="517"/>
                </a:lnTo>
                <a:lnTo>
                  <a:pt x="205" y="510"/>
                </a:lnTo>
                <a:lnTo>
                  <a:pt x="198" y="504"/>
                </a:lnTo>
                <a:lnTo>
                  <a:pt x="191" y="497"/>
                </a:lnTo>
                <a:lnTo>
                  <a:pt x="181" y="490"/>
                </a:lnTo>
                <a:lnTo>
                  <a:pt x="171" y="480"/>
                </a:lnTo>
                <a:lnTo>
                  <a:pt x="169" y="480"/>
                </a:lnTo>
                <a:lnTo>
                  <a:pt x="164" y="478"/>
                </a:lnTo>
                <a:lnTo>
                  <a:pt x="156" y="475"/>
                </a:lnTo>
                <a:lnTo>
                  <a:pt x="146" y="471"/>
                </a:lnTo>
                <a:lnTo>
                  <a:pt x="134" y="465"/>
                </a:lnTo>
                <a:lnTo>
                  <a:pt x="121" y="458"/>
                </a:lnTo>
                <a:lnTo>
                  <a:pt x="107" y="449"/>
                </a:lnTo>
                <a:lnTo>
                  <a:pt x="92" y="440"/>
                </a:lnTo>
                <a:lnTo>
                  <a:pt x="77" y="429"/>
                </a:lnTo>
                <a:lnTo>
                  <a:pt x="62" y="417"/>
                </a:lnTo>
                <a:lnTo>
                  <a:pt x="48" y="403"/>
                </a:lnTo>
                <a:lnTo>
                  <a:pt x="35" y="388"/>
                </a:lnTo>
                <a:lnTo>
                  <a:pt x="23" y="372"/>
                </a:lnTo>
                <a:lnTo>
                  <a:pt x="13" y="354"/>
                </a:lnTo>
                <a:lnTo>
                  <a:pt x="6" y="335"/>
                </a:lnTo>
                <a:lnTo>
                  <a:pt x="1" y="315"/>
                </a:lnTo>
                <a:lnTo>
                  <a:pt x="1" y="307"/>
                </a:lnTo>
                <a:lnTo>
                  <a:pt x="0" y="298"/>
                </a:lnTo>
                <a:lnTo>
                  <a:pt x="0" y="288"/>
                </a:lnTo>
                <a:lnTo>
                  <a:pt x="0" y="278"/>
                </a:lnTo>
                <a:lnTo>
                  <a:pt x="1" y="268"/>
                </a:lnTo>
                <a:lnTo>
                  <a:pt x="2" y="257"/>
                </a:lnTo>
                <a:lnTo>
                  <a:pt x="2" y="248"/>
                </a:lnTo>
                <a:lnTo>
                  <a:pt x="4" y="237"/>
                </a:lnTo>
                <a:lnTo>
                  <a:pt x="5" y="228"/>
                </a:lnTo>
                <a:lnTo>
                  <a:pt x="6" y="219"/>
                </a:lnTo>
                <a:lnTo>
                  <a:pt x="7" y="211"/>
                </a:lnTo>
                <a:lnTo>
                  <a:pt x="8" y="204"/>
                </a:lnTo>
                <a:lnTo>
                  <a:pt x="9" y="199"/>
                </a:lnTo>
                <a:lnTo>
                  <a:pt x="10" y="195"/>
                </a:lnTo>
                <a:lnTo>
                  <a:pt x="11" y="192"/>
                </a:lnTo>
                <a:lnTo>
                  <a:pt x="11" y="191"/>
                </a:lnTo>
                <a:lnTo>
                  <a:pt x="12" y="191"/>
                </a:lnTo>
                <a:lnTo>
                  <a:pt x="18" y="192"/>
                </a:lnTo>
                <a:lnTo>
                  <a:pt x="27" y="192"/>
                </a:lnTo>
                <a:lnTo>
                  <a:pt x="39" y="191"/>
                </a:lnTo>
                <a:lnTo>
                  <a:pt x="53" y="190"/>
                </a:lnTo>
                <a:lnTo>
                  <a:pt x="70" y="188"/>
                </a:lnTo>
                <a:lnTo>
                  <a:pt x="88" y="184"/>
                </a:lnTo>
                <a:lnTo>
                  <a:pt x="108" y="179"/>
                </a:lnTo>
                <a:lnTo>
                  <a:pt x="129" y="172"/>
                </a:lnTo>
                <a:lnTo>
                  <a:pt x="152" y="164"/>
                </a:lnTo>
                <a:lnTo>
                  <a:pt x="174" y="152"/>
                </a:lnTo>
                <a:lnTo>
                  <a:pt x="197" y="138"/>
                </a:lnTo>
                <a:lnTo>
                  <a:pt x="218" y="121"/>
                </a:lnTo>
                <a:lnTo>
                  <a:pt x="240" y="100"/>
                </a:lnTo>
                <a:lnTo>
                  <a:pt x="261" y="77"/>
                </a:lnTo>
                <a:lnTo>
                  <a:pt x="281" y="49"/>
                </a:lnTo>
                <a:lnTo>
                  <a:pt x="298" y="24"/>
                </a:lnTo>
                <a:lnTo>
                  <a:pt x="313" y="9"/>
                </a:lnTo>
                <a:lnTo>
                  <a:pt x="327" y="1"/>
                </a:lnTo>
                <a:lnTo>
                  <a:pt x="338" y="0"/>
                </a:lnTo>
                <a:lnTo>
                  <a:pt x="349" y="6"/>
                </a:lnTo>
                <a:lnTo>
                  <a:pt x="358" y="16"/>
                </a:lnTo>
                <a:lnTo>
                  <a:pt x="367" y="30"/>
                </a:lnTo>
                <a:lnTo>
                  <a:pt x="376" y="47"/>
                </a:lnTo>
                <a:lnTo>
                  <a:pt x="384" y="67"/>
                </a:lnTo>
                <a:lnTo>
                  <a:pt x="394" y="88"/>
                </a:lnTo>
                <a:lnTo>
                  <a:pt x="403" y="108"/>
                </a:lnTo>
                <a:lnTo>
                  <a:pt x="414" y="128"/>
                </a:lnTo>
                <a:lnTo>
                  <a:pt x="427" y="146"/>
                </a:lnTo>
                <a:lnTo>
                  <a:pt x="441" y="160"/>
                </a:lnTo>
                <a:lnTo>
                  <a:pt x="457" y="171"/>
                </a:lnTo>
                <a:lnTo>
                  <a:pt x="476" y="177"/>
                </a:lnTo>
                <a:lnTo>
                  <a:pt x="487" y="179"/>
                </a:lnTo>
                <a:lnTo>
                  <a:pt x="500" y="181"/>
                </a:lnTo>
                <a:lnTo>
                  <a:pt x="516" y="184"/>
                </a:lnTo>
                <a:lnTo>
                  <a:pt x="533" y="186"/>
                </a:lnTo>
                <a:lnTo>
                  <a:pt x="551" y="189"/>
                </a:lnTo>
                <a:lnTo>
                  <a:pt x="572" y="192"/>
                </a:lnTo>
                <a:lnTo>
                  <a:pt x="593" y="195"/>
                </a:lnTo>
                <a:lnTo>
                  <a:pt x="615" y="199"/>
                </a:lnTo>
                <a:lnTo>
                  <a:pt x="639" y="202"/>
                </a:lnTo>
                <a:lnTo>
                  <a:pt x="664" y="206"/>
                </a:lnTo>
                <a:lnTo>
                  <a:pt x="688" y="210"/>
                </a:lnTo>
                <a:lnTo>
                  <a:pt x="714" y="214"/>
                </a:lnTo>
                <a:lnTo>
                  <a:pt x="740" y="218"/>
                </a:lnTo>
                <a:lnTo>
                  <a:pt x="766" y="222"/>
                </a:lnTo>
                <a:lnTo>
                  <a:pt x="792" y="226"/>
                </a:lnTo>
                <a:lnTo>
                  <a:pt x="818" y="230"/>
                </a:lnTo>
                <a:lnTo>
                  <a:pt x="843" y="234"/>
                </a:lnTo>
                <a:lnTo>
                  <a:pt x="869" y="238"/>
                </a:lnTo>
                <a:lnTo>
                  <a:pt x="893" y="242"/>
                </a:lnTo>
                <a:lnTo>
                  <a:pt x="916" y="245"/>
                </a:lnTo>
                <a:lnTo>
                  <a:pt x="939" y="249"/>
                </a:lnTo>
                <a:lnTo>
                  <a:pt x="960" y="253"/>
                </a:lnTo>
                <a:lnTo>
                  <a:pt x="980" y="257"/>
                </a:lnTo>
                <a:lnTo>
                  <a:pt x="999" y="260"/>
                </a:lnTo>
                <a:lnTo>
                  <a:pt x="1016" y="264"/>
                </a:lnTo>
                <a:lnTo>
                  <a:pt x="1032" y="267"/>
                </a:lnTo>
                <a:lnTo>
                  <a:pt x="1045" y="270"/>
                </a:lnTo>
                <a:lnTo>
                  <a:pt x="1056" y="272"/>
                </a:lnTo>
                <a:lnTo>
                  <a:pt x="1065" y="275"/>
                </a:lnTo>
                <a:lnTo>
                  <a:pt x="1071" y="278"/>
                </a:lnTo>
                <a:lnTo>
                  <a:pt x="1075" y="279"/>
                </a:lnTo>
                <a:lnTo>
                  <a:pt x="1076" y="28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33" name="Freeform 12"/>
          <p:cNvSpPr>
            <a:spLocks/>
          </p:cNvSpPr>
          <p:nvPr/>
        </p:nvSpPr>
        <p:spPr bwMode="auto">
          <a:xfrm>
            <a:off x="2565400" y="4327525"/>
            <a:ext cx="1028700" cy="290513"/>
          </a:xfrm>
          <a:custGeom>
            <a:avLst/>
            <a:gdLst>
              <a:gd name="T0" fmla="*/ 2147483647 w 729"/>
              <a:gd name="T1" fmla="*/ 2147483647 h 183"/>
              <a:gd name="T2" fmla="*/ 2147483647 w 729"/>
              <a:gd name="T3" fmla="*/ 2147483647 h 183"/>
              <a:gd name="T4" fmla="*/ 2147483647 w 729"/>
              <a:gd name="T5" fmla="*/ 2147483647 h 183"/>
              <a:gd name="T6" fmla="*/ 2147483647 w 729"/>
              <a:gd name="T7" fmla="*/ 2147483647 h 183"/>
              <a:gd name="T8" fmla="*/ 2147483647 w 729"/>
              <a:gd name="T9" fmla="*/ 2147483647 h 183"/>
              <a:gd name="T10" fmla="*/ 2147483647 w 729"/>
              <a:gd name="T11" fmla="*/ 2147483647 h 183"/>
              <a:gd name="T12" fmla="*/ 2147483647 w 729"/>
              <a:gd name="T13" fmla="*/ 2147483647 h 183"/>
              <a:gd name="T14" fmla="*/ 2147483647 w 729"/>
              <a:gd name="T15" fmla="*/ 2147483647 h 183"/>
              <a:gd name="T16" fmla="*/ 2147483647 w 729"/>
              <a:gd name="T17" fmla="*/ 2147483647 h 183"/>
              <a:gd name="T18" fmla="*/ 2147483647 w 729"/>
              <a:gd name="T19" fmla="*/ 2147483647 h 183"/>
              <a:gd name="T20" fmla="*/ 2147483647 w 729"/>
              <a:gd name="T21" fmla="*/ 2147483647 h 183"/>
              <a:gd name="T22" fmla="*/ 2147483647 w 729"/>
              <a:gd name="T23" fmla="*/ 2147483647 h 183"/>
              <a:gd name="T24" fmla="*/ 2147483647 w 729"/>
              <a:gd name="T25" fmla="*/ 2147483647 h 183"/>
              <a:gd name="T26" fmla="*/ 2147483647 w 729"/>
              <a:gd name="T27" fmla="*/ 2147483647 h 183"/>
              <a:gd name="T28" fmla="*/ 2147483647 w 729"/>
              <a:gd name="T29" fmla="*/ 2147483647 h 183"/>
              <a:gd name="T30" fmla="*/ 2147483647 w 729"/>
              <a:gd name="T31" fmla="*/ 2147483647 h 183"/>
              <a:gd name="T32" fmla="*/ 2147483647 w 729"/>
              <a:gd name="T33" fmla="*/ 2147483647 h 183"/>
              <a:gd name="T34" fmla="*/ 2147483647 w 729"/>
              <a:gd name="T35" fmla="*/ 2147483647 h 183"/>
              <a:gd name="T36" fmla="*/ 2147483647 w 729"/>
              <a:gd name="T37" fmla="*/ 2147483647 h 183"/>
              <a:gd name="T38" fmla="*/ 2147483647 w 729"/>
              <a:gd name="T39" fmla="*/ 2147483647 h 183"/>
              <a:gd name="T40" fmla="*/ 2147483647 w 729"/>
              <a:gd name="T41" fmla="*/ 2147483647 h 183"/>
              <a:gd name="T42" fmla="*/ 2147483647 w 729"/>
              <a:gd name="T43" fmla="*/ 2147483647 h 183"/>
              <a:gd name="T44" fmla="*/ 2147483647 w 729"/>
              <a:gd name="T45" fmla="*/ 2147483647 h 183"/>
              <a:gd name="T46" fmla="*/ 2147483647 w 729"/>
              <a:gd name="T47" fmla="*/ 2147483647 h 183"/>
              <a:gd name="T48" fmla="*/ 2147483647 w 729"/>
              <a:gd name="T49" fmla="*/ 2147483647 h 183"/>
              <a:gd name="T50" fmla="*/ 2147483647 w 729"/>
              <a:gd name="T51" fmla="*/ 2147483647 h 183"/>
              <a:gd name="T52" fmla="*/ 2147483647 w 729"/>
              <a:gd name="T53" fmla="*/ 2147483647 h 183"/>
              <a:gd name="T54" fmla="*/ 2147483647 w 729"/>
              <a:gd name="T55" fmla="*/ 2147483647 h 183"/>
              <a:gd name="T56" fmla="*/ 2147483647 w 729"/>
              <a:gd name="T57" fmla="*/ 2147483647 h 183"/>
              <a:gd name="T58" fmla="*/ 2147483647 w 729"/>
              <a:gd name="T59" fmla="*/ 2147483647 h 183"/>
              <a:gd name="T60" fmla="*/ 2147483647 w 729"/>
              <a:gd name="T61" fmla="*/ 2147483647 h 183"/>
              <a:gd name="T62" fmla="*/ 2147483647 w 729"/>
              <a:gd name="T63" fmla="*/ 2147483647 h 183"/>
              <a:gd name="T64" fmla="*/ 2147483647 w 729"/>
              <a:gd name="T65" fmla="*/ 2147483647 h 183"/>
              <a:gd name="T66" fmla="*/ 2147483647 w 729"/>
              <a:gd name="T67" fmla="*/ 2147483647 h 183"/>
              <a:gd name="T68" fmla="*/ 2147483647 w 729"/>
              <a:gd name="T69" fmla="*/ 2147483647 h 183"/>
              <a:gd name="T70" fmla="*/ 0 w 729"/>
              <a:gd name="T71" fmla="*/ 2147483647 h 183"/>
              <a:gd name="T72" fmla="*/ 2147483647 w 729"/>
              <a:gd name="T73" fmla="*/ 2147483647 h 183"/>
              <a:gd name="T74" fmla="*/ 2147483647 w 729"/>
              <a:gd name="T75" fmla="*/ 2147483647 h 183"/>
              <a:gd name="T76" fmla="*/ 2147483647 w 729"/>
              <a:gd name="T77" fmla="*/ 0 h 183"/>
              <a:gd name="T78" fmla="*/ 2147483647 w 729"/>
              <a:gd name="T79" fmla="*/ 0 h 183"/>
              <a:gd name="T80" fmla="*/ 2147483647 w 729"/>
              <a:gd name="T81" fmla="*/ 2147483647 h 183"/>
              <a:gd name="T82" fmla="*/ 2147483647 w 729"/>
              <a:gd name="T83" fmla="*/ 2147483647 h 183"/>
              <a:gd name="T84" fmla="*/ 2147483647 w 729"/>
              <a:gd name="T85" fmla="*/ 214748364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9"/>
              <a:gd name="T130" fmla="*/ 0 h 183"/>
              <a:gd name="T131" fmla="*/ 729 w 729"/>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9" h="183">
                <a:moveTo>
                  <a:pt x="46" y="4"/>
                </a:moveTo>
                <a:lnTo>
                  <a:pt x="729" y="15"/>
                </a:lnTo>
                <a:lnTo>
                  <a:pt x="666" y="158"/>
                </a:lnTo>
                <a:lnTo>
                  <a:pt x="661" y="161"/>
                </a:lnTo>
                <a:lnTo>
                  <a:pt x="653" y="165"/>
                </a:lnTo>
                <a:lnTo>
                  <a:pt x="642" y="168"/>
                </a:lnTo>
                <a:lnTo>
                  <a:pt x="630" y="171"/>
                </a:lnTo>
                <a:lnTo>
                  <a:pt x="615" y="174"/>
                </a:lnTo>
                <a:lnTo>
                  <a:pt x="598" y="176"/>
                </a:lnTo>
                <a:lnTo>
                  <a:pt x="580" y="179"/>
                </a:lnTo>
                <a:lnTo>
                  <a:pt x="560" y="180"/>
                </a:lnTo>
                <a:lnTo>
                  <a:pt x="538" y="182"/>
                </a:lnTo>
                <a:lnTo>
                  <a:pt x="515" y="183"/>
                </a:lnTo>
                <a:lnTo>
                  <a:pt x="491" y="183"/>
                </a:lnTo>
                <a:lnTo>
                  <a:pt x="466" y="183"/>
                </a:lnTo>
                <a:lnTo>
                  <a:pt x="440" y="182"/>
                </a:lnTo>
                <a:lnTo>
                  <a:pt x="414" y="182"/>
                </a:lnTo>
                <a:lnTo>
                  <a:pt x="387" y="180"/>
                </a:lnTo>
                <a:lnTo>
                  <a:pt x="360" y="177"/>
                </a:lnTo>
                <a:lnTo>
                  <a:pt x="332" y="174"/>
                </a:lnTo>
                <a:lnTo>
                  <a:pt x="304" y="171"/>
                </a:lnTo>
                <a:lnTo>
                  <a:pt x="277" y="166"/>
                </a:lnTo>
                <a:lnTo>
                  <a:pt x="250" y="161"/>
                </a:lnTo>
                <a:lnTo>
                  <a:pt x="224" y="155"/>
                </a:lnTo>
                <a:lnTo>
                  <a:pt x="197" y="148"/>
                </a:lnTo>
                <a:lnTo>
                  <a:pt x="172" y="140"/>
                </a:lnTo>
                <a:lnTo>
                  <a:pt x="148" y="132"/>
                </a:lnTo>
                <a:lnTo>
                  <a:pt x="125" y="122"/>
                </a:lnTo>
                <a:lnTo>
                  <a:pt x="102" y="111"/>
                </a:lnTo>
                <a:lnTo>
                  <a:pt x="82" y="100"/>
                </a:lnTo>
                <a:lnTo>
                  <a:pt x="63" y="87"/>
                </a:lnTo>
                <a:lnTo>
                  <a:pt x="45" y="73"/>
                </a:lnTo>
                <a:lnTo>
                  <a:pt x="30" y="59"/>
                </a:lnTo>
                <a:lnTo>
                  <a:pt x="16" y="43"/>
                </a:lnTo>
                <a:lnTo>
                  <a:pt x="5" y="26"/>
                </a:lnTo>
                <a:lnTo>
                  <a:pt x="0" y="13"/>
                </a:lnTo>
                <a:lnTo>
                  <a:pt x="2" y="5"/>
                </a:lnTo>
                <a:lnTo>
                  <a:pt x="8" y="1"/>
                </a:lnTo>
                <a:lnTo>
                  <a:pt x="17" y="0"/>
                </a:lnTo>
                <a:lnTo>
                  <a:pt x="27" y="0"/>
                </a:lnTo>
                <a:lnTo>
                  <a:pt x="37" y="1"/>
                </a:lnTo>
                <a:lnTo>
                  <a:pt x="43" y="3"/>
                </a:lnTo>
                <a:lnTo>
                  <a:pt x="46" y="4"/>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4" name="Freeform 13"/>
          <p:cNvSpPr>
            <a:spLocks/>
          </p:cNvSpPr>
          <p:nvPr/>
        </p:nvSpPr>
        <p:spPr bwMode="auto">
          <a:xfrm>
            <a:off x="7080250" y="4327525"/>
            <a:ext cx="1028700" cy="290513"/>
          </a:xfrm>
          <a:custGeom>
            <a:avLst/>
            <a:gdLst>
              <a:gd name="T0" fmla="*/ 2147483647 w 729"/>
              <a:gd name="T1" fmla="*/ 2147483647 h 183"/>
              <a:gd name="T2" fmla="*/ 2147483647 w 729"/>
              <a:gd name="T3" fmla="*/ 2147483647 h 183"/>
              <a:gd name="T4" fmla="*/ 2147483647 w 729"/>
              <a:gd name="T5" fmla="*/ 2147483647 h 183"/>
              <a:gd name="T6" fmla="*/ 2147483647 w 729"/>
              <a:gd name="T7" fmla="*/ 2147483647 h 183"/>
              <a:gd name="T8" fmla="*/ 2147483647 w 729"/>
              <a:gd name="T9" fmla="*/ 2147483647 h 183"/>
              <a:gd name="T10" fmla="*/ 2147483647 w 729"/>
              <a:gd name="T11" fmla="*/ 2147483647 h 183"/>
              <a:gd name="T12" fmla="*/ 2147483647 w 729"/>
              <a:gd name="T13" fmla="*/ 2147483647 h 183"/>
              <a:gd name="T14" fmla="*/ 2147483647 w 729"/>
              <a:gd name="T15" fmla="*/ 2147483647 h 183"/>
              <a:gd name="T16" fmla="*/ 2147483647 w 729"/>
              <a:gd name="T17" fmla="*/ 2147483647 h 183"/>
              <a:gd name="T18" fmla="*/ 2147483647 w 729"/>
              <a:gd name="T19" fmla="*/ 2147483647 h 183"/>
              <a:gd name="T20" fmla="*/ 2147483647 w 729"/>
              <a:gd name="T21" fmla="*/ 2147483647 h 183"/>
              <a:gd name="T22" fmla="*/ 2147483647 w 729"/>
              <a:gd name="T23" fmla="*/ 2147483647 h 183"/>
              <a:gd name="T24" fmla="*/ 2147483647 w 729"/>
              <a:gd name="T25" fmla="*/ 2147483647 h 183"/>
              <a:gd name="T26" fmla="*/ 2147483647 w 729"/>
              <a:gd name="T27" fmla="*/ 2147483647 h 183"/>
              <a:gd name="T28" fmla="*/ 2147483647 w 729"/>
              <a:gd name="T29" fmla="*/ 2147483647 h 183"/>
              <a:gd name="T30" fmla="*/ 2147483647 w 729"/>
              <a:gd name="T31" fmla="*/ 2147483647 h 183"/>
              <a:gd name="T32" fmla="*/ 2147483647 w 729"/>
              <a:gd name="T33" fmla="*/ 2147483647 h 183"/>
              <a:gd name="T34" fmla="*/ 2147483647 w 729"/>
              <a:gd name="T35" fmla="*/ 2147483647 h 183"/>
              <a:gd name="T36" fmla="*/ 2147483647 w 729"/>
              <a:gd name="T37" fmla="*/ 2147483647 h 183"/>
              <a:gd name="T38" fmla="*/ 2147483647 w 729"/>
              <a:gd name="T39" fmla="*/ 2147483647 h 183"/>
              <a:gd name="T40" fmla="*/ 2147483647 w 729"/>
              <a:gd name="T41" fmla="*/ 2147483647 h 183"/>
              <a:gd name="T42" fmla="*/ 2147483647 w 729"/>
              <a:gd name="T43" fmla="*/ 2147483647 h 183"/>
              <a:gd name="T44" fmla="*/ 2147483647 w 729"/>
              <a:gd name="T45" fmla="*/ 2147483647 h 183"/>
              <a:gd name="T46" fmla="*/ 2147483647 w 729"/>
              <a:gd name="T47" fmla="*/ 2147483647 h 183"/>
              <a:gd name="T48" fmla="*/ 2147483647 w 729"/>
              <a:gd name="T49" fmla="*/ 2147483647 h 183"/>
              <a:gd name="T50" fmla="*/ 2147483647 w 729"/>
              <a:gd name="T51" fmla="*/ 2147483647 h 183"/>
              <a:gd name="T52" fmla="*/ 2147483647 w 729"/>
              <a:gd name="T53" fmla="*/ 2147483647 h 183"/>
              <a:gd name="T54" fmla="*/ 2147483647 w 729"/>
              <a:gd name="T55" fmla="*/ 2147483647 h 183"/>
              <a:gd name="T56" fmla="*/ 2147483647 w 729"/>
              <a:gd name="T57" fmla="*/ 2147483647 h 183"/>
              <a:gd name="T58" fmla="*/ 2147483647 w 729"/>
              <a:gd name="T59" fmla="*/ 2147483647 h 183"/>
              <a:gd name="T60" fmla="*/ 2147483647 w 729"/>
              <a:gd name="T61" fmla="*/ 2147483647 h 183"/>
              <a:gd name="T62" fmla="*/ 2147483647 w 729"/>
              <a:gd name="T63" fmla="*/ 2147483647 h 183"/>
              <a:gd name="T64" fmla="*/ 2147483647 w 729"/>
              <a:gd name="T65" fmla="*/ 2147483647 h 183"/>
              <a:gd name="T66" fmla="*/ 2147483647 w 729"/>
              <a:gd name="T67" fmla="*/ 2147483647 h 183"/>
              <a:gd name="T68" fmla="*/ 2147483647 w 729"/>
              <a:gd name="T69" fmla="*/ 2147483647 h 183"/>
              <a:gd name="T70" fmla="*/ 0 w 729"/>
              <a:gd name="T71" fmla="*/ 2147483647 h 183"/>
              <a:gd name="T72" fmla="*/ 2147483647 w 729"/>
              <a:gd name="T73" fmla="*/ 2147483647 h 183"/>
              <a:gd name="T74" fmla="*/ 2147483647 w 729"/>
              <a:gd name="T75" fmla="*/ 2147483647 h 183"/>
              <a:gd name="T76" fmla="*/ 2147483647 w 729"/>
              <a:gd name="T77" fmla="*/ 0 h 183"/>
              <a:gd name="T78" fmla="*/ 2147483647 w 729"/>
              <a:gd name="T79" fmla="*/ 0 h 183"/>
              <a:gd name="T80" fmla="*/ 2147483647 w 729"/>
              <a:gd name="T81" fmla="*/ 2147483647 h 183"/>
              <a:gd name="T82" fmla="*/ 2147483647 w 729"/>
              <a:gd name="T83" fmla="*/ 2147483647 h 183"/>
              <a:gd name="T84" fmla="*/ 2147483647 w 729"/>
              <a:gd name="T85" fmla="*/ 2147483647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9"/>
              <a:gd name="T130" fmla="*/ 0 h 183"/>
              <a:gd name="T131" fmla="*/ 729 w 729"/>
              <a:gd name="T132" fmla="*/ 183 h 1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9" h="183">
                <a:moveTo>
                  <a:pt x="46" y="4"/>
                </a:moveTo>
                <a:lnTo>
                  <a:pt x="729" y="15"/>
                </a:lnTo>
                <a:lnTo>
                  <a:pt x="666" y="158"/>
                </a:lnTo>
                <a:lnTo>
                  <a:pt x="661" y="161"/>
                </a:lnTo>
                <a:lnTo>
                  <a:pt x="653" y="165"/>
                </a:lnTo>
                <a:lnTo>
                  <a:pt x="642" y="168"/>
                </a:lnTo>
                <a:lnTo>
                  <a:pt x="630" y="171"/>
                </a:lnTo>
                <a:lnTo>
                  <a:pt x="615" y="174"/>
                </a:lnTo>
                <a:lnTo>
                  <a:pt x="598" y="176"/>
                </a:lnTo>
                <a:lnTo>
                  <a:pt x="579" y="179"/>
                </a:lnTo>
                <a:lnTo>
                  <a:pt x="559" y="180"/>
                </a:lnTo>
                <a:lnTo>
                  <a:pt x="538" y="182"/>
                </a:lnTo>
                <a:lnTo>
                  <a:pt x="515" y="183"/>
                </a:lnTo>
                <a:lnTo>
                  <a:pt x="491" y="183"/>
                </a:lnTo>
                <a:lnTo>
                  <a:pt x="466" y="183"/>
                </a:lnTo>
                <a:lnTo>
                  <a:pt x="440" y="182"/>
                </a:lnTo>
                <a:lnTo>
                  <a:pt x="414" y="182"/>
                </a:lnTo>
                <a:lnTo>
                  <a:pt x="387" y="180"/>
                </a:lnTo>
                <a:lnTo>
                  <a:pt x="359" y="177"/>
                </a:lnTo>
                <a:lnTo>
                  <a:pt x="332" y="174"/>
                </a:lnTo>
                <a:lnTo>
                  <a:pt x="304" y="171"/>
                </a:lnTo>
                <a:lnTo>
                  <a:pt x="277" y="166"/>
                </a:lnTo>
                <a:lnTo>
                  <a:pt x="250" y="161"/>
                </a:lnTo>
                <a:lnTo>
                  <a:pt x="224" y="155"/>
                </a:lnTo>
                <a:lnTo>
                  <a:pt x="197" y="148"/>
                </a:lnTo>
                <a:lnTo>
                  <a:pt x="172" y="140"/>
                </a:lnTo>
                <a:lnTo>
                  <a:pt x="147" y="132"/>
                </a:lnTo>
                <a:lnTo>
                  <a:pt x="124" y="122"/>
                </a:lnTo>
                <a:lnTo>
                  <a:pt x="102" y="111"/>
                </a:lnTo>
                <a:lnTo>
                  <a:pt x="81" y="100"/>
                </a:lnTo>
                <a:lnTo>
                  <a:pt x="62" y="87"/>
                </a:lnTo>
                <a:lnTo>
                  <a:pt x="45" y="73"/>
                </a:lnTo>
                <a:lnTo>
                  <a:pt x="29" y="59"/>
                </a:lnTo>
                <a:lnTo>
                  <a:pt x="16" y="43"/>
                </a:lnTo>
                <a:lnTo>
                  <a:pt x="5" y="26"/>
                </a:lnTo>
                <a:lnTo>
                  <a:pt x="0" y="13"/>
                </a:lnTo>
                <a:lnTo>
                  <a:pt x="2" y="5"/>
                </a:lnTo>
                <a:lnTo>
                  <a:pt x="8" y="1"/>
                </a:lnTo>
                <a:lnTo>
                  <a:pt x="17" y="0"/>
                </a:lnTo>
                <a:lnTo>
                  <a:pt x="27" y="0"/>
                </a:lnTo>
                <a:lnTo>
                  <a:pt x="36" y="1"/>
                </a:lnTo>
                <a:lnTo>
                  <a:pt x="43" y="3"/>
                </a:lnTo>
                <a:lnTo>
                  <a:pt x="46" y="4"/>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5" name="Freeform 14"/>
          <p:cNvSpPr>
            <a:spLocks/>
          </p:cNvSpPr>
          <p:nvPr/>
        </p:nvSpPr>
        <p:spPr bwMode="auto">
          <a:xfrm>
            <a:off x="2565400" y="4327525"/>
            <a:ext cx="1028700" cy="290513"/>
          </a:xfrm>
          <a:custGeom>
            <a:avLst/>
            <a:gdLst>
              <a:gd name="T0" fmla="*/ 2147483647 w 729"/>
              <a:gd name="T1" fmla="*/ 2147483647 h 183"/>
              <a:gd name="T2" fmla="*/ 2147483647 w 729"/>
              <a:gd name="T3" fmla="*/ 2147483647 h 183"/>
              <a:gd name="T4" fmla="*/ 2147483647 w 729"/>
              <a:gd name="T5" fmla="*/ 2147483647 h 183"/>
              <a:gd name="T6" fmla="*/ 2147483647 w 729"/>
              <a:gd name="T7" fmla="*/ 2147483647 h 183"/>
              <a:gd name="T8" fmla="*/ 2147483647 w 729"/>
              <a:gd name="T9" fmla="*/ 2147483647 h 183"/>
              <a:gd name="T10" fmla="*/ 2147483647 w 729"/>
              <a:gd name="T11" fmla="*/ 2147483647 h 183"/>
              <a:gd name="T12" fmla="*/ 2147483647 w 729"/>
              <a:gd name="T13" fmla="*/ 2147483647 h 183"/>
              <a:gd name="T14" fmla="*/ 2147483647 w 729"/>
              <a:gd name="T15" fmla="*/ 2147483647 h 183"/>
              <a:gd name="T16" fmla="*/ 2147483647 w 729"/>
              <a:gd name="T17" fmla="*/ 2147483647 h 183"/>
              <a:gd name="T18" fmla="*/ 2147483647 w 729"/>
              <a:gd name="T19" fmla="*/ 2147483647 h 183"/>
              <a:gd name="T20" fmla="*/ 2147483647 w 729"/>
              <a:gd name="T21" fmla="*/ 2147483647 h 183"/>
              <a:gd name="T22" fmla="*/ 2147483647 w 729"/>
              <a:gd name="T23" fmla="*/ 2147483647 h 183"/>
              <a:gd name="T24" fmla="*/ 2147483647 w 729"/>
              <a:gd name="T25" fmla="*/ 2147483647 h 183"/>
              <a:gd name="T26" fmla="*/ 2147483647 w 729"/>
              <a:gd name="T27" fmla="*/ 2147483647 h 183"/>
              <a:gd name="T28" fmla="*/ 2147483647 w 729"/>
              <a:gd name="T29" fmla="*/ 2147483647 h 183"/>
              <a:gd name="T30" fmla="*/ 2147483647 w 729"/>
              <a:gd name="T31" fmla="*/ 2147483647 h 183"/>
              <a:gd name="T32" fmla="*/ 2147483647 w 729"/>
              <a:gd name="T33" fmla="*/ 2147483647 h 183"/>
              <a:gd name="T34" fmla="*/ 2147483647 w 729"/>
              <a:gd name="T35" fmla="*/ 2147483647 h 183"/>
              <a:gd name="T36" fmla="*/ 2147483647 w 729"/>
              <a:gd name="T37" fmla="*/ 2147483647 h 183"/>
              <a:gd name="T38" fmla="*/ 2147483647 w 729"/>
              <a:gd name="T39" fmla="*/ 2147483647 h 183"/>
              <a:gd name="T40" fmla="*/ 2147483647 w 729"/>
              <a:gd name="T41" fmla="*/ 2147483647 h 183"/>
              <a:gd name="T42" fmla="*/ 2147483647 w 729"/>
              <a:gd name="T43" fmla="*/ 2147483647 h 183"/>
              <a:gd name="T44" fmla="*/ 2147483647 w 729"/>
              <a:gd name="T45" fmla="*/ 2147483647 h 183"/>
              <a:gd name="T46" fmla="*/ 2147483647 w 729"/>
              <a:gd name="T47" fmla="*/ 2147483647 h 183"/>
              <a:gd name="T48" fmla="*/ 2147483647 w 729"/>
              <a:gd name="T49" fmla="*/ 2147483647 h 183"/>
              <a:gd name="T50" fmla="*/ 2147483647 w 729"/>
              <a:gd name="T51" fmla="*/ 2147483647 h 183"/>
              <a:gd name="T52" fmla="*/ 2147483647 w 729"/>
              <a:gd name="T53" fmla="*/ 2147483647 h 183"/>
              <a:gd name="T54" fmla="*/ 2147483647 w 729"/>
              <a:gd name="T55" fmla="*/ 2147483647 h 183"/>
              <a:gd name="T56" fmla="*/ 2147483647 w 729"/>
              <a:gd name="T57" fmla="*/ 2147483647 h 183"/>
              <a:gd name="T58" fmla="*/ 2147483647 w 729"/>
              <a:gd name="T59" fmla="*/ 2147483647 h 183"/>
              <a:gd name="T60" fmla="*/ 2147483647 w 729"/>
              <a:gd name="T61" fmla="*/ 2147483647 h 183"/>
              <a:gd name="T62" fmla="*/ 2147483647 w 729"/>
              <a:gd name="T63" fmla="*/ 2147483647 h 183"/>
              <a:gd name="T64" fmla="*/ 2147483647 w 729"/>
              <a:gd name="T65" fmla="*/ 2147483647 h 183"/>
              <a:gd name="T66" fmla="*/ 2147483647 w 729"/>
              <a:gd name="T67" fmla="*/ 2147483647 h 183"/>
              <a:gd name="T68" fmla="*/ 2147483647 w 729"/>
              <a:gd name="T69" fmla="*/ 2147483647 h 183"/>
              <a:gd name="T70" fmla="*/ 2147483647 w 729"/>
              <a:gd name="T71" fmla="*/ 2147483647 h 183"/>
              <a:gd name="T72" fmla="*/ 2147483647 w 729"/>
              <a:gd name="T73" fmla="*/ 2147483647 h 183"/>
              <a:gd name="T74" fmla="*/ 0 w 729"/>
              <a:gd name="T75" fmla="*/ 2147483647 h 183"/>
              <a:gd name="T76" fmla="*/ 2147483647 w 729"/>
              <a:gd name="T77" fmla="*/ 2147483647 h 183"/>
              <a:gd name="T78" fmla="*/ 2147483647 w 729"/>
              <a:gd name="T79" fmla="*/ 2147483647 h 183"/>
              <a:gd name="T80" fmla="*/ 2147483647 w 729"/>
              <a:gd name="T81" fmla="*/ 0 h 183"/>
              <a:gd name="T82" fmla="*/ 2147483647 w 729"/>
              <a:gd name="T83" fmla="*/ 0 h 183"/>
              <a:gd name="T84" fmla="*/ 2147483647 w 729"/>
              <a:gd name="T85" fmla="*/ 2147483647 h 183"/>
              <a:gd name="T86" fmla="*/ 2147483647 w 729"/>
              <a:gd name="T87" fmla="*/ 2147483647 h 183"/>
              <a:gd name="T88" fmla="*/ 2147483647 w 729"/>
              <a:gd name="T89" fmla="*/ 2147483647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9"/>
              <a:gd name="T136" fmla="*/ 0 h 183"/>
              <a:gd name="T137" fmla="*/ 729 w 729"/>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9" h="183">
                <a:moveTo>
                  <a:pt x="46" y="4"/>
                </a:moveTo>
                <a:lnTo>
                  <a:pt x="729" y="15"/>
                </a:lnTo>
                <a:lnTo>
                  <a:pt x="666" y="158"/>
                </a:lnTo>
                <a:lnTo>
                  <a:pt x="661" y="161"/>
                </a:lnTo>
                <a:lnTo>
                  <a:pt x="653" y="165"/>
                </a:lnTo>
                <a:lnTo>
                  <a:pt x="642" y="168"/>
                </a:lnTo>
                <a:lnTo>
                  <a:pt x="630" y="171"/>
                </a:lnTo>
                <a:lnTo>
                  <a:pt x="615" y="174"/>
                </a:lnTo>
                <a:lnTo>
                  <a:pt x="598" y="176"/>
                </a:lnTo>
                <a:lnTo>
                  <a:pt x="580" y="179"/>
                </a:lnTo>
                <a:lnTo>
                  <a:pt x="560" y="180"/>
                </a:lnTo>
                <a:lnTo>
                  <a:pt x="538" y="182"/>
                </a:lnTo>
                <a:lnTo>
                  <a:pt x="515" y="183"/>
                </a:lnTo>
                <a:lnTo>
                  <a:pt x="491" y="183"/>
                </a:lnTo>
                <a:lnTo>
                  <a:pt x="466" y="183"/>
                </a:lnTo>
                <a:lnTo>
                  <a:pt x="440" y="182"/>
                </a:lnTo>
                <a:lnTo>
                  <a:pt x="414" y="182"/>
                </a:lnTo>
                <a:lnTo>
                  <a:pt x="387" y="180"/>
                </a:lnTo>
                <a:lnTo>
                  <a:pt x="360" y="177"/>
                </a:lnTo>
                <a:lnTo>
                  <a:pt x="332" y="174"/>
                </a:lnTo>
                <a:lnTo>
                  <a:pt x="304" y="171"/>
                </a:lnTo>
                <a:lnTo>
                  <a:pt x="277" y="166"/>
                </a:lnTo>
                <a:lnTo>
                  <a:pt x="250" y="161"/>
                </a:lnTo>
                <a:lnTo>
                  <a:pt x="224" y="155"/>
                </a:lnTo>
                <a:lnTo>
                  <a:pt x="197" y="148"/>
                </a:lnTo>
                <a:lnTo>
                  <a:pt x="172" y="140"/>
                </a:lnTo>
                <a:lnTo>
                  <a:pt x="148" y="132"/>
                </a:lnTo>
                <a:lnTo>
                  <a:pt x="125" y="122"/>
                </a:lnTo>
                <a:lnTo>
                  <a:pt x="102" y="111"/>
                </a:lnTo>
                <a:lnTo>
                  <a:pt x="82" y="100"/>
                </a:lnTo>
                <a:lnTo>
                  <a:pt x="63" y="87"/>
                </a:lnTo>
                <a:lnTo>
                  <a:pt x="45" y="73"/>
                </a:lnTo>
                <a:lnTo>
                  <a:pt x="30" y="59"/>
                </a:lnTo>
                <a:lnTo>
                  <a:pt x="16" y="43"/>
                </a:lnTo>
                <a:lnTo>
                  <a:pt x="5" y="26"/>
                </a:lnTo>
                <a:lnTo>
                  <a:pt x="0" y="13"/>
                </a:lnTo>
                <a:lnTo>
                  <a:pt x="2" y="5"/>
                </a:lnTo>
                <a:lnTo>
                  <a:pt x="8" y="1"/>
                </a:lnTo>
                <a:lnTo>
                  <a:pt x="17" y="0"/>
                </a:lnTo>
                <a:lnTo>
                  <a:pt x="27" y="0"/>
                </a:lnTo>
                <a:lnTo>
                  <a:pt x="37" y="1"/>
                </a:lnTo>
                <a:lnTo>
                  <a:pt x="43" y="3"/>
                </a:lnTo>
                <a:lnTo>
                  <a:pt x="46"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36" name="Freeform 15"/>
          <p:cNvSpPr>
            <a:spLocks/>
          </p:cNvSpPr>
          <p:nvPr/>
        </p:nvSpPr>
        <p:spPr bwMode="auto">
          <a:xfrm>
            <a:off x="7080250" y="4327525"/>
            <a:ext cx="1028700" cy="290513"/>
          </a:xfrm>
          <a:custGeom>
            <a:avLst/>
            <a:gdLst>
              <a:gd name="T0" fmla="*/ 2147483647 w 729"/>
              <a:gd name="T1" fmla="*/ 2147483647 h 183"/>
              <a:gd name="T2" fmla="*/ 2147483647 w 729"/>
              <a:gd name="T3" fmla="*/ 2147483647 h 183"/>
              <a:gd name="T4" fmla="*/ 2147483647 w 729"/>
              <a:gd name="T5" fmla="*/ 2147483647 h 183"/>
              <a:gd name="T6" fmla="*/ 2147483647 w 729"/>
              <a:gd name="T7" fmla="*/ 2147483647 h 183"/>
              <a:gd name="T8" fmla="*/ 2147483647 w 729"/>
              <a:gd name="T9" fmla="*/ 2147483647 h 183"/>
              <a:gd name="T10" fmla="*/ 2147483647 w 729"/>
              <a:gd name="T11" fmla="*/ 2147483647 h 183"/>
              <a:gd name="T12" fmla="*/ 2147483647 w 729"/>
              <a:gd name="T13" fmla="*/ 2147483647 h 183"/>
              <a:gd name="T14" fmla="*/ 2147483647 w 729"/>
              <a:gd name="T15" fmla="*/ 2147483647 h 183"/>
              <a:gd name="T16" fmla="*/ 2147483647 w 729"/>
              <a:gd name="T17" fmla="*/ 2147483647 h 183"/>
              <a:gd name="T18" fmla="*/ 2147483647 w 729"/>
              <a:gd name="T19" fmla="*/ 2147483647 h 183"/>
              <a:gd name="T20" fmla="*/ 2147483647 w 729"/>
              <a:gd name="T21" fmla="*/ 2147483647 h 183"/>
              <a:gd name="T22" fmla="*/ 2147483647 w 729"/>
              <a:gd name="T23" fmla="*/ 2147483647 h 183"/>
              <a:gd name="T24" fmla="*/ 2147483647 w 729"/>
              <a:gd name="T25" fmla="*/ 2147483647 h 183"/>
              <a:gd name="T26" fmla="*/ 2147483647 w 729"/>
              <a:gd name="T27" fmla="*/ 2147483647 h 183"/>
              <a:gd name="T28" fmla="*/ 2147483647 w 729"/>
              <a:gd name="T29" fmla="*/ 2147483647 h 183"/>
              <a:gd name="T30" fmla="*/ 2147483647 w 729"/>
              <a:gd name="T31" fmla="*/ 2147483647 h 183"/>
              <a:gd name="T32" fmla="*/ 2147483647 w 729"/>
              <a:gd name="T33" fmla="*/ 2147483647 h 183"/>
              <a:gd name="T34" fmla="*/ 2147483647 w 729"/>
              <a:gd name="T35" fmla="*/ 2147483647 h 183"/>
              <a:gd name="T36" fmla="*/ 2147483647 w 729"/>
              <a:gd name="T37" fmla="*/ 2147483647 h 183"/>
              <a:gd name="T38" fmla="*/ 2147483647 w 729"/>
              <a:gd name="T39" fmla="*/ 2147483647 h 183"/>
              <a:gd name="T40" fmla="*/ 2147483647 w 729"/>
              <a:gd name="T41" fmla="*/ 2147483647 h 183"/>
              <a:gd name="T42" fmla="*/ 2147483647 w 729"/>
              <a:gd name="T43" fmla="*/ 2147483647 h 183"/>
              <a:gd name="T44" fmla="*/ 2147483647 w 729"/>
              <a:gd name="T45" fmla="*/ 2147483647 h 183"/>
              <a:gd name="T46" fmla="*/ 2147483647 w 729"/>
              <a:gd name="T47" fmla="*/ 2147483647 h 183"/>
              <a:gd name="T48" fmla="*/ 2147483647 w 729"/>
              <a:gd name="T49" fmla="*/ 2147483647 h 183"/>
              <a:gd name="T50" fmla="*/ 2147483647 w 729"/>
              <a:gd name="T51" fmla="*/ 2147483647 h 183"/>
              <a:gd name="T52" fmla="*/ 2147483647 w 729"/>
              <a:gd name="T53" fmla="*/ 2147483647 h 183"/>
              <a:gd name="T54" fmla="*/ 2147483647 w 729"/>
              <a:gd name="T55" fmla="*/ 2147483647 h 183"/>
              <a:gd name="T56" fmla="*/ 2147483647 w 729"/>
              <a:gd name="T57" fmla="*/ 2147483647 h 183"/>
              <a:gd name="T58" fmla="*/ 2147483647 w 729"/>
              <a:gd name="T59" fmla="*/ 2147483647 h 183"/>
              <a:gd name="T60" fmla="*/ 2147483647 w 729"/>
              <a:gd name="T61" fmla="*/ 2147483647 h 183"/>
              <a:gd name="T62" fmla="*/ 2147483647 w 729"/>
              <a:gd name="T63" fmla="*/ 2147483647 h 183"/>
              <a:gd name="T64" fmla="*/ 2147483647 w 729"/>
              <a:gd name="T65" fmla="*/ 2147483647 h 183"/>
              <a:gd name="T66" fmla="*/ 2147483647 w 729"/>
              <a:gd name="T67" fmla="*/ 2147483647 h 183"/>
              <a:gd name="T68" fmla="*/ 2147483647 w 729"/>
              <a:gd name="T69" fmla="*/ 2147483647 h 183"/>
              <a:gd name="T70" fmla="*/ 2147483647 w 729"/>
              <a:gd name="T71" fmla="*/ 2147483647 h 183"/>
              <a:gd name="T72" fmla="*/ 2147483647 w 729"/>
              <a:gd name="T73" fmla="*/ 2147483647 h 183"/>
              <a:gd name="T74" fmla="*/ 0 w 729"/>
              <a:gd name="T75" fmla="*/ 2147483647 h 183"/>
              <a:gd name="T76" fmla="*/ 2147483647 w 729"/>
              <a:gd name="T77" fmla="*/ 2147483647 h 183"/>
              <a:gd name="T78" fmla="*/ 2147483647 w 729"/>
              <a:gd name="T79" fmla="*/ 2147483647 h 183"/>
              <a:gd name="T80" fmla="*/ 2147483647 w 729"/>
              <a:gd name="T81" fmla="*/ 0 h 183"/>
              <a:gd name="T82" fmla="*/ 2147483647 w 729"/>
              <a:gd name="T83" fmla="*/ 0 h 183"/>
              <a:gd name="T84" fmla="*/ 2147483647 w 729"/>
              <a:gd name="T85" fmla="*/ 2147483647 h 183"/>
              <a:gd name="T86" fmla="*/ 2147483647 w 729"/>
              <a:gd name="T87" fmla="*/ 2147483647 h 183"/>
              <a:gd name="T88" fmla="*/ 2147483647 w 729"/>
              <a:gd name="T89" fmla="*/ 2147483647 h 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9"/>
              <a:gd name="T136" fmla="*/ 0 h 183"/>
              <a:gd name="T137" fmla="*/ 729 w 729"/>
              <a:gd name="T138" fmla="*/ 183 h 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9" h="183">
                <a:moveTo>
                  <a:pt x="46" y="4"/>
                </a:moveTo>
                <a:lnTo>
                  <a:pt x="729" y="15"/>
                </a:lnTo>
                <a:lnTo>
                  <a:pt x="666" y="158"/>
                </a:lnTo>
                <a:lnTo>
                  <a:pt x="661" y="161"/>
                </a:lnTo>
                <a:lnTo>
                  <a:pt x="653" y="165"/>
                </a:lnTo>
                <a:lnTo>
                  <a:pt x="642" y="168"/>
                </a:lnTo>
                <a:lnTo>
                  <a:pt x="630" y="171"/>
                </a:lnTo>
                <a:lnTo>
                  <a:pt x="615" y="174"/>
                </a:lnTo>
                <a:lnTo>
                  <a:pt x="598" y="176"/>
                </a:lnTo>
                <a:lnTo>
                  <a:pt x="579" y="179"/>
                </a:lnTo>
                <a:lnTo>
                  <a:pt x="559" y="180"/>
                </a:lnTo>
                <a:lnTo>
                  <a:pt x="538" y="182"/>
                </a:lnTo>
                <a:lnTo>
                  <a:pt x="515" y="183"/>
                </a:lnTo>
                <a:lnTo>
                  <a:pt x="491" y="183"/>
                </a:lnTo>
                <a:lnTo>
                  <a:pt x="466" y="183"/>
                </a:lnTo>
                <a:lnTo>
                  <a:pt x="440" y="182"/>
                </a:lnTo>
                <a:lnTo>
                  <a:pt x="414" y="182"/>
                </a:lnTo>
                <a:lnTo>
                  <a:pt x="387" y="180"/>
                </a:lnTo>
                <a:lnTo>
                  <a:pt x="359" y="177"/>
                </a:lnTo>
                <a:lnTo>
                  <a:pt x="332" y="174"/>
                </a:lnTo>
                <a:lnTo>
                  <a:pt x="304" y="171"/>
                </a:lnTo>
                <a:lnTo>
                  <a:pt x="277" y="166"/>
                </a:lnTo>
                <a:lnTo>
                  <a:pt x="250" y="161"/>
                </a:lnTo>
                <a:lnTo>
                  <a:pt x="224" y="155"/>
                </a:lnTo>
                <a:lnTo>
                  <a:pt x="197" y="148"/>
                </a:lnTo>
                <a:lnTo>
                  <a:pt x="172" y="140"/>
                </a:lnTo>
                <a:lnTo>
                  <a:pt x="147" y="132"/>
                </a:lnTo>
                <a:lnTo>
                  <a:pt x="124" y="122"/>
                </a:lnTo>
                <a:lnTo>
                  <a:pt x="102" y="111"/>
                </a:lnTo>
                <a:lnTo>
                  <a:pt x="81" y="100"/>
                </a:lnTo>
                <a:lnTo>
                  <a:pt x="62" y="87"/>
                </a:lnTo>
                <a:lnTo>
                  <a:pt x="45" y="73"/>
                </a:lnTo>
                <a:lnTo>
                  <a:pt x="29" y="59"/>
                </a:lnTo>
                <a:lnTo>
                  <a:pt x="16" y="43"/>
                </a:lnTo>
                <a:lnTo>
                  <a:pt x="5" y="26"/>
                </a:lnTo>
                <a:lnTo>
                  <a:pt x="0" y="13"/>
                </a:lnTo>
                <a:lnTo>
                  <a:pt x="2" y="5"/>
                </a:lnTo>
                <a:lnTo>
                  <a:pt x="8" y="1"/>
                </a:lnTo>
                <a:lnTo>
                  <a:pt x="17" y="0"/>
                </a:lnTo>
                <a:lnTo>
                  <a:pt x="27" y="0"/>
                </a:lnTo>
                <a:lnTo>
                  <a:pt x="36" y="1"/>
                </a:lnTo>
                <a:lnTo>
                  <a:pt x="43" y="3"/>
                </a:lnTo>
                <a:lnTo>
                  <a:pt x="46"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37" name="Freeform 16"/>
          <p:cNvSpPr>
            <a:spLocks/>
          </p:cNvSpPr>
          <p:nvPr/>
        </p:nvSpPr>
        <p:spPr bwMode="auto">
          <a:xfrm>
            <a:off x="2887663" y="3135313"/>
            <a:ext cx="757237" cy="1427162"/>
          </a:xfrm>
          <a:custGeom>
            <a:avLst/>
            <a:gdLst>
              <a:gd name="T0" fmla="*/ 2147483647 w 537"/>
              <a:gd name="T1" fmla="*/ 2147483647 h 899"/>
              <a:gd name="T2" fmla="*/ 2147483647 w 537"/>
              <a:gd name="T3" fmla="*/ 2147483647 h 899"/>
              <a:gd name="T4" fmla="*/ 2147483647 w 537"/>
              <a:gd name="T5" fmla="*/ 2147483647 h 899"/>
              <a:gd name="T6" fmla="*/ 2147483647 w 537"/>
              <a:gd name="T7" fmla="*/ 2147483647 h 899"/>
              <a:gd name="T8" fmla="*/ 2147483647 w 537"/>
              <a:gd name="T9" fmla="*/ 2147483647 h 899"/>
              <a:gd name="T10" fmla="*/ 2147483647 w 537"/>
              <a:gd name="T11" fmla="*/ 2147483647 h 899"/>
              <a:gd name="T12" fmla="*/ 2147483647 w 537"/>
              <a:gd name="T13" fmla="*/ 2147483647 h 899"/>
              <a:gd name="T14" fmla="*/ 2147483647 w 537"/>
              <a:gd name="T15" fmla="*/ 2147483647 h 899"/>
              <a:gd name="T16" fmla="*/ 2147483647 w 537"/>
              <a:gd name="T17" fmla="*/ 2147483647 h 899"/>
              <a:gd name="T18" fmla="*/ 2147483647 w 537"/>
              <a:gd name="T19" fmla="*/ 2147483647 h 899"/>
              <a:gd name="T20" fmla="*/ 2147483647 w 537"/>
              <a:gd name="T21" fmla="*/ 2147483647 h 899"/>
              <a:gd name="T22" fmla="*/ 2147483647 w 537"/>
              <a:gd name="T23" fmla="*/ 2147483647 h 899"/>
              <a:gd name="T24" fmla="*/ 2147483647 w 537"/>
              <a:gd name="T25" fmla="*/ 2147483647 h 899"/>
              <a:gd name="T26" fmla="*/ 2147483647 w 537"/>
              <a:gd name="T27" fmla="*/ 2147483647 h 899"/>
              <a:gd name="T28" fmla="*/ 2147483647 w 537"/>
              <a:gd name="T29" fmla="*/ 2147483647 h 899"/>
              <a:gd name="T30" fmla="*/ 2147483647 w 537"/>
              <a:gd name="T31" fmla="*/ 2147483647 h 899"/>
              <a:gd name="T32" fmla="*/ 2147483647 w 537"/>
              <a:gd name="T33" fmla="*/ 2147483647 h 899"/>
              <a:gd name="T34" fmla="*/ 2147483647 w 537"/>
              <a:gd name="T35" fmla="*/ 2147483647 h 899"/>
              <a:gd name="T36" fmla="*/ 2147483647 w 537"/>
              <a:gd name="T37" fmla="*/ 2147483647 h 899"/>
              <a:gd name="T38" fmla="*/ 2147483647 w 537"/>
              <a:gd name="T39" fmla="*/ 2147483647 h 899"/>
              <a:gd name="T40" fmla="*/ 2147483647 w 537"/>
              <a:gd name="T41" fmla="*/ 2147483647 h 899"/>
              <a:gd name="T42" fmla="*/ 2147483647 w 537"/>
              <a:gd name="T43" fmla="*/ 2147483647 h 899"/>
              <a:gd name="T44" fmla="*/ 2147483647 w 537"/>
              <a:gd name="T45" fmla="*/ 2147483647 h 899"/>
              <a:gd name="T46" fmla="*/ 2147483647 w 537"/>
              <a:gd name="T47" fmla="*/ 2147483647 h 899"/>
              <a:gd name="T48" fmla="*/ 2147483647 w 537"/>
              <a:gd name="T49" fmla="*/ 2147483647 h 899"/>
              <a:gd name="T50" fmla="*/ 2147483647 w 537"/>
              <a:gd name="T51" fmla="*/ 2147483647 h 899"/>
              <a:gd name="T52" fmla="*/ 2147483647 w 537"/>
              <a:gd name="T53" fmla="*/ 2147483647 h 899"/>
              <a:gd name="T54" fmla="*/ 2147483647 w 537"/>
              <a:gd name="T55" fmla="*/ 2147483647 h 899"/>
              <a:gd name="T56" fmla="*/ 2147483647 w 537"/>
              <a:gd name="T57" fmla="*/ 2147483647 h 899"/>
              <a:gd name="T58" fmla="*/ 2147483647 w 537"/>
              <a:gd name="T59" fmla="*/ 2147483647 h 899"/>
              <a:gd name="T60" fmla="*/ 2147483647 w 537"/>
              <a:gd name="T61" fmla="*/ 2147483647 h 899"/>
              <a:gd name="T62" fmla="*/ 2147483647 w 537"/>
              <a:gd name="T63" fmla="*/ 2147483647 h 899"/>
              <a:gd name="T64" fmla="*/ 2147483647 w 537"/>
              <a:gd name="T65" fmla="*/ 2147483647 h 899"/>
              <a:gd name="T66" fmla="*/ 2147483647 w 537"/>
              <a:gd name="T67" fmla="*/ 2147483647 h 899"/>
              <a:gd name="T68" fmla="*/ 2147483647 w 537"/>
              <a:gd name="T69" fmla="*/ 2147483647 h 899"/>
              <a:gd name="T70" fmla="*/ 2147483647 w 537"/>
              <a:gd name="T71" fmla="*/ 2147483647 h 899"/>
              <a:gd name="T72" fmla="*/ 2147483647 w 537"/>
              <a:gd name="T73" fmla="*/ 2147483647 h 899"/>
              <a:gd name="T74" fmla="*/ 2147483647 w 537"/>
              <a:gd name="T75" fmla="*/ 2147483647 h 899"/>
              <a:gd name="T76" fmla="*/ 2147483647 w 537"/>
              <a:gd name="T77" fmla="*/ 2147483647 h 899"/>
              <a:gd name="T78" fmla="*/ 2147483647 w 537"/>
              <a:gd name="T79" fmla="*/ 2147483647 h 899"/>
              <a:gd name="T80" fmla="*/ 2147483647 w 537"/>
              <a:gd name="T81" fmla="*/ 2147483647 h 899"/>
              <a:gd name="T82" fmla="*/ 2147483647 w 537"/>
              <a:gd name="T83" fmla="*/ 0 h 8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7"/>
              <a:gd name="T127" fmla="*/ 0 h 899"/>
              <a:gd name="T128" fmla="*/ 537 w 537"/>
              <a:gd name="T129" fmla="*/ 899 h 8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7" h="899">
                <a:moveTo>
                  <a:pt x="19" y="0"/>
                </a:moveTo>
                <a:lnTo>
                  <a:pt x="21" y="2"/>
                </a:lnTo>
                <a:lnTo>
                  <a:pt x="26" y="10"/>
                </a:lnTo>
                <a:lnTo>
                  <a:pt x="34" y="21"/>
                </a:lnTo>
                <a:lnTo>
                  <a:pt x="45" y="35"/>
                </a:lnTo>
                <a:lnTo>
                  <a:pt x="57" y="53"/>
                </a:lnTo>
                <a:lnTo>
                  <a:pt x="72" y="73"/>
                </a:lnTo>
                <a:lnTo>
                  <a:pt x="87" y="94"/>
                </a:lnTo>
                <a:lnTo>
                  <a:pt x="104" y="116"/>
                </a:lnTo>
                <a:lnTo>
                  <a:pt x="121" y="139"/>
                </a:lnTo>
                <a:lnTo>
                  <a:pt x="137" y="162"/>
                </a:lnTo>
                <a:lnTo>
                  <a:pt x="154" y="184"/>
                </a:lnTo>
                <a:lnTo>
                  <a:pt x="170" y="205"/>
                </a:lnTo>
                <a:lnTo>
                  <a:pt x="184" y="224"/>
                </a:lnTo>
                <a:lnTo>
                  <a:pt x="197" y="240"/>
                </a:lnTo>
                <a:lnTo>
                  <a:pt x="207" y="253"/>
                </a:lnTo>
                <a:lnTo>
                  <a:pt x="215" y="263"/>
                </a:lnTo>
                <a:lnTo>
                  <a:pt x="223" y="271"/>
                </a:lnTo>
                <a:lnTo>
                  <a:pt x="234" y="282"/>
                </a:lnTo>
                <a:lnTo>
                  <a:pt x="246" y="295"/>
                </a:lnTo>
                <a:lnTo>
                  <a:pt x="261" y="309"/>
                </a:lnTo>
                <a:lnTo>
                  <a:pt x="277" y="324"/>
                </a:lnTo>
                <a:lnTo>
                  <a:pt x="294" y="340"/>
                </a:lnTo>
                <a:lnTo>
                  <a:pt x="312" y="357"/>
                </a:lnTo>
                <a:lnTo>
                  <a:pt x="331" y="374"/>
                </a:lnTo>
                <a:lnTo>
                  <a:pt x="349" y="391"/>
                </a:lnTo>
                <a:lnTo>
                  <a:pt x="368" y="408"/>
                </a:lnTo>
                <a:lnTo>
                  <a:pt x="386" y="425"/>
                </a:lnTo>
                <a:lnTo>
                  <a:pt x="403" y="441"/>
                </a:lnTo>
                <a:lnTo>
                  <a:pt x="419" y="457"/>
                </a:lnTo>
                <a:lnTo>
                  <a:pt x="433" y="471"/>
                </a:lnTo>
                <a:lnTo>
                  <a:pt x="445" y="484"/>
                </a:lnTo>
                <a:lnTo>
                  <a:pt x="455" y="495"/>
                </a:lnTo>
                <a:lnTo>
                  <a:pt x="467" y="510"/>
                </a:lnTo>
                <a:lnTo>
                  <a:pt x="478" y="524"/>
                </a:lnTo>
                <a:lnTo>
                  <a:pt x="488" y="539"/>
                </a:lnTo>
                <a:lnTo>
                  <a:pt x="496" y="553"/>
                </a:lnTo>
                <a:lnTo>
                  <a:pt x="504" y="567"/>
                </a:lnTo>
                <a:lnTo>
                  <a:pt x="511" y="581"/>
                </a:lnTo>
                <a:lnTo>
                  <a:pt x="518" y="595"/>
                </a:lnTo>
                <a:lnTo>
                  <a:pt x="523" y="609"/>
                </a:lnTo>
                <a:lnTo>
                  <a:pt x="527" y="623"/>
                </a:lnTo>
                <a:lnTo>
                  <a:pt x="530" y="636"/>
                </a:lnTo>
                <a:lnTo>
                  <a:pt x="533" y="649"/>
                </a:lnTo>
                <a:lnTo>
                  <a:pt x="535" y="662"/>
                </a:lnTo>
                <a:lnTo>
                  <a:pt x="536" y="676"/>
                </a:lnTo>
                <a:lnTo>
                  <a:pt x="537" y="688"/>
                </a:lnTo>
                <a:lnTo>
                  <a:pt x="537" y="701"/>
                </a:lnTo>
                <a:lnTo>
                  <a:pt x="536" y="714"/>
                </a:lnTo>
                <a:lnTo>
                  <a:pt x="534" y="726"/>
                </a:lnTo>
                <a:lnTo>
                  <a:pt x="533" y="738"/>
                </a:lnTo>
                <a:lnTo>
                  <a:pt x="530" y="750"/>
                </a:lnTo>
                <a:lnTo>
                  <a:pt x="527" y="762"/>
                </a:lnTo>
                <a:lnTo>
                  <a:pt x="523" y="774"/>
                </a:lnTo>
                <a:lnTo>
                  <a:pt x="520" y="785"/>
                </a:lnTo>
                <a:lnTo>
                  <a:pt x="515" y="797"/>
                </a:lnTo>
                <a:lnTo>
                  <a:pt x="511" y="808"/>
                </a:lnTo>
                <a:lnTo>
                  <a:pt x="505" y="819"/>
                </a:lnTo>
                <a:lnTo>
                  <a:pt x="500" y="830"/>
                </a:lnTo>
                <a:lnTo>
                  <a:pt x="495" y="840"/>
                </a:lnTo>
                <a:lnTo>
                  <a:pt x="488" y="851"/>
                </a:lnTo>
                <a:lnTo>
                  <a:pt x="482" y="862"/>
                </a:lnTo>
                <a:lnTo>
                  <a:pt x="476" y="872"/>
                </a:lnTo>
                <a:lnTo>
                  <a:pt x="469" y="882"/>
                </a:lnTo>
                <a:lnTo>
                  <a:pt x="462" y="892"/>
                </a:lnTo>
                <a:lnTo>
                  <a:pt x="451" y="891"/>
                </a:lnTo>
                <a:lnTo>
                  <a:pt x="442" y="891"/>
                </a:lnTo>
                <a:lnTo>
                  <a:pt x="431" y="891"/>
                </a:lnTo>
                <a:lnTo>
                  <a:pt x="422" y="892"/>
                </a:lnTo>
                <a:lnTo>
                  <a:pt x="412" y="894"/>
                </a:lnTo>
                <a:lnTo>
                  <a:pt x="402" y="896"/>
                </a:lnTo>
                <a:lnTo>
                  <a:pt x="393" y="897"/>
                </a:lnTo>
                <a:lnTo>
                  <a:pt x="383" y="899"/>
                </a:lnTo>
                <a:lnTo>
                  <a:pt x="373" y="899"/>
                </a:lnTo>
                <a:lnTo>
                  <a:pt x="363" y="898"/>
                </a:lnTo>
                <a:lnTo>
                  <a:pt x="352" y="896"/>
                </a:lnTo>
                <a:lnTo>
                  <a:pt x="340" y="892"/>
                </a:lnTo>
                <a:lnTo>
                  <a:pt x="328" y="886"/>
                </a:lnTo>
                <a:lnTo>
                  <a:pt x="315" y="878"/>
                </a:lnTo>
                <a:lnTo>
                  <a:pt x="302" y="868"/>
                </a:lnTo>
                <a:lnTo>
                  <a:pt x="287" y="854"/>
                </a:lnTo>
                <a:lnTo>
                  <a:pt x="174" y="464"/>
                </a:lnTo>
                <a:lnTo>
                  <a:pt x="0" y="103"/>
                </a:lnTo>
                <a:lnTo>
                  <a:pt x="19"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8" name="Freeform 17"/>
          <p:cNvSpPr>
            <a:spLocks/>
          </p:cNvSpPr>
          <p:nvPr/>
        </p:nvSpPr>
        <p:spPr bwMode="auto">
          <a:xfrm>
            <a:off x="7400925" y="3135313"/>
            <a:ext cx="757238" cy="1427162"/>
          </a:xfrm>
          <a:custGeom>
            <a:avLst/>
            <a:gdLst>
              <a:gd name="T0" fmla="*/ 2147483647 w 536"/>
              <a:gd name="T1" fmla="*/ 2147483647 h 899"/>
              <a:gd name="T2" fmla="*/ 2147483647 w 536"/>
              <a:gd name="T3" fmla="*/ 2147483647 h 899"/>
              <a:gd name="T4" fmla="*/ 2147483647 w 536"/>
              <a:gd name="T5" fmla="*/ 2147483647 h 899"/>
              <a:gd name="T6" fmla="*/ 2147483647 w 536"/>
              <a:gd name="T7" fmla="*/ 2147483647 h 899"/>
              <a:gd name="T8" fmla="*/ 2147483647 w 536"/>
              <a:gd name="T9" fmla="*/ 2147483647 h 899"/>
              <a:gd name="T10" fmla="*/ 2147483647 w 536"/>
              <a:gd name="T11" fmla="*/ 2147483647 h 899"/>
              <a:gd name="T12" fmla="*/ 2147483647 w 536"/>
              <a:gd name="T13" fmla="*/ 2147483647 h 899"/>
              <a:gd name="T14" fmla="*/ 2147483647 w 536"/>
              <a:gd name="T15" fmla="*/ 2147483647 h 899"/>
              <a:gd name="T16" fmla="*/ 2147483647 w 536"/>
              <a:gd name="T17" fmla="*/ 2147483647 h 899"/>
              <a:gd name="T18" fmla="*/ 2147483647 w 536"/>
              <a:gd name="T19" fmla="*/ 2147483647 h 899"/>
              <a:gd name="T20" fmla="*/ 2147483647 w 536"/>
              <a:gd name="T21" fmla="*/ 2147483647 h 899"/>
              <a:gd name="T22" fmla="*/ 2147483647 w 536"/>
              <a:gd name="T23" fmla="*/ 2147483647 h 899"/>
              <a:gd name="T24" fmla="*/ 2147483647 w 536"/>
              <a:gd name="T25" fmla="*/ 2147483647 h 899"/>
              <a:gd name="T26" fmla="*/ 2147483647 w 536"/>
              <a:gd name="T27" fmla="*/ 2147483647 h 899"/>
              <a:gd name="T28" fmla="*/ 2147483647 w 536"/>
              <a:gd name="T29" fmla="*/ 2147483647 h 899"/>
              <a:gd name="T30" fmla="*/ 2147483647 w 536"/>
              <a:gd name="T31" fmla="*/ 2147483647 h 899"/>
              <a:gd name="T32" fmla="*/ 2147483647 w 536"/>
              <a:gd name="T33" fmla="*/ 2147483647 h 899"/>
              <a:gd name="T34" fmla="*/ 2147483647 w 536"/>
              <a:gd name="T35" fmla="*/ 2147483647 h 899"/>
              <a:gd name="T36" fmla="*/ 2147483647 w 536"/>
              <a:gd name="T37" fmla="*/ 2147483647 h 899"/>
              <a:gd name="T38" fmla="*/ 2147483647 w 536"/>
              <a:gd name="T39" fmla="*/ 2147483647 h 899"/>
              <a:gd name="T40" fmla="*/ 2147483647 w 536"/>
              <a:gd name="T41" fmla="*/ 2147483647 h 899"/>
              <a:gd name="T42" fmla="*/ 2147483647 w 536"/>
              <a:gd name="T43" fmla="*/ 2147483647 h 899"/>
              <a:gd name="T44" fmla="*/ 2147483647 w 536"/>
              <a:gd name="T45" fmla="*/ 2147483647 h 899"/>
              <a:gd name="T46" fmla="*/ 2147483647 w 536"/>
              <a:gd name="T47" fmla="*/ 2147483647 h 899"/>
              <a:gd name="T48" fmla="*/ 2147483647 w 536"/>
              <a:gd name="T49" fmla="*/ 2147483647 h 899"/>
              <a:gd name="T50" fmla="*/ 2147483647 w 536"/>
              <a:gd name="T51" fmla="*/ 2147483647 h 899"/>
              <a:gd name="T52" fmla="*/ 2147483647 w 536"/>
              <a:gd name="T53" fmla="*/ 2147483647 h 899"/>
              <a:gd name="T54" fmla="*/ 2147483647 w 536"/>
              <a:gd name="T55" fmla="*/ 2147483647 h 899"/>
              <a:gd name="T56" fmla="*/ 2147483647 w 536"/>
              <a:gd name="T57" fmla="*/ 2147483647 h 899"/>
              <a:gd name="T58" fmla="*/ 2147483647 w 536"/>
              <a:gd name="T59" fmla="*/ 2147483647 h 899"/>
              <a:gd name="T60" fmla="*/ 2147483647 w 536"/>
              <a:gd name="T61" fmla="*/ 2147483647 h 899"/>
              <a:gd name="T62" fmla="*/ 2147483647 w 536"/>
              <a:gd name="T63" fmla="*/ 2147483647 h 899"/>
              <a:gd name="T64" fmla="*/ 2147483647 w 536"/>
              <a:gd name="T65" fmla="*/ 2147483647 h 899"/>
              <a:gd name="T66" fmla="*/ 2147483647 w 536"/>
              <a:gd name="T67" fmla="*/ 2147483647 h 899"/>
              <a:gd name="T68" fmla="*/ 2147483647 w 536"/>
              <a:gd name="T69" fmla="*/ 2147483647 h 899"/>
              <a:gd name="T70" fmla="*/ 2147483647 w 536"/>
              <a:gd name="T71" fmla="*/ 2147483647 h 899"/>
              <a:gd name="T72" fmla="*/ 2147483647 w 536"/>
              <a:gd name="T73" fmla="*/ 2147483647 h 899"/>
              <a:gd name="T74" fmla="*/ 2147483647 w 536"/>
              <a:gd name="T75" fmla="*/ 2147483647 h 899"/>
              <a:gd name="T76" fmla="*/ 2147483647 w 536"/>
              <a:gd name="T77" fmla="*/ 2147483647 h 899"/>
              <a:gd name="T78" fmla="*/ 2147483647 w 536"/>
              <a:gd name="T79" fmla="*/ 2147483647 h 899"/>
              <a:gd name="T80" fmla="*/ 2147483647 w 536"/>
              <a:gd name="T81" fmla="*/ 2147483647 h 899"/>
              <a:gd name="T82" fmla="*/ 2147483647 w 536"/>
              <a:gd name="T83" fmla="*/ 0 h 8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6"/>
              <a:gd name="T127" fmla="*/ 0 h 899"/>
              <a:gd name="T128" fmla="*/ 536 w 536"/>
              <a:gd name="T129" fmla="*/ 899 h 8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6" h="899">
                <a:moveTo>
                  <a:pt x="19" y="0"/>
                </a:moveTo>
                <a:lnTo>
                  <a:pt x="20" y="2"/>
                </a:lnTo>
                <a:lnTo>
                  <a:pt x="25" y="10"/>
                </a:lnTo>
                <a:lnTo>
                  <a:pt x="34" y="21"/>
                </a:lnTo>
                <a:lnTo>
                  <a:pt x="44" y="35"/>
                </a:lnTo>
                <a:lnTo>
                  <a:pt x="57" y="53"/>
                </a:lnTo>
                <a:lnTo>
                  <a:pt x="72" y="73"/>
                </a:lnTo>
                <a:lnTo>
                  <a:pt x="87" y="94"/>
                </a:lnTo>
                <a:lnTo>
                  <a:pt x="104" y="116"/>
                </a:lnTo>
                <a:lnTo>
                  <a:pt x="120" y="139"/>
                </a:lnTo>
                <a:lnTo>
                  <a:pt x="137" y="162"/>
                </a:lnTo>
                <a:lnTo>
                  <a:pt x="154" y="184"/>
                </a:lnTo>
                <a:lnTo>
                  <a:pt x="169" y="205"/>
                </a:lnTo>
                <a:lnTo>
                  <a:pt x="184" y="224"/>
                </a:lnTo>
                <a:lnTo>
                  <a:pt x="197" y="240"/>
                </a:lnTo>
                <a:lnTo>
                  <a:pt x="207" y="253"/>
                </a:lnTo>
                <a:lnTo>
                  <a:pt x="215" y="263"/>
                </a:lnTo>
                <a:lnTo>
                  <a:pt x="223" y="271"/>
                </a:lnTo>
                <a:lnTo>
                  <a:pt x="233" y="282"/>
                </a:lnTo>
                <a:lnTo>
                  <a:pt x="246" y="295"/>
                </a:lnTo>
                <a:lnTo>
                  <a:pt x="260" y="309"/>
                </a:lnTo>
                <a:lnTo>
                  <a:pt x="277" y="324"/>
                </a:lnTo>
                <a:lnTo>
                  <a:pt x="294" y="340"/>
                </a:lnTo>
                <a:lnTo>
                  <a:pt x="312" y="357"/>
                </a:lnTo>
                <a:lnTo>
                  <a:pt x="331" y="374"/>
                </a:lnTo>
                <a:lnTo>
                  <a:pt x="349" y="391"/>
                </a:lnTo>
                <a:lnTo>
                  <a:pt x="368" y="408"/>
                </a:lnTo>
                <a:lnTo>
                  <a:pt x="385" y="425"/>
                </a:lnTo>
                <a:lnTo>
                  <a:pt x="403" y="441"/>
                </a:lnTo>
                <a:lnTo>
                  <a:pt x="418" y="457"/>
                </a:lnTo>
                <a:lnTo>
                  <a:pt x="433" y="471"/>
                </a:lnTo>
                <a:lnTo>
                  <a:pt x="445" y="484"/>
                </a:lnTo>
                <a:lnTo>
                  <a:pt x="455" y="495"/>
                </a:lnTo>
                <a:lnTo>
                  <a:pt x="467" y="510"/>
                </a:lnTo>
                <a:lnTo>
                  <a:pt x="478" y="524"/>
                </a:lnTo>
                <a:lnTo>
                  <a:pt x="487" y="539"/>
                </a:lnTo>
                <a:lnTo>
                  <a:pt x="496" y="553"/>
                </a:lnTo>
                <a:lnTo>
                  <a:pt x="504" y="567"/>
                </a:lnTo>
                <a:lnTo>
                  <a:pt x="511" y="581"/>
                </a:lnTo>
                <a:lnTo>
                  <a:pt x="517" y="595"/>
                </a:lnTo>
                <a:lnTo>
                  <a:pt x="522" y="609"/>
                </a:lnTo>
                <a:lnTo>
                  <a:pt x="527" y="623"/>
                </a:lnTo>
                <a:lnTo>
                  <a:pt x="530" y="636"/>
                </a:lnTo>
                <a:lnTo>
                  <a:pt x="533" y="649"/>
                </a:lnTo>
                <a:lnTo>
                  <a:pt x="535" y="662"/>
                </a:lnTo>
                <a:lnTo>
                  <a:pt x="536" y="676"/>
                </a:lnTo>
                <a:lnTo>
                  <a:pt x="536" y="688"/>
                </a:lnTo>
                <a:lnTo>
                  <a:pt x="536" y="701"/>
                </a:lnTo>
                <a:lnTo>
                  <a:pt x="536" y="714"/>
                </a:lnTo>
                <a:lnTo>
                  <a:pt x="534" y="726"/>
                </a:lnTo>
                <a:lnTo>
                  <a:pt x="532" y="738"/>
                </a:lnTo>
                <a:lnTo>
                  <a:pt x="530" y="750"/>
                </a:lnTo>
                <a:lnTo>
                  <a:pt x="527" y="762"/>
                </a:lnTo>
                <a:lnTo>
                  <a:pt x="523" y="774"/>
                </a:lnTo>
                <a:lnTo>
                  <a:pt x="520" y="785"/>
                </a:lnTo>
                <a:lnTo>
                  <a:pt x="515" y="797"/>
                </a:lnTo>
                <a:lnTo>
                  <a:pt x="510" y="808"/>
                </a:lnTo>
                <a:lnTo>
                  <a:pt x="505" y="819"/>
                </a:lnTo>
                <a:lnTo>
                  <a:pt x="499" y="830"/>
                </a:lnTo>
                <a:lnTo>
                  <a:pt x="494" y="840"/>
                </a:lnTo>
                <a:lnTo>
                  <a:pt x="488" y="851"/>
                </a:lnTo>
                <a:lnTo>
                  <a:pt x="482" y="862"/>
                </a:lnTo>
                <a:lnTo>
                  <a:pt x="475" y="872"/>
                </a:lnTo>
                <a:lnTo>
                  <a:pt x="469" y="882"/>
                </a:lnTo>
                <a:lnTo>
                  <a:pt x="462" y="892"/>
                </a:lnTo>
                <a:lnTo>
                  <a:pt x="451" y="891"/>
                </a:lnTo>
                <a:lnTo>
                  <a:pt x="441" y="891"/>
                </a:lnTo>
                <a:lnTo>
                  <a:pt x="431" y="891"/>
                </a:lnTo>
                <a:lnTo>
                  <a:pt x="422" y="892"/>
                </a:lnTo>
                <a:lnTo>
                  <a:pt x="412" y="894"/>
                </a:lnTo>
                <a:lnTo>
                  <a:pt x="402" y="896"/>
                </a:lnTo>
                <a:lnTo>
                  <a:pt x="393" y="897"/>
                </a:lnTo>
                <a:lnTo>
                  <a:pt x="383" y="899"/>
                </a:lnTo>
                <a:lnTo>
                  <a:pt x="373" y="899"/>
                </a:lnTo>
                <a:lnTo>
                  <a:pt x="362" y="898"/>
                </a:lnTo>
                <a:lnTo>
                  <a:pt x="351" y="896"/>
                </a:lnTo>
                <a:lnTo>
                  <a:pt x="340" y="892"/>
                </a:lnTo>
                <a:lnTo>
                  <a:pt x="328" y="886"/>
                </a:lnTo>
                <a:lnTo>
                  <a:pt x="315" y="878"/>
                </a:lnTo>
                <a:lnTo>
                  <a:pt x="301" y="868"/>
                </a:lnTo>
                <a:lnTo>
                  <a:pt x="287" y="854"/>
                </a:lnTo>
                <a:lnTo>
                  <a:pt x="173" y="464"/>
                </a:lnTo>
                <a:lnTo>
                  <a:pt x="0" y="103"/>
                </a:lnTo>
                <a:lnTo>
                  <a:pt x="19"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39" name="Freeform 18"/>
          <p:cNvSpPr>
            <a:spLocks/>
          </p:cNvSpPr>
          <p:nvPr/>
        </p:nvSpPr>
        <p:spPr bwMode="auto">
          <a:xfrm>
            <a:off x="2887663" y="3135313"/>
            <a:ext cx="757237" cy="1427162"/>
          </a:xfrm>
          <a:custGeom>
            <a:avLst/>
            <a:gdLst>
              <a:gd name="T0" fmla="*/ 2147483647 w 537"/>
              <a:gd name="T1" fmla="*/ 0 h 899"/>
              <a:gd name="T2" fmla="*/ 2147483647 w 537"/>
              <a:gd name="T3" fmla="*/ 2147483647 h 899"/>
              <a:gd name="T4" fmla="*/ 2147483647 w 537"/>
              <a:gd name="T5" fmla="*/ 2147483647 h 899"/>
              <a:gd name="T6" fmla="*/ 2147483647 w 537"/>
              <a:gd name="T7" fmla="*/ 2147483647 h 899"/>
              <a:gd name="T8" fmla="*/ 2147483647 w 537"/>
              <a:gd name="T9" fmla="*/ 2147483647 h 899"/>
              <a:gd name="T10" fmla="*/ 2147483647 w 537"/>
              <a:gd name="T11" fmla="*/ 2147483647 h 899"/>
              <a:gd name="T12" fmla="*/ 2147483647 w 537"/>
              <a:gd name="T13" fmla="*/ 2147483647 h 899"/>
              <a:gd name="T14" fmla="*/ 2147483647 w 537"/>
              <a:gd name="T15" fmla="*/ 2147483647 h 899"/>
              <a:gd name="T16" fmla="*/ 2147483647 w 537"/>
              <a:gd name="T17" fmla="*/ 2147483647 h 899"/>
              <a:gd name="T18" fmla="*/ 2147483647 w 537"/>
              <a:gd name="T19" fmla="*/ 2147483647 h 899"/>
              <a:gd name="T20" fmla="*/ 2147483647 w 537"/>
              <a:gd name="T21" fmla="*/ 2147483647 h 899"/>
              <a:gd name="T22" fmla="*/ 2147483647 w 537"/>
              <a:gd name="T23" fmla="*/ 2147483647 h 899"/>
              <a:gd name="T24" fmla="*/ 2147483647 w 537"/>
              <a:gd name="T25" fmla="*/ 2147483647 h 899"/>
              <a:gd name="T26" fmla="*/ 2147483647 w 537"/>
              <a:gd name="T27" fmla="*/ 2147483647 h 899"/>
              <a:gd name="T28" fmla="*/ 2147483647 w 537"/>
              <a:gd name="T29" fmla="*/ 2147483647 h 899"/>
              <a:gd name="T30" fmla="*/ 2147483647 w 537"/>
              <a:gd name="T31" fmla="*/ 2147483647 h 899"/>
              <a:gd name="T32" fmla="*/ 2147483647 w 537"/>
              <a:gd name="T33" fmla="*/ 2147483647 h 899"/>
              <a:gd name="T34" fmla="*/ 2147483647 w 537"/>
              <a:gd name="T35" fmla="*/ 2147483647 h 899"/>
              <a:gd name="T36" fmla="*/ 2147483647 w 537"/>
              <a:gd name="T37" fmla="*/ 2147483647 h 899"/>
              <a:gd name="T38" fmla="*/ 2147483647 w 537"/>
              <a:gd name="T39" fmla="*/ 2147483647 h 899"/>
              <a:gd name="T40" fmla="*/ 2147483647 w 537"/>
              <a:gd name="T41" fmla="*/ 2147483647 h 899"/>
              <a:gd name="T42" fmla="*/ 2147483647 w 537"/>
              <a:gd name="T43" fmla="*/ 2147483647 h 899"/>
              <a:gd name="T44" fmla="*/ 2147483647 w 537"/>
              <a:gd name="T45" fmla="*/ 2147483647 h 899"/>
              <a:gd name="T46" fmla="*/ 2147483647 w 537"/>
              <a:gd name="T47" fmla="*/ 2147483647 h 899"/>
              <a:gd name="T48" fmla="*/ 2147483647 w 537"/>
              <a:gd name="T49" fmla="*/ 2147483647 h 899"/>
              <a:gd name="T50" fmla="*/ 2147483647 w 537"/>
              <a:gd name="T51" fmla="*/ 2147483647 h 899"/>
              <a:gd name="T52" fmla="*/ 2147483647 w 537"/>
              <a:gd name="T53" fmla="*/ 2147483647 h 899"/>
              <a:gd name="T54" fmla="*/ 2147483647 w 537"/>
              <a:gd name="T55" fmla="*/ 2147483647 h 899"/>
              <a:gd name="T56" fmla="*/ 2147483647 w 537"/>
              <a:gd name="T57" fmla="*/ 2147483647 h 899"/>
              <a:gd name="T58" fmla="*/ 2147483647 w 537"/>
              <a:gd name="T59" fmla="*/ 2147483647 h 899"/>
              <a:gd name="T60" fmla="*/ 2147483647 w 537"/>
              <a:gd name="T61" fmla="*/ 2147483647 h 899"/>
              <a:gd name="T62" fmla="*/ 2147483647 w 537"/>
              <a:gd name="T63" fmla="*/ 2147483647 h 899"/>
              <a:gd name="T64" fmla="*/ 2147483647 w 537"/>
              <a:gd name="T65" fmla="*/ 2147483647 h 899"/>
              <a:gd name="T66" fmla="*/ 2147483647 w 537"/>
              <a:gd name="T67" fmla="*/ 2147483647 h 899"/>
              <a:gd name="T68" fmla="*/ 2147483647 w 537"/>
              <a:gd name="T69" fmla="*/ 2147483647 h 899"/>
              <a:gd name="T70" fmla="*/ 2147483647 w 537"/>
              <a:gd name="T71" fmla="*/ 2147483647 h 899"/>
              <a:gd name="T72" fmla="*/ 2147483647 w 537"/>
              <a:gd name="T73" fmla="*/ 2147483647 h 899"/>
              <a:gd name="T74" fmla="*/ 2147483647 w 537"/>
              <a:gd name="T75" fmla="*/ 2147483647 h 899"/>
              <a:gd name="T76" fmla="*/ 2147483647 w 537"/>
              <a:gd name="T77" fmla="*/ 2147483647 h 899"/>
              <a:gd name="T78" fmla="*/ 2147483647 w 537"/>
              <a:gd name="T79" fmla="*/ 2147483647 h 899"/>
              <a:gd name="T80" fmla="*/ 2147483647 w 537"/>
              <a:gd name="T81" fmla="*/ 2147483647 h 899"/>
              <a:gd name="T82" fmla="*/ 2147483647 w 537"/>
              <a:gd name="T83" fmla="*/ 2147483647 h 899"/>
              <a:gd name="T84" fmla="*/ 2147483647 w 537"/>
              <a:gd name="T85" fmla="*/ 2147483647 h 899"/>
              <a:gd name="T86" fmla="*/ 2147483647 w 537"/>
              <a:gd name="T87" fmla="*/ 0 h 8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7"/>
              <a:gd name="T133" fmla="*/ 0 h 899"/>
              <a:gd name="T134" fmla="*/ 537 w 537"/>
              <a:gd name="T135" fmla="*/ 899 h 8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7" h="899">
                <a:moveTo>
                  <a:pt x="19" y="0"/>
                </a:moveTo>
                <a:lnTo>
                  <a:pt x="19" y="0"/>
                </a:lnTo>
                <a:lnTo>
                  <a:pt x="21" y="2"/>
                </a:lnTo>
                <a:lnTo>
                  <a:pt x="26" y="10"/>
                </a:lnTo>
                <a:lnTo>
                  <a:pt x="34" y="21"/>
                </a:lnTo>
                <a:lnTo>
                  <a:pt x="45" y="35"/>
                </a:lnTo>
                <a:lnTo>
                  <a:pt x="57" y="53"/>
                </a:lnTo>
                <a:lnTo>
                  <a:pt x="72" y="73"/>
                </a:lnTo>
                <a:lnTo>
                  <a:pt x="87" y="94"/>
                </a:lnTo>
                <a:lnTo>
                  <a:pt x="104" y="116"/>
                </a:lnTo>
                <a:lnTo>
                  <a:pt x="121" y="139"/>
                </a:lnTo>
                <a:lnTo>
                  <a:pt x="137" y="162"/>
                </a:lnTo>
                <a:lnTo>
                  <a:pt x="154" y="184"/>
                </a:lnTo>
                <a:lnTo>
                  <a:pt x="170" y="205"/>
                </a:lnTo>
                <a:lnTo>
                  <a:pt x="184" y="224"/>
                </a:lnTo>
                <a:lnTo>
                  <a:pt x="197" y="240"/>
                </a:lnTo>
                <a:lnTo>
                  <a:pt x="207" y="253"/>
                </a:lnTo>
                <a:lnTo>
                  <a:pt x="215" y="263"/>
                </a:lnTo>
                <a:lnTo>
                  <a:pt x="223" y="271"/>
                </a:lnTo>
                <a:lnTo>
                  <a:pt x="234" y="282"/>
                </a:lnTo>
                <a:lnTo>
                  <a:pt x="246" y="295"/>
                </a:lnTo>
                <a:lnTo>
                  <a:pt x="261" y="309"/>
                </a:lnTo>
                <a:lnTo>
                  <a:pt x="277" y="324"/>
                </a:lnTo>
                <a:lnTo>
                  <a:pt x="294" y="340"/>
                </a:lnTo>
                <a:lnTo>
                  <a:pt x="312" y="357"/>
                </a:lnTo>
                <a:lnTo>
                  <a:pt x="331" y="374"/>
                </a:lnTo>
                <a:lnTo>
                  <a:pt x="349" y="391"/>
                </a:lnTo>
                <a:lnTo>
                  <a:pt x="368" y="408"/>
                </a:lnTo>
                <a:lnTo>
                  <a:pt x="386" y="425"/>
                </a:lnTo>
                <a:lnTo>
                  <a:pt x="403" y="441"/>
                </a:lnTo>
                <a:lnTo>
                  <a:pt x="419" y="457"/>
                </a:lnTo>
                <a:lnTo>
                  <a:pt x="433" y="471"/>
                </a:lnTo>
                <a:lnTo>
                  <a:pt x="445" y="484"/>
                </a:lnTo>
                <a:lnTo>
                  <a:pt x="455" y="495"/>
                </a:lnTo>
                <a:lnTo>
                  <a:pt x="467" y="510"/>
                </a:lnTo>
                <a:lnTo>
                  <a:pt x="478" y="524"/>
                </a:lnTo>
                <a:lnTo>
                  <a:pt x="488" y="539"/>
                </a:lnTo>
                <a:lnTo>
                  <a:pt x="496" y="553"/>
                </a:lnTo>
                <a:lnTo>
                  <a:pt x="504" y="567"/>
                </a:lnTo>
                <a:lnTo>
                  <a:pt x="511" y="581"/>
                </a:lnTo>
                <a:lnTo>
                  <a:pt x="518" y="595"/>
                </a:lnTo>
                <a:lnTo>
                  <a:pt x="523" y="609"/>
                </a:lnTo>
                <a:lnTo>
                  <a:pt x="527" y="623"/>
                </a:lnTo>
                <a:lnTo>
                  <a:pt x="530" y="636"/>
                </a:lnTo>
                <a:lnTo>
                  <a:pt x="533" y="649"/>
                </a:lnTo>
                <a:lnTo>
                  <a:pt x="535" y="662"/>
                </a:lnTo>
                <a:lnTo>
                  <a:pt x="536" y="676"/>
                </a:lnTo>
                <a:lnTo>
                  <a:pt x="537" y="688"/>
                </a:lnTo>
                <a:lnTo>
                  <a:pt x="537" y="701"/>
                </a:lnTo>
                <a:lnTo>
                  <a:pt x="536" y="714"/>
                </a:lnTo>
                <a:lnTo>
                  <a:pt x="534" y="726"/>
                </a:lnTo>
                <a:lnTo>
                  <a:pt x="533" y="738"/>
                </a:lnTo>
                <a:lnTo>
                  <a:pt x="530" y="750"/>
                </a:lnTo>
                <a:lnTo>
                  <a:pt x="527" y="762"/>
                </a:lnTo>
                <a:lnTo>
                  <a:pt x="523" y="774"/>
                </a:lnTo>
                <a:lnTo>
                  <a:pt x="520" y="785"/>
                </a:lnTo>
                <a:lnTo>
                  <a:pt x="515" y="797"/>
                </a:lnTo>
                <a:lnTo>
                  <a:pt x="511" y="808"/>
                </a:lnTo>
                <a:lnTo>
                  <a:pt x="505" y="819"/>
                </a:lnTo>
                <a:lnTo>
                  <a:pt x="500" y="830"/>
                </a:lnTo>
                <a:lnTo>
                  <a:pt x="495" y="840"/>
                </a:lnTo>
                <a:lnTo>
                  <a:pt x="488" y="851"/>
                </a:lnTo>
                <a:lnTo>
                  <a:pt x="482" y="862"/>
                </a:lnTo>
                <a:lnTo>
                  <a:pt x="476" y="872"/>
                </a:lnTo>
                <a:lnTo>
                  <a:pt x="469" y="882"/>
                </a:lnTo>
                <a:lnTo>
                  <a:pt x="462" y="892"/>
                </a:lnTo>
                <a:lnTo>
                  <a:pt x="451" y="891"/>
                </a:lnTo>
                <a:lnTo>
                  <a:pt x="442" y="891"/>
                </a:lnTo>
                <a:lnTo>
                  <a:pt x="431" y="891"/>
                </a:lnTo>
                <a:lnTo>
                  <a:pt x="422" y="892"/>
                </a:lnTo>
                <a:lnTo>
                  <a:pt x="412" y="894"/>
                </a:lnTo>
                <a:lnTo>
                  <a:pt x="402" y="896"/>
                </a:lnTo>
                <a:lnTo>
                  <a:pt x="393" y="897"/>
                </a:lnTo>
                <a:lnTo>
                  <a:pt x="383" y="899"/>
                </a:lnTo>
                <a:lnTo>
                  <a:pt x="373" y="899"/>
                </a:lnTo>
                <a:lnTo>
                  <a:pt x="363" y="898"/>
                </a:lnTo>
                <a:lnTo>
                  <a:pt x="352" y="896"/>
                </a:lnTo>
                <a:lnTo>
                  <a:pt x="340" y="892"/>
                </a:lnTo>
                <a:lnTo>
                  <a:pt x="328" y="886"/>
                </a:lnTo>
                <a:lnTo>
                  <a:pt x="315" y="878"/>
                </a:lnTo>
                <a:lnTo>
                  <a:pt x="302" y="868"/>
                </a:lnTo>
                <a:lnTo>
                  <a:pt x="287" y="854"/>
                </a:lnTo>
                <a:lnTo>
                  <a:pt x="174" y="464"/>
                </a:lnTo>
                <a:lnTo>
                  <a:pt x="0" y="103"/>
                </a:lnTo>
                <a:lnTo>
                  <a:pt x="19"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0" name="Freeform 19"/>
          <p:cNvSpPr>
            <a:spLocks/>
          </p:cNvSpPr>
          <p:nvPr/>
        </p:nvSpPr>
        <p:spPr bwMode="auto">
          <a:xfrm>
            <a:off x="7400925" y="3135313"/>
            <a:ext cx="757238" cy="1427162"/>
          </a:xfrm>
          <a:custGeom>
            <a:avLst/>
            <a:gdLst>
              <a:gd name="T0" fmla="*/ 2147483647 w 536"/>
              <a:gd name="T1" fmla="*/ 0 h 899"/>
              <a:gd name="T2" fmla="*/ 2147483647 w 536"/>
              <a:gd name="T3" fmla="*/ 2147483647 h 899"/>
              <a:gd name="T4" fmla="*/ 2147483647 w 536"/>
              <a:gd name="T5" fmla="*/ 2147483647 h 899"/>
              <a:gd name="T6" fmla="*/ 2147483647 w 536"/>
              <a:gd name="T7" fmla="*/ 2147483647 h 899"/>
              <a:gd name="T8" fmla="*/ 2147483647 w 536"/>
              <a:gd name="T9" fmla="*/ 2147483647 h 899"/>
              <a:gd name="T10" fmla="*/ 2147483647 w 536"/>
              <a:gd name="T11" fmla="*/ 2147483647 h 899"/>
              <a:gd name="T12" fmla="*/ 2147483647 w 536"/>
              <a:gd name="T13" fmla="*/ 2147483647 h 899"/>
              <a:gd name="T14" fmla="*/ 2147483647 w 536"/>
              <a:gd name="T15" fmla="*/ 2147483647 h 899"/>
              <a:gd name="T16" fmla="*/ 2147483647 w 536"/>
              <a:gd name="T17" fmla="*/ 2147483647 h 899"/>
              <a:gd name="T18" fmla="*/ 2147483647 w 536"/>
              <a:gd name="T19" fmla="*/ 2147483647 h 899"/>
              <a:gd name="T20" fmla="*/ 2147483647 w 536"/>
              <a:gd name="T21" fmla="*/ 2147483647 h 899"/>
              <a:gd name="T22" fmla="*/ 2147483647 w 536"/>
              <a:gd name="T23" fmla="*/ 2147483647 h 899"/>
              <a:gd name="T24" fmla="*/ 2147483647 w 536"/>
              <a:gd name="T25" fmla="*/ 2147483647 h 899"/>
              <a:gd name="T26" fmla="*/ 2147483647 w 536"/>
              <a:gd name="T27" fmla="*/ 2147483647 h 899"/>
              <a:gd name="T28" fmla="*/ 2147483647 w 536"/>
              <a:gd name="T29" fmla="*/ 2147483647 h 899"/>
              <a:gd name="T30" fmla="*/ 2147483647 w 536"/>
              <a:gd name="T31" fmla="*/ 2147483647 h 899"/>
              <a:gd name="T32" fmla="*/ 2147483647 w 536"/>
              <a:gd name="T33" fmla="*/ 2147483647 h 899"/>
              <a:gd name="T34" fmla="*/ 2147483647 w 536"/>
              <a:gd name="T35" fmla="*/ 2147483647 h 899"/>
              <a:gd name="T36" fmla="*/ 2147483647 w 536"/>
              <a:gd name="T37" fmla="*/ 2147483647 h 899"/>
              <a:gd name="T38" fmla="*/ 2147483647 w 536"/>
              <a:gd name="T39" fmla="*/ 2147483647 h 899"/>
              <a:gd name="T40" fmla="*/ 2147483647 w 536"/>
              <a:gd name="T41" fmla="*/ 2147483647 h 899"/>
              <a:gd name="T42" fmla="*/ 2147483647 w 536"/>
              <a:gd name="T43" fmla="*/ 2147483647 h 899"/>
              <a:gd name="T44" fmla="*/ 2147483647 w 536"/>
              <a:gd name="T45" fmla="*/ 2147483647 h 899"/>
              <a:gd name="T46" fmla="*/ 2147483647 w 536"/>
              <a:gd name="T47" fmla="*/ 2147483647 h 899"/>
              <a:gd name="T48" fmla="*/ 2147483647 w 536"/>
              <a:gd name="T49" fmla="*/ 2147483647 h 899"/>
              <a:gd name="T50" fmla="*/ 2147483647 w 536"/>
              <a:gd name="T51" fmla="*/ 2147483647 h 899"/>
              <a:gd name="T52" fmla="*/ 2147483647 w 536"/>
              <a:gd name="T53" fmla="*/ 2147483647 h 899"/>
              <a:gd name="T54" fmla="*/ 2147483647 w 536"/>
              <a:gd name="T55" fmla="*/ 2147483647 h 899"/>
              <a:gd name="T56" fmla="*/ 2147483647 w 536"/>
              <a:gd name="T57" fmla="*/ 2147483647 h 899"/>
              <a:gd name="T58" fmla="*/ 2147483647 w 536"/>
              <a:gd name="T59" fmla="*/ 2147483647 h 899"/>
              <a:gd name="T60" fmla="*/ 2147483647 w 536"/>
              <a:gd name="T61" fmla="*/ 2147483647 h 899"/>
              <a:gd name="T62" fmla="*/ 2147483647 w 536"/>
              <a:gd name="T63" fmla="*/ 2147483647 h 899"/>
              <a:gd name="T64" fmla="*/ 2147483647 w 536"/>
              <a:gd name="T65" fmla="*/ 2147483647 h 899"/>
              <a:gd name="T66" fmla="*/ 2147483647 w 536"/>
              <a:gd name="T67" fmla="*/ 2147483647 h 899"/>
              <a:gd name="T68" fmla="*/ 2147483647 w 536"/>
              <a:gd name="T69" fmla="*/ 2147483647 h 899"/>
              <a:gd name="T70" fmla="*/ 2147483647 w 536"/>
              <a:gd name="T71" fmla="*/ 2147483647 h 899"/>
              <a:gd name="T72" fmla="*/ 2147483647 w 536"/>
              <a:gd name="T73" fmla="*/ 2147483647 h 899"/>
              <a:gd name="T74" fmla="*/ 2147483647 w 536"/>
              <a:gd name="T75" fmla="*/ 2147483647 h 899"/>
              <a:gd name="T76" fmla="*/ 2147483647 w 536"/>
              <a:gd name="T77" fmla="*/ 2147483647 h 899"/>
              <a:gd name="T78" fmla="*/ 2147483647 w 536"/>
              <a:gd name="T79" fmla="*/ 2147483647 h 899"/>
              <a:gd name="T80" fmla="*/ 2147483647 w 536"/>
              <a:gd name="T81" fmla="*/ 2147483647 h 899"/>
              <a:gd name="T82" fmla="*/ 2147483647 w 536"/>
              <a:gd name="T83" fmla="*/ 2147483647 h 899"/>
              <a:gd name="T84" fmla="*/ 2147483647 w 536"/>
              <a:gd name="T85" fmla="*/ 2147483647 h 899"/>
              <a:gd name="T86" fmla="*/ 2147483647 w 536"/>
              <a:gd name="T87" fmla="*/ 0 h 8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6"/>
              <a:gd name="T133" fmla="*/ 0 h 899"/>
              <a:gd name="T134" fmla="*/ 536 w 536"/>
              <a:gd name="T135" fmla="*/ 899 h 8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6" h="899">
                <a:moveTo>
                  <a:pt x="19" y="0"/>
                </a:moveTo>
                <a:lnTo>
                  <a:pt x="19" y="0"/>
                </a:lnTo>
                <a:lnTo>
                  <a:pt x="20" y="2"/>
                </a:lnTo>
                <a:lnTo>
                  <a:pt x="25" y="10"/>
                </a:lnTo>
                <a:lnTo>
                  <a:pt x="34" y="21"/>
                </a:lnTo>
                <a:lnTo>
                  <a:pt x="44" y="35"/>
                </a:lnTo>
                <a:lnTo>
                  <a:pt x="57" y="53"/>
                </a:lnTo>
                <a:lnTo>
                  <a:pt x="72" y="73"/>
                </a:lnTo>
                <a:lnTo>
                  <a:pt x="87" y="94"/>
                </a:lnTo>
                <a:lnTo>
                  <a:pt x="104" y="116"/>
                </a:lnTo>
                <a:lnTo>
                  <a:pt x="120" y="139"/>
                </a:lnTo>
                <a:lnTo>
                  <a:pt x="137" y="162"/>
                </a:lnTo>
                <a:lnTo>
                  <a:pt x="154" y="184"/>
                </a:lnTo>
                <a:lnTo>
                  <a:pt x="169" y="205"/>
                </a:lnTo>
                <a:lnTo>
                  <a:pt x="184" y="224"/>
                </a:lnTo>
                <a:lnTo>
                  <a:pt x="197" y="240"/>
                </a:lnTo>
                <a:lnTo>
                  <a:pt x="207" y="253"/>
                </a:lnTo>
                <a:lnTo>
                  <a:pt x="215" y="263"/>
                </a:lnTo>
                <a:lnTo>
                  <a:pt x="223" y="271"/>
                </a:lnTo>
                <a:lnTo>
                  <a:pt x="233" y="282"/>
                </a:lnTo>
                <a:lnTo>
                  <a:pt x="246" y="295"/>
                </a:lnTo>
                <a:lnTo>
                  <a:pt x="260" y="309"/>
                </a:lnTo>
                <a:lnTo>
                  <a:pt x="277" y="324"/>
                </a:lnTo>
                <a:lnTo>
                  <a:pt x="294" y="340"/>
                </a:lnTo>
                <a:lnTo>
                  <a:pt x="312" y="357"/>
                </a:lnTo>
                <a:lnTo>
                  <a:pt x="331" y="374"/>
                </a:lnTo>
                <a:lnTo>
                  <a:pt x="349" y="391"/>
                </a:lnTo>
                <a:lnTo>
                  <a:pt x="368" y="408"/>
                </a:lnTo>
                <a:lnTo>
                  <a:pt x="385" y="425"/>
                </a:lnTo>
                <a:lnTo>
                  <a:pt x="403" y="441"/>
                </a:lnTo>
                <a:lnTo>
                  <a:pt x="418" y="457"/>
                </a:lnTo>
                <a:lnTo>
                  <a:pt x="433" y="471"/>
                </a:lnTo>
                <a:lnTo>
                  <a:pt x="445" y="484"/>
                </a:lnTo>
                <a:lnTo>
                  <a:pt x="455" y="495"/>
                </a:lnTo>
                <a:lnTo>
                  <a:pt x="467" y="510"/>
                </a:lnTo>
                <a:lnTo>
                  <a:pt x="478" y="524"/>
                </a:lnTo>
                <a:lnTo>
                  <a:pt x="487" y="539"/>
                </a:lnTo>
                <a:lnTo>
                  <a:pt x="496" y="553"/>
                </a:lnTo>
                <a:lnTo>
                  <a:pt x="504" y="567"/>
                </a:lnTo>
                <a:lnTo>
                  <a:pt x="511" y="581"/>
                </a:lnTo>
                <a:lnTo>
                  <a:pt x="517" y="595"/>
                </a:lnTo>
                <a:lnTo>
                  <a:pt x="522" y="609"/>
                </a:lnTo>
                <a:lnTo>
                  <a:pt x="527" y="623"/>
                </a:lnTo>
                <a:lnTo>
                  <a:pt x="530" y="636"/>
                </a:lnTo>
                <a:lnTo>
                  <a:pt x="533" y="649"/>
                </a:lnTo>
                <a:lnTo>
                  <a:pt x="535" y="662"/>
                </a:lnTo>
                <a:lnTo>
                  <a:pt x="536" y="676"/>
                </a:lnTo>
                <a:lnTo>
                  <a:pt x="536" y="688"/>
                </a:lnTo>
                <a:lnTo>
                  <a:pt x="536" y="701"/>
                </a:lnTo>
                <a:lnTo>
                  <a:pt x="536" y="714"/>
                </a:lnTo>
                <a:lnTo>
                  <a:pt x="534" y="726"/>
                </a:lnTo>
                <a:lnTo>
                  <a:pt x="532" y="738"/>
                </a:lnTo>
                <a:lnTo>
                  <a:pt x="530" y="750"/>
                </a:lnTo>
                <a:lnTo>
                  <a:pt x="527" y="762"/>
                </a:lnTo>
                <a:lnTo>
                  <a:pt x="523" y="774"/>
                </a:lnTo>
                <a:lnTo>
                  <a:pt x="520" y="785"/>
                </a:lnTo>
                <a:lnTo>
                  <a:pt x="515" y="797"/>
                </a:lnTo>
                <a:lnTo>
                  <a:pt x="510" y="808"/>
                </a:lnTo>
                <a:lnTo>
                  <a:pt x="505" y="819"/>
                </a:lnTo>
                <a:lnTo>
                  <a:pt x="499" y="830"/>
                </a:lnTo>
                <a:lnTo>
                  <a:pt x="494" y="840"/>
                </a:lnTo>
                <a:lnTo>
                  <a:pt x="488" y="851"/>
                </a:lnTo>
                <a:lnTo>
                  <a:pt x="482" y="862"/>
                </a:lnTo>
                <a:lnTo>
                  <a:pt x="475" y="872"/>
                </a:lnTo>
                <a:lnTo>
                  <a:pt x="469" y="882"/>
                </a:lnTo>
                <a:lnTo>
                  <a:pt x="462" y="892"/>
                </a:lnTo>
                <a:lnTo>
                  <a:pt x="451" y="891"/>
                </a:lnTo>
                <a:lnTo>
                  <a:pt x="441" y="891"/>
                </a:lnTo>
                <a:lnTo>
                  <a:pt x="431" y="891"/>
                </a:lnTo>
                <a:lnTo>
                  <a:pt x="422" y="892"/>
                </a:lnTo>
                <a:lnTo>
                  <a:pt x="412" y="894"/>
                </a:lnTo>
                <a:lnTo>
                  <a:pt x="402" y="896"/>
                </a:lnTo>
                <a:lnTo>
                  <a:pt x="393" y="897"/>
                </a:lnTo>
                <a:lnTo>
                  <a:pt x="383" y="899"/>
                </a:lnTo>
                <a:lnTo>
                  <a:pt x="373" y="899"/>
                </a:lnTo>
                <a:lnTo>
                  <a:pt x="362" y="898"/>
                </a:lnTo>
                <a:lnTo>
                  <a:pt x="351" y="896"/>
                </a:lnTo>
                <a:lnTo>
                  <a:pt x="340" y="892"/>
                </a:lnTo>
                <a:lnTo>
                  <a:pt x="328" y="886"/>
                </a:lnTo>
                <a:lnTo>
                  <a:pt x="315" y="878"/>
                </a:lnTo>
                <a:lnTo>
                  <a:pt x="301" y="868"/>
                </a:lnTo>
                <a:lnTo>
                  <a:pt x="287" y="854"/>
                </a:lnTo>
                <a:lnTo>
                  <a:pt x="173" y="464"/>
                </a:lnTo>
                <a:lnTo>
                  <a:pt x="0" y="103"/>
                </a:lnTo>
                <a:lnTo>
                  <a:pt x="19"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1" name="Freeform 20"/>
          <p:cNvSpPr>
            <a:spLocks/>
          </p:cNvSpPr>
          <p:nvPr/>
        </p:nvSpPr>
        <p:spPr bwMode="auto">
          <a:xfrm>
            <a:off x="2660650" y="2813050"/>
            <a:ext cx="769938" cy="1708150"/>
          </a:xfrm>
          <a:custGeom>
            <a:avLst/>
            <a:gdLst>
              <a:gd name="T0" fmla="*/ 2147483647 w 545"/>
              <a:gd name="T1" fmla="*/ 2147483647 h 1076"/>
              <a:gd name="T2" fmla="*/ 2147483647 w 545"/>
              <a:gd name="T3" fmla="*/ 2147483647 h 1076"/>
              <a:gd name="T4" fmla="*/ 2147483647 w 545"/>
              <a:gd name="T5" fmla="*/ 2147483647 h 1076"/>
              <a:gd name="T6" fmla="*/ 2147483647 w 545"/>
              <a:gd name="T7" fmla="*/ 2147483647 h 1076"/>
              <a:gd name="T8" fmla="*/ 2147483647 w 545"/>
              <a:gd name="T9" fmla="*/ 2147483647 h 1076"/>
              <a:gd name="T10" fmla="*/ 2147483647 w 545"/>
              <a:gd name="T11" fmla="*/ 2147483647 h 1076"/>
              <a:gd name="T12" fmla="*/ 2147483647 w 545"/>
              <a:gd name="T13" fmla="*/ 2147483647 h 1076"/>
              <a:gd name="T14" fmla="*/ 2147483647 w 545"/>
              <a:gd name="T15" fmla="*/ 2147483647 h 1076"/>
              <a:gd name="T16" fmla="*/ 2147483647 w 545"/>
              <a:gd name="T17" fmla="*/ 2147483647 h 1076"/>
              <a:gd name="T18" fmla="*/ 2147483647 w 545"/>
              <a:gd name="T19" fmla="*/ 2147483647 h 1076"/>
              <a:gd name="T20" fmla="*/ 2147483647 w 545"/>
              <a:gd name="T21" fmla="*/ 2147483647 h 1076"/>
              <a:gd name="T22" fmla="*/ 2147483647 w 545"/>
              <a:gd name="T23" fmla="*/ 2147483647 h 1076"/>
              <a:gd name="T24" fmla="*/ 2147483647 w 545"/>
              <a:gd name="T25" fmla="*/ 2147483647 h 1076"/>
              <a:gd name="T26" fmla="*/ 2147483647 w 545"/>
              <a:gd name="T27" fmla="*/ 2147483647 h 1076"/>
              <a:gd name="T28" fmla="*/ 2147483647 w 545"/>
              <a:gd name="T29" fmla="*/ 2147483647 h 1076"/>
              <a:gd name="T30" fmla="*/ 2147483647 w 545"/>
              <a:gd name="T31" fmla="*/ 2147483647 h 1076"/>
              <a:gd name="T32" fmla="*/ 2147483647 w 545"/>
              <a:gd name="T33" fmla="*/ 2147483647 h 1076"/>
              <a:gd name="T34" fmla="*/ 2147483647 w 545"/>
              <a:gd name="T35" fmla="*/ 2147483647 h 1076"/>
              <a:gd name="T36" fmla="*/ 2147483647 w 545"/>
              <a:gd name="T37" fmla="*/ 2147483647 h 1076"/>
              <a:gd name="T38" fmla="*/ 2147483647 w 545"/>
              <a:gd name="T39" fmla="*/ 2147483647 h 1076"/>
              <a:gd name="T40" fmla="*/ 2147483647 w 545"/>
              <a:gd name="T41" fmla="*/ 2147483647 h 1076"/>
              <a:gd name="T42" fmla="*/ 2147483647 w 545"/>
              <a:gd name="T43" fmla="*/ 2147483647 h 1076"/>
              <a:gd name="T44" fmla="*/ 2147483647 w 545"/>
              <a:gd name="T45" fmla="*/ 2147483647 h 1076"/>
              <a:gd name="T46" fmla="*/ 2147483647 w 545"/>
              <a:gd name="T47" fmla="*/ 2147483647 h 1076"/>
              <a:gd name="T48" fmla="*/ 2147483647 w 545"/>
              <a:gd name="T49" fmla="*/ 2147483647 h 1076"/>
              <a:gd name="T50" fmla="*/ 2147483647 w 545"/>
              <a:gd name="T51" fmla="*/ 2147483647 h 1076"/>
              <a:gd name="T52" fmla="*/ 2147483647 w 545"/>
              <a:gd name="T53" fmla="*/ 2147483647 h 1076"/>
              <a:gd name="T54" fmla="*/ 2147483647 w 545"/>
              <a:gd name="T55" fmla="*/ 2147483647 h 1076"/>
              <a:gd name="T56" fmla="*/ 2147483647 w 545"/>
              <a:gd name="T57" fmla="*/ 2147483647 h 1076"/>
              <a:gd name="T58" fmla="*/ 2147483647 w 545"/>
              <a:gd name="T59" fmla="*/ 2147483647 h 1076"/>
              <a:gd name="T60" fmla="*/ 2147483647 w 545"/>
              <a:gd name="T61" fmla="*/ 2147483647 h 1076"/>
              <a:gd name="T62" fmla="*/ 2147483647 w 545"/>
              <a:gd name="T63" fmla="*/ 2147483647 h 1076"/>
              <a:gd name="T64" fmla="*/ 2147483647 w 545"/>
              <a:gd name="T65" fmla="*/ 2147483647 h 1076"/>
              <a:gd name="T66" fmla="*/ 2147483647 w 545"/>
              <a:gd name="T67" fmla="*/ 2147483647 h 1076"/>
              <a:gd name="T68" fmla="*/ 2147483647 w 545"/>
              <a:gd name="T69" fmla="*/ 2147483647 h 1076"/>
              <a:gd name="T70" fmla="*/ 2147483647 w 545"/>
              <a:gd name="T71" fmla="*/ 2147483647 h 1076"/>
              <a:gd name="T72" fmla="*/ 2147483647 w 545"/>
              <a:gd name="T73" fmla="*/ 2147483647 h 1076"/>
              <a:gd name="T74" fmla="*/ 2147483647 w 545"/>
              <a:gd name="T75" fmla="*/ 2147483647 h 1076"/>
              <a:gd name="T76" fmla="*/ 2147483647 w 545"/>
              <a:gd name="T77" fmla="*/ 2147483647 h 1076"/>
              <a:gd name="T78" fmla="*/ 2147483647 w 545"/>
              <a:gd name="T79" fmla="*/ 2147483647 h 1076"/>
              <a:gd name="T80" fmla="*/ 2147483647 w 545"/>
              <a:gd name="T81" fmla="*/ 2147483647 h 1076"/>
              <a:gd name="T82" fmla="*/ 2147483647 w 545"/>
              <a:gd name="T83" fmla="*/ 2147483647 h 1076"/>
              <a:gd name="T84" fmla="*/ 2147483647 w 545"/>
              <a:gd name="T85" fmla="*/ 2147483647 h 1076"/>
              <a:gd name="T86" fmla="*/ 2147483647 w 545"/>
              <a:gd name="T87" fmla="*/ 2147483647 h 1076"/>
              <a:gd name="T88" fmla="*/ 2147483647 w 545"/>
              <a:gd name="T89" fmla="*/ 2147483647 h 1076"/>
              <a:gd name="T90" fmla="*/ 2147483647 w 545"/>
              <a:gd name="T91" fmla="*/ 2147483647 h 1076"/>
              <a:gd name="T92" fmla="*/ 2147483647 w 545"/>
              <a:gd name="T93" fmla="*/ 2147483647 h 1076"/>
              <a:gd name="T94" fmla="*/ 2147483647 w 545"/>
              <a:gd name="T95" fmla="*/ 2147483647 h 1076"/>
              <a:gd name="T96" fmla="*/ 2147483647 w 545"/>
              <a:gd name="T97" fmla="*/ 0 h 10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1076"/>
              <a:gd name="T149" fmla="*/ 545 w 545"/>
              <a:gd name="T150" fmla="*/ 1076 h 10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1076">
                <a:moveTo>
                  <a:pt x="89" y="102"/>
                </a:moveTo>
                <a:lnTo>
                  <a:pt x="92" y="102"/>
                </a:lnTo>
                <a:lnTo>
                  <a:pt x="97" y="105"/>
                </a:lnTo>
                <a:lnTo>
                  <a:pt x="104" y="110"/>
                </a:lnTo>
                <a:lnTo>
                  <a:pt x="113" y="118"/>
                </a:lnTo>
                <a:lnTo>
                  <a:pt x="122" y="128"/>
                </a:lnTo>
                <a:lnTo>
                  <a:pt x="133" y="140"/>
                </a:lnTo>
                <a:lnTo>
                  <a:pt x="145" y="152"/>
                </a:lnTo>
                <a:lnTo>
                  <a:pt x="156" y="167"/>
                </a:lnTo>
                <a:lnTo>
                  <a:pt x="168" y="182"/>
                </a:lnTo>
                <a:lnTo>
                  <a:pt x="178" y="197"/>
                </a:lnTo>
                <a:lnTo>
                  <a:pt x="188" y="213"/>
                </a:lnTo>
                <a:lnTo>
                  <a:pt x="197" y="230"/>
                </a:lnTo>
                <a:lnTo>
                  <a:pt x="203" y="245"/>
                </a:lnTo>
                <a:lnTo>
                  <a:pt x="208" y="261"/>
                </a:lnTo>
                <a:lnTo>
                  <a:pt x="209" y="275"/>
                </a:lnTo>
                <a:lnTo>
                  <a:pt x="209" y="288"/>
                </a:lnTo>
                <a:lnTo>
                  <a:pt x="209" y="299"/>
                </a:lnTo>
                <a:lnTo>
                  <a:pt x="213" y="313"/>
                </a:lnTo>
                <a:lnTo>
                  <a:pt x="219" y="330"/>
                </a:lnTo>
                <a:lnTo>
                  <a:pt x="228" y="348"/>
                </a:lnTo>
                <a:lnTo>
                  <a:pt x="239" y="368"/>
                </a:lnTo>
                <a:lnTo>
                  <a:pt x="252" y="390"/>
                </a:lnTo>
                <a:lnTo>
                  <a:pt x="266" y="412"/>
                </a:lnTo>
                <a:lnTo>
                  <a:pt x="281" y="434"/>
                </a:lnTo>
                <a:lnTo>
                  <a:pt x="296" y="456"/>
                </a:lnTo>
                <a:lnTo>
                  <a:pt x="311" y="477"/>
                </a:lnTo>
                <a:lnTo>
                  <a:pt x="326" y="497"/>
                </a:lnTo>
                <a:lnTo>
                  <a:pt x="340" y="516"/>
                </a:lnTo>
                <a:lnTo>
                  <a:pt x="353" y="533"/>
                </a:lnTo>
                <a:lnTo>
                  <a:pt x="364" y="548"/>
                </a:lnTo>
                <a:lnTo>
                  <a:pt x="372" y="559"/>
                </a:lnTo>
                <a:lnTo>
                  <a:pt x="379" y="567"/>
                </a:lnTo>
                <a:lnTo>
                  <a:pt x="386" y="576"/>
                </a:lnTo>
                <a:lnTo>
                  <a:pt x="396" y="587"/>
                </a:lnTo>
                <a:lnTo>
                  <a:pt x="407" y="599"/>
                </a:lnTo>
                <a:lnTo>
                  <a:pt x="421" y="614"/>
                </a:lnTo>
                <a:lnTo>
                  <a:pt x="436" y="631"/>
                </a:lnTo>
                <a:lnTo>
                  <a:pt x="451" y="649"/>
                </a:lnTo>
                <a:lnTo>
                  <a:pt x="467" y="670"/>
                </a:lnTo>
                <a:lnTo>
                  <a:pt x="482" y="691"/>
                </a:lnTo>
                <a:lnTo>
                  <a:pt x="497" y="714"/>
                </a:lnTo>
                <a:lnTo>
                  <a:pt x="510" y="738"/>
                </a:lnTo>
                <a:lnTo>
                  <a:pt x="522" y="763"/>
                </a:lnTo>
                <a:lnTo>
                  <a:pt x="532" y="789"/>
                </a:lnTo>
                <a:lnTo>
                  <a:pt x="539" y="815"/>
                </a:lnTo>
                <a:lnTo>
                  <a:pt x="544" y="842"/>
                </a:lnTo>
                <a:lnTo>
                  <a:pt x="545" y="870"/>
                </a:lnTo>
                <a:lnTo>
                  <a:pt x="542" y="898"/>
                </a:lnTo>
                <a:lnTo>
                  <a:pt x="539" y="916"/>
                </a:lnTo>
                <a:lnTo>
                  <a:pt x="535" y="932"/>
                </a:lnTo>
                <a:lnTo>
                  <a:pt x="532" y="948"/>
                </a:lnTo>
                <a:lnTo>
                  <a:pt x="528" y="962"/>
                </a:lnTo>
                <a:lnTo>
                  <a:pt x="524" y="977"/>
                </a:lnTo>
                <a:lnTo>
                  <a:pt x="519" y="989"/>
                </a:lnTo>
                <a:lnTo>
                  <a:pt x="515" y="1001"/>
                </a:lnTo>
                <a:lnTo>
                  <a:pt x="510" y="1013"/>
                </a:lnTo>
                <a:lnTo>
                  <a:pt x="505" y="1023"/>
                </a:lnTo>
                <a:lnTo>
                  <a:pt x="500" y="1033"/>
                </a:lnTo>
                <a:lnTo>
                  <a:pt x="495" y="1041"/>
                </a:lnTo>
                <a:lnTo>
                  <a:pt x="490" y="1047"/>
                </a:lnTo>
                <a:lnTo>
                  <a:pt x="485" y="1054"/>
                </a:lnTo>
                <a:lnTo>
                  <a:pt x="479" y="1058"/>
                </a:lnTo>
                <a:lnTo>
                  <a:pt x="474" y="1062"/>
                </a:lnTo>
                <a:lnTo>
                  <a:pt x="468" y="1065"/>
                </a:lnTo>
                <a:lnTo>
                  <a:pt x="456" y="1068"/>
                </a:lnTo>
                <a:lnTo>
                  <a:pt x="440" y="1071"/>
                </a:lnTo>
                <a:lnTo>
                  <a:pt x="421" y="1073"/>
                </a:lnTo>
                <a:lnTo>
                  <a:pt x="398" y="1075"/>
                </a:lnTo>
                <a:lnTo>
                  <a:pt x="373" y="1076"/>
                </a:lnTo>
                <a:lnTo>
                  <a:pt x="347" y="1076"/>
                </a:lnTo>
                <a:lnTo>
                  <a:pt x="319" y="1076"/>
                </a:lnTo>
                <a:lnTo>
                  <a:pt x="291" y="1075"/>
                </a:lnTo>
                <a:lnTo>
                  <a:pt x="262" y="1072"/>
                </a:lnTo>
                <a:lnTo>
                  <a:pt x="233" y="1070"/>
                </a:lnTo>
                <a:lnTo>
                  <a:pt x="206" y="1066"/>
                </a:lnTo>
                <a:lnTo>
                  <a:pt x="180" y="1062"/>
                </a:lnTo>
                <a:lnTo>
                  <a:pt x="156" y="1056"/>
                </a:lnTo>
                <a:lnTo>
                  <a:pt x="134" y="1050"/>
                </a:lnTo>
                <a:lnTo>
                  <a:pt x="117" y="1043"/>
                </a:lnTo>
                <a:lnTo>
                  <a:pt x="102" y="1034"/>
                </a:lnTo>
                <a:lnTo>
                  <a:pt x="95" y="1028"/>
                </a:lnTo>
                <a:lnTo>
                  <a:pt x="86" y="1022"/>
                </a:lnTo>
                <a:lnTo>
                  <a:pt x="77" y="1014"/>
                </a:lnTo>
                <a:lnTo>
                  <a:pt x="68" y="1006"/>
                </a:lnTo>
                <a:lnTo>
                  <a:pt x="58" y="998"/>
                </a:lnTo>
                <a:lnTo>
                  <a:pt x="50" y="989"/>
                </a:lnTo>
                <a:lnTo>
                  <a:pt x="41" y="980"/>
                </a:lnTo>
                <a:lnTo>
                  <a:pt x="33" y="972"/>
                </a:lnTo>
                <a:lnTo>
                  <a:pt x="24" y="963"/>
                </a:lnTo>
                <a:lnTo>
                  <a:pt x="18" y="956"/>
                </a:lnTo>
                <a:lnTo>
                  <a:pt x="12" y="949"/>
                </a:lnTo>
                <a:lnTo>
                  <a:pt x="8" y="943"/>
                </a:lnTo>
                <a:lnTo>
                  <a:pt x="4" y="937"/>
                </a:lnTo>
                <a:lnTo>
                  <a:pt x="3" y="934"/>
                </a:lnTo>
                <a:lnTo>
                  <a:pt x="4" y="931"/>
                </a:lnTo>
                <a:lnTo>
                  <a:pt x="6" y="931"/>
                </a:lnTo>
                <a:lnTo>
                  <a:pt x="11" y="928"/>
                </a:lnTo>
                <a:lnTo>
                  <a:pt x="16" y="921"/>
                </a:lnTo>
                <a:lnTo>
                  <a:pt x="24" y="910"/>
                </a:lnTo>
                <a:lnTo>
                  <a:pt x="32" y="895"/>
                </a:lnTo>
                <a:lnTo>
                  <a:pt x="41" y="879"/>
                </a:lnTo>
                <a:lnTo>
                  <a:pt x="50" y="860"/>
                </a:lnTo>
                <a:lnTo>
                  <a:pt x="59" y="840"/>
                </a:lnTo>
                <a:lnTo>
                  <a:pt x="68" y="818"/>
                </a:lnTo>
                <a:lnTo>
                  <a:pt x="76" y="798"/>
                </a:lnTo>
                <a:lnTo>
                  <a:pt x="84" y="777"/>
                </a:lnTo>
                <a:lnTo>
                  <a:pt x="91" y="757"/>
                </a:lnTo>
                <a:lnTo>
                  <a:pt x="96" y="740"/>
                </a:lnTo>
                <a:lnTo>
                  <a:pt x="99" y="725"/>
                </a:lnTo>
                <a:lnTo>
                  <a:pt x="101" y="713"/>
                </a:lnTo>
                <a:lnTo>
                  <a:pt x="100" y="705"/>
                </a:lnTo>
                <a:lnTo>
                  <a:pt x="98" y="701"/>
                </a:lnTo>
                <a:lnTo>
                  <a:pt x="96" y="699"/>
                </a:lnTo>
                <a:lnTo>
                  <a:pt x="95" y="694"/>
                </a:lnTo>
                <a:lnTo>
                  <a:pt x="94" y="686"/>
                </a:lnTo>
                <a:lnTo>
                  <a:pt x="91" y="675"/>
                </a:lnTo>
                <a:lnTo>
                  <a:pt x="90" y="663"/>
                </a:lnTo>
                <a:lnTo>
                  <a:pt x="87" y="647"/>
                </a:lnTo>
                <a:lnTo>
                  <a:pt x="85" y="630"/>
                </a:lnTo>
                <a:lnTo>
                  <a:pt x="83" y="611"/>
                </a:lnTo>
                <a:lnTo>
                  <a:pt x="80" y="590"/>
                </a:lnTo>
                <a:lnTo>
                  <a:pt x="77" y="568"/>
                </a:lnTo>
                <a:lnTo>
                  <a:pt x="75" y="544"/>
                </a:lnTo>
                <a:lnTo>
                  <a:pt x="72" y="520"/>
                </a:lnTo>
                <a:lnTo>
                  <a:pt x="69" y="495"/>
                </a:lnTo>
                <a:lnTo>
                  <a:pt x="66" y="469"/>
                </a:lnTo>
                <a:lnTo>
                  <a:pt x="63" y="442"/>
                </a:lnTo>
                <a:lnTo>
                  <a:pt x="60" y="416"/>
                </a:lnTo>
                <a:lnTo>
                  <a:pt x="57" y="389"/>
                </a:lnTo>
                <a:lnTo>
                  <a:pt x="54" y="363"/>
                </a:lnTo>
                <a:lnTo>
                  <a:pt x="52" y="337"/>
                </a:lnTo>
                <a:lnTo>
                  <a:pt x="49" y="312"/>
                </a:lnTo>
                <a:lnTo>
                  <a:pt x="47" y="287"/>
                </a:lnTo>
                <a:lnTo>
                  <a:pt x="45" y="264"/>
                </a:lnTo>
                <a:lnTo>
                  <a:pt x="42" y="242"/>
                </a:lnTo>
                <a:lnTo>
                  <a:pt x="40" y="221"/>
                </a:lnTo>
                <a:lnTo>
                  <a:pt x="38" y="202"/>
                </a:lnTo>
                <a:lnTo>
                  <a:pt x="37" y="185"/>
                </a:lnTo>
                <a:lnTo>
                  <a:pt x="35" y="170"/>
                </a:lnTo>
                <a:lnTo>
                  <a:pt x="34" y="157"/>
                </a:lnTo>
                <a:lnTo>
                  <a:pt x="33" y="147"/>
                </a:lnTo>
                <a:lnTo>
                  <a:pt x="32" y="139"/>
                </a:lnTo>
                <a:lnTo>
                  <a:pt x="31" y="135"/>
                </a:lnTo>
                <a:lnTo>
                  <a:pt x="31" y="133"/>
                </a:lnTo>
                <a:lnTo>
                  <a:pt x="0" y="76"/>
                </a:lnTo>
                <a:lnTo>
                  <a:pt x="18" y="0"/>
                </a:lnTo>
                <a:lnTo>
                  <a:pt x="80" y="31"/>
                </a:lnTo>
                <a:lnTo>
                  <a:pt x="89" y="10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42" name="Freeform 21"/>
          <p:cNvSpPr>
            <a:spLocks/>
          </p:cNvSpPr>
          <p:nvPr/>
        </p:nvSpPr>
        <p:spPr bwMode="auto">
          <a:xfrm>
            <a:off x="7175500" y="2813050"/>
            <a:ext cx="768350" cy="1708150"/>
          </a:xfrm>
          <a:custGeom>
            <a:avLst/>
            <a:gdLst>
              <a:gd name="T0" fmla="*/ 2147483647 w 545"/>
              <a:gd name="T1" fmla="*/ 2147483647 h 1076"/>
              <a:gd name="T2" fmla="*/ 2147483647 w 545"/>
              <a:gd name="T3" fmla="*/ 2147483647 h 1076"/>
              <a:gd name="T4" fmla="*/ 2147483647 w 545"/>
              <a:gd name="T5" fmla="*/ 2147483647 h 1076"/>
              <a:gd name="T6" fmla="*/ 2147483647 w 545"/>
              <a:gd name="T7" fmla="*/ 2147483647 h 1076"/>
              <a:gd name="T8" fmla="*/ 2147483647 w 545"/>
              <a:gd name="T9" fmla="*/ 2147483647 h 1076"/>
              <a:gd name="T10" fmla="*/ 2147483647 w 545"/>
              <a:gd name="T11" fmla="*/ 2147483647 h 1076"/>
              <a:gd name="T12" fmla="*/ 2147483647 w 545"/>
              <a:gd name="T13" fmla="*/ 2147483647 h 1076"/>
              <a:gd name="T14" fmla="*/ 2147483647 w 545"/>
              <a:gd name="T15" fmla="*/ 2147483647 h 1076"/>
              <a:gd name="T16" fmla="*/ 2147483647 w 545"/>
              <a:gd name="T17" fmla="*/ 2147483647 h 1076"/>
              <a:gd name="T18" fmla="*/ 2147483647 w 545"/>
              <a:gd name="T19" fmla="*/ 2147483647 h 1076"/>
              <a:gd name="T20" fmla="*/ 2147483647 w 545"/>
              <a:gd name="T21" fmla="*/ 2147483647 h 1076"/>
              <a:gd name="T22" fmla="*/ 2147483647 w 545"/>
              <a:gd name="T23" fmla="*/ 2147483647 h 1076"/>
              <a:gd name="T24" fmla="*/ 2147483647 w 545"/>
              <a:gd name="T25" fmla="*/ 2147483647 h 1076"/>
              <a:gd name="T26" fmla="*/ 2147483647 w 545"/>
              <a:gd name="T27" fmla="*/ 2147483647 h 1076"/>
              <a:gd name="T28" fmla="*/ 2147483647 w 545"/>
              <a:gd name="T29" fmla="*/ 2147483647 h 1076"/>
              <a:gd name="T30" fmla="*/ 2147483647 w 545"/>
              <a:gd name="T31" fmla="*/ 2147483647 h 1076"/>
              <a:gd name="T32" fmla="*/ 2147483647 w 545"/>
              <a:gd name="T33" fmla="*/ 2147483647 h 1076"/>
              <a:gd name="T34" fmla="*/ 2147483647 w 545"/>
              <a:gd name="T35" fmla="*/ 2147483647 h 1076"/>
              <a:gd name="T36" fmla="*/ 2147483647 w 545"/>
              <a:gd name="T37" fmla="*/ 2147483647 h 1076"/>
              <a:gd name="T38" fmla="*/ 2147483647 w 545"/>
              <a:gd name="T39" fmla="*/ 2147483647 h 1076"/>
              <a:gd name="T40" fmla="*/ 2147483647 w 545"/>
              <a:gd name="T41" fmla="*/ 2147483647 h 1076"/>
              <a:gd name="T42" fmla="*/ 2147483647 w 545"/>
              <a:gd name="T43" fmla="*/ 2147483647 h 1076"/>
              <a:gd name="T44" fmla="*/ 2147483647 w 545"/>
              <a:gd name="T45" fmla="*/ 2147483647 h 1076"/>
              <a:gd name="T46" fmla="*/ 2147483647 w 545"/>
              <a:gd name="T47" fmla="*/ 2147483647 h 1076"/>
              <a:gd name="T48" fmla="*/ 2147483647 w 545"/>
              <a:gd name="T49" fmla="*/ 2147483647 h 1076"/>
              <a:gd name="T50" fmla="*/ 2147483647 w 545"/>
              <a:gd name="T51" fmla="*/ 2147483647 h 1076"/>
              <a:gd name="T52" fmla="*/ 2147483647 w 545"/>
              <a:gd name="T53" fmla="*/ 2147483647 h 1076"/>
              <a:gd name="T54" fmla="*/ 2147483647 w 545"/>
              <a:gd name="T55" fmla="*/ 2147483647 h 1076"/>
              <a:gd name="T56" fmla="*/ 2147483647 w 545"/>
              <a:gd name="T57" fmla="*/ 2147483647 h 1076"/>
              <a:gd name="T58" fmla="*/ 2147483647 w 545"/>
              <a:gd name="T59" fmla="*/ 2147483647 h 1076"/>
              <a:gd name="T60" fmla="*/ 2147483647 w 545"/>
              <a:gd name="T61" fmla="*/ 2147483647 h 1076"/>
              <a:gd name="T62" fmla="*/ 2147483647 w 545"/>
              <a:gd name="T63" fmla="*/ 2147483647 h 1076"/>
              <a:gd name="T64" fmla="*/ 2147483647 w 545"/>
              <a:gd name="T65" fmla="*/ 2147483647 h 1076"/>
              <a:gd name="T66" fmla="*/ 2147483647 w 545"/>
              <a:gd name="T67" fmla="*/ 2147483647 h 1076"/>
              <a:gd name="T68" fmla="*/ 2147483647 w 545"/>
              <a:gd name="T69" fmla="*/ 2147483647 h 1076"/>
              <a:gd name="T70" fmla="*/ 2147483647 w 545"/>
              <a:gd name="T71" fmla="*/ 2147483647 h 1076"/>
              <a:gd name="T72" fmla="*/ 2147483647 w 545"/>
              <a:gd name="T73" fmla="*/ 2147483647 h 1076"/>
              <a:gd name="T74" fmla="*/ 2147483647 w 545"/>
              <a:gd name="T75" fmla="*/ 2147483647 h 1076"/>
              <a:gd name="T76" fmla="*/ 2147483647 w 545"/>
              <a:gd name="T77" fmla="*/ 2147483647 h 1076"/>
              <a:gd name="T78" fmla="*/ 2147483647 w 545"/>
              <a:gd name="T79" fmla="*/ 2147483647 h 1076"/>
              <a:gd name="T80" fmla="*/ 2147483647 w 545"/>
              <a:gd name="T81" fmla="*/ 2147483647 h 1076"/>
              <a:gd name="T82" fmla="*/ 2147483647 w 545"/>
              <a:gd name="T83" fmla="*/ 2147483647 h 1076"/>
              <a:gd name="T84" fmla="*/ 2147483647 w 545"/>
              <a:gd name="T85" fmla="*/ 2147483647 h 1076"/>
              <a:gd name="T86" fmla="*/ 2147483647 w 545"/>
              <a:gd name="T87" fmla="*/ 2147483647 h 1076"/>
              <a:gd name="T88" fmla="*/ 2147483647 w 545"/>
              <a:gd name="T89" fmla="*/ 2147483647 h 1076"/>
              <a:gd name="T90" fmla="*/ 2147483647 w 545"/>
              <a:gd name="T91" fmla="*/ 2147483647 h 1076"/>
              <a:gd name="T92" fmla="*/ 2147483647 w 545"/>
              <a:gd name="T93" fmla="*/ 2147483647 h 1076"/>
              <a:gd name="T94" fmla="*/ 2147483647 w 545"/>
              <a:gd name="T95" fmla="*/ 2147483647 h 1076"/>
              <a:gd name="T96" fmla="*/ 2147483647 w 545"/>
              <a:gd name="T97" fmla="*/ 0 h 10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1076"/>
              <a:gd name="T149" fmla="*/ 545 w 545"/>
              <a:gd name="T150" fmla="*/ 1076 h 10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1076">
                <a:moveTo>
                  <a:pt x="89" y="102"/>
                </a:moveTo>
                <a:lnTo>
                  <a:pt x="92" y="102"/>
                </a:lnTo>
                <a:lnTo>
                  <a:pt x="97" y="105"/>
                </a:lnTo>
                <a:lnTo>
                  <a:pt x="104" y="110"/>
                </a:lnTo>
                <a:lnTo>
                  <a:pt x="112" y="118"/>
                </a:lnTo>
                <a:lnTo>
                  <a:pt x="122" y="128"/>
                </a:lnTo>
                <a:lnTo>
                  <a:pt x="133" y="140"/>
                </a:lnTo>
                <a:lnTo>
                  <a:pt x="145" y="152"/>
                </a:lnTo>
                <a:lnTo>
                  <a:pt x="156" y="167"/>
                </a:lnTo>
                <a:lnTo>
                  <a:pt x="168" y="182"/>
                </a:lnTo>
                <a:lnTo>
                  <a:pt x="178" y="197"/>
                </a:lnTo>
                <a:lnTo>
                  <a:pt x="188" y="213"/>
                </a:lnTo>
                <a:lnTo>
                  <a:pt x="196" y="230"/>
                </a:lnTo>
                <a:lnTo>
                  <a:pt x="203" y="245"/>
                </a:lnTo>
                <a:lnTo>
                  <a:pt x="207" y="261"/>
                </a:lnTo>
                <a:lnTo>
                  <a:pt x="209" y="275"/>
                </a:lnTo>
                <a:lnTo>
                  <a:pt x="209" y="288"/>
                </a:lnTo>
                <a:lnTo>
                  <a:pt x="209" y="299"/>
                </a:lnTo>
                <a:lnTo>
                  <a:pt x="213" y="313"/>
                </a:lnTo>
                <a:lnTo>
                  <a:pt x="219" y="330"/>
                </a:lnTo>
                <a:lnTo>
                  <a:pt x="228" y="348"/>
                </a:lnTo>
                <a:lnTo>
                  <a:pt x="239" y="368"/>
                </a:lnTo>
                <a:lnTo>
                  <a:pt x="252" y="390"/>
                </a:lnTo>
                <a:lnTo>
                  <a:pt x="266" y="412"/>
                </a:lnTo>
                <a:lnTo>
                  <a:pt x="280" y="434"/>
                </a:lnTo>
                <a:lnTo>
                  <a:pt x="295" y="456"/>
                </a:lnTo>
                <a:lnTo>
                  <a:pt x="311" y="477"/>
                </a:lnTo>
                <a:lnTo>
                  <a:pt x="326" y="497"/>
                </a:lnTo>
                <a:lnTo>
                  <a:pt x="340" y="516"/>
                </a:lnTo>
                <a:lnTo>
                  <a:pt x="352" y="533"/>
                </a:lnTo>
                <a:lnTo>
                  <a:pt x="363" y="548"/>
                </a:lnTo>
                <a:lnTo>
                  <a:pt x="372" y="559"/>
                </a:lnTo>
                <a:lnTo>
                  <a:pt x="378" y="567"/>
                </a:lnTo>
                <a:lnTo>
                  <a:pt x="386" y="576"/>
                </a:lnTo>
                <a:lnTo>
                  <a:pt x="396" y="587"/>
                </a:lnTo>
                <a:lnTo>
                  <a:pt x="407" y="599"/>
                </a:lnTo>
                <a:lnTo>
                  <a:pt x="421" y="614"/>
                </a:lnTo>
                <a:lnTo>
                  <a:pt x="435" y="631"/>
                </a:lnTo>
                <a:lnTo>
                  <a:pt x="451" y="649"/>
                </a:lnTo>
                <a:lnTo>
                  <a:pt x="467" y="670"/>
                </a:lnTo>
                <a:lnTo>
                  <a:pt x="482" y="691"/>
                </a:lnTo>
                <a:lnTo>
                  <a:pt x="496" y="714"/>
                </a:lnTo>
                <a:lnTo>
                  <a:pt x="510" y="738"/>
                </a:lnTo>
                <a:lnTo>
                  <a:pt x="522" y="763"/>
                </a:lnTo>
                <a:lnTo>
                  <a:pt x="532" y="789"/>
                </a:lnTo>
                <a:lnTo>
                  <a:pt x="539" y="815"/>
                </a:lnTo>
                <a:lnTo>
                  <a:pt x="544" y="842"/>
                </a:lnTo>
                <a:lnTo>
                  <a:pt x="545" y="870"/>
                </a:lnTo>
                <a:lnTo>
                  <a:pt x="542" y="898"/>
                </a:lnTo>
                <a:lnTo>
                  <a:pt x="539" y="916"/>
                </a:lnTo>
                <a:lnTo>
                  <a:pt x="535" y="932"/>
                </a:lnTo>
                <a:lnTo>
                  <a:pt x="532" y="948"/>
                </a:lnTo>
                <a:lnTo>
                  <a:pt x="528" y="962"/>
                </a:lnTo>
                <a:lnTo>
                  <a:pt x="524" y="977"/>
                </a:lnTo>
                <a:lnTo>
                  <a:pt x="519" y="989"/>
                </a:lnTo>
                <a:lnTo>
                  <a:pt x="514" y="1001"/>
                </a:lnTo>
                <a:lnTo>
                  <a:pt x="510" y="1013"/>
                </a:lnTo>
                <a:lnTo>
                  <a:pt x="505" y="1023"/>
                </a:lnTo>
                <a:lnTo>
                  <a:pt x="500" y="1033"/>
                </a:lnTo>
                <a:lnTo>
                  <a:pt x="495" y="1041"/>
                </a:lnTo>
                <a:lnTo>
                  <a:pt x="490" y="1047"/>
                </a:lnTo>
                <a:lnTo>
                  <a:pt x="484" y="1054"/>
                </a:lnTo>
                <a:lnTo>
                  <a:pt x="479" y="1058"/>
                </a:lnTo>
                <a:lnTo>
                  <a:pt x="473" y="1062"/>
                </a:lnTo>
                <a:lnTo>
                  <a:pt x="468" y="1065"/>
                </a:lnTo>
                <a:lnTo>
                  <a:pt x="456" y="1068"/>
                </a:lnTo>
                <a:lnTo>
                  <a:pt x="440" y="1071"/>
                </a:lnTo>
                <a:lnTo>
                  <a:pt x="420" y="1073"/>
                </a:lnTo>
                <a:lnTo>
                  <a:pt x="398" y="1075"/>
                </a:lnTo>
                <a:lnTo>
                  <a:pt x="373" y="1076"/>
                </a:lnTo>
                <a:lnTo>
                  <a:pt x="347" y="1076"/>
                </a:lnTo>
                <a:lnTo>
                  <a:pt x="319" y="1076"/>
                </a:lnTo>
                <a:lnTo>
                  <a:pt x="290" y="1075"/>
                </a:lnTo>
                <a:lnTo>
                  <a:pt x="261" y="1072"/>
                </a:lnTo>
                <a:lnTo>
                  <a:pt x="233" y="1070"/>
                </a:lnTo>
                <a:lnTo>
                  <a:pt x="206" y="1066"/>
                </a:lnTo>
                <a:lnTo>
                  <a:pt x="180" y="1062"/>
                </a:lnTo>
                <a:lnTo>
                  <a:pt x="156" y="1056"/>
                </a:lnTo>
                <a:lnTo>
                  <a:pt x="134" y="1050"/>
                </a:lnTo>
                <a:lnTo>
                  <a:pt x="116" y="1043"/>
                </a:lnTo>
                <a:lnTo>
                  <a:pt x="102" y="1034"/>
                </a:lnTo>
                <a:lnTo>
                  <a:pt x="94" y="1028"/>
                </a:lnTo>
                <a:lnTo>
                  <a:pt x="86" y="1022"/>
                </a:lnTo>
                <a:lnTo>
                  <a:pt x="77" y="1014"/>
                </a:lnTo>
                <a:lnTo>
                  <a:pt x="68" y="1006"/>
                </a:lnTo>
                <a:lnTo>
                  <a:pt x="58" y="998"/>
                </a:lnTo>
                <a:lnTo>
                  <a:pt x="50" y="989"/>
                </a:lnTo>
                <a:lnTo>
                  <a:pt x="40" y="980"/>
                </a:lnTo>
                <a:lnTo>
                  <a:pt x="32" y="972"/>
                </a:lnTo>
                <a:lnTo>
                  <a:pt x="24" y="963"/>
                </a:lnTo>
                <a:lnTo>
                  <a:pt x="17" y="956"/>
                </a:lnTo>
                <a:lnTo>
                  <a:pt x="12" y="949"/>
                </a:lnTo>
                <a:lnTo>
                  <a:pt x="7" y="943"/>
                </a:lnTo>
                <a:lnTo>
                  <a:pt x="4" y="937"/>
                </a:lnTo>
                <a:lnTo>
                  <a:pt x="3" y="934"/>
                </a:lnTo>
                <a:lnTo>
                  <a:pt x="3" y="931"/>
                </a:lnTo>
                <a:lnTo>
                  <a:pt x="6" y="931"/>
                </a:lnTo>
                <a:lnTo>
                  <a:pt x="10" y="928"/>
                </a:lnTo>
                <a:lnTo>
                  <a:pt x="16" y="921"/>
                </a:lnTo>
                <a:lnTo>
                  <a:pt x="24" y="910"/>
                </a:lnTo>
                <a:lnTo>
                  <a:pt x="32" y="895"/>
                </a:lnTo>
                <a:lnTo>
                  <a:pt x="40" y="879"/>
                </a:lnTo>
                <a:lnTo>
                  <a:pt x="50" y="860"/>
                </a:lnTo>
                <a:lnTo>
                  <a:pt x="59" y="840"/>
                </a:lnTo>
                <a:lnTo>
                  <a:pt x="67" y="818"/>
                </a:lnTo>
                <a:lnTo>
                  <a:pt x="76" y="798"/>
                </a:lnTo>
                <a:lnTo>
                  <a:pt x="84" y="777"/>
                </a:lnTo>
                <a:lnTo>
                  <a:pt x="90" y="757"/>
                </a:lnTo>
                <a:lnTo>
                  <a:pt x="96" y="740"/>
                </a:lnTo>
                <a:lnTo>
                  <a:pt x="99" y="725"/>
                </a:lnTo>
                <a:lnTo>
                  <a:pt x="101" y="713"/>
                </a:lnTo>
                <a:lnTo>
                  <a:pt x="100" y="705"/>
                </a:lnTo>
                <a:lnTo>
                  <a:pt x="97" y="701"/>
                </a:lnTo>
                <a:lnTo>
                  <a:pt x="96" y="699"/>
                </a:lnTo>
                <a:lnTo>
                  <a:pt x="94" y="694"/>
                </a:lnTo>
                <a:lnTo>
                  <a:pt x="93" y="686"/>
                </a:lnTo>
                <a:lnTo>
                  <a:pt x="91" y="675"/>
                </a:lnTo>
                <a:lnTo>
                  <a:pt x="89" y="663"/>
                </a:lnTo>
                <a:lnTo>
                  <a:pt x="87" y="647"/>
                </a:lnTo>
                <a:lnTo>
                  <a:pt x="85" y="630"/>
                </a:lnTo>
                <a:lnTo>
                  <a:pt x="82" y="611"/>
                </a:lnTo>
                <a:lnTo>
                  <a:pt x="79" y="590"/>
                </a:lnTo>
                <a:lnTo>
                  <a:pt x="77" y="568"/>
                </a:lnTo>
                <a:lnTo>
                  <a:pt x="74" y="544"/>
                </a:lnTo>
                <a:lnTo>
                  <a:pt x="71" y="520"/>
                </a:lnTo>
                <a:lnTo>
                  <a:pt x="69" y="495"/>
                </a:lnTo>
                <a:lnTo>
                  <a:pt x="66" y="469"/>
                </a:lnTo>
                <a:lnTo>
                  <a:pt x="63" y="442"/>
                </a:lnTo>
                <a:lnTo>
                  <a:pt x="60" y="416"/>
                </a:lnTo>
                <a:lnTo>
                  <a:pt x="57" y="389"/>
                </a:lnTo>
                <a:lnTo>
                  <a:pt x="54" y="363"/>
                </a:lnTo>
                <a:lnTo>
                  <a:pt x="52" y="337"/>
                </a:lnTo>
                <a:lnTo>
                  <a:pt x="49" y="312"/>
                </a:lnTo>
                <a:lnTo>
                  <a:pt x="47" y="287"/>
                </a:lnTo>
                <a:lnTo>
                  <a:pt x="44" y="264"/>
                </a:lnTo>
                <a:lnTo>
                  <a:pt x="42" y="242"/>
                </a:lnTo>
                <a:lnTo>
                  <a:pt x="40" y="221"/>
                </a:lnTo>
                <a:lnTo>
                  <a:pt x="38" y="202"/>
                </a:lnTo>
                <a:lnTo>
                  <a:pt x="36" y="185"/>
                </a:lnTo>
                <a:lnTo>
                  <a:pt x="35" y="170"/>
                </a:lnTo>
                <a:lnTo>
                  <a:pt x="33" y="157"/>
                </a:lnTo>
                <a:lnTo>
                  <a:pt x="32" y="147"/>
                </a:lnTo>
                <a:lnTo>
                  <a:pt x="32" y="139"/>
                </a:lnTo>
                <a:lnTo>
                  <a:pt x="31" y="135"/>
                </a:lnTo>
                <a:lnTo>
                  <a:pt x="31" y="133"/>
                </a:lnTo>
                <a:lnTo>
                  <a:pt x="0" y="76"/>
                </a:lnTo>
                <a:lnTo>
                  <a:pt x="18" y="0"/>
                </a:lnTo>
                <a:lnTo>
                  <a:pt x="79" y="31"/>
                </a:lnTo>
                <a:lnTo>
                  <a:pt x="89" y="102"/>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43" name="Freeform 22"/>
          <p:cNvSpPr>
            <a:spLocks/>
          </p:cNvSpPr>
          <p:nvPr/>
        </p:nvSpPr>
        <p:spPr bwMode="auto">
          <a:xfrm>
            <a:off x="2660650" y="2813050"/>
            <a:ext cx="769938" cy="1708150"/>
          </a:xfrm>
          <a:custGeom>
            <a:avLst/>
            <a:gdLst>
              <a:gd name="T0" fmla="*/ 2147483647 w 545"/>
              <a:gd name="T1" fmla="*/ 2147483647 h 1076"/>
              <a:gd name="T2" fmla="*/ 2147483647 w 545"/>
              <a:gd name="T3" fmla="*/ 2147483647 h 1076"/>
              <a:gd name="T4" fmla="*/ 2147483647 w 545"/>
              <a:gd name="T5" fmla="*/ 2147483647 h 1076"/>
              <a:gd name="T6" fmla="*/ 2147483647 w 545"/>
              <a:gd name="T7" fmla="*/ 2147483647 h 1076"/>
              <a:gd name="T8" fmla="*/ 2147483647 w 545"/>
              <a:gd name="T9" fmla="*/ 2147483647 h 1076"/>
              <a:gd name="T10" fmla="*/ 2147483647 w 545"/>
              <a:gd name="T11" fmla="*/ 2147483647 h 1076"/>
              <a:gd name="T12" fmla="*/ 2147483647 w 545"/>
              <a:gd name="T13" fmla="*/ 2147483647 h 1076"/>
              <a:gd name="T14" fmla="*/ 2147483647 w 545"/>
              <a:gd name="T15" fmla="*/ 2147483647 h 1076"/>
              <a:gd name="T16" fmla="*/ 2147483647 w 545"/>
              <a:gd name="T17" fmla="*/ 2147483647 h 1076"/>
              <a:gd name="T18" fmla="*/ 2147483647 w 545"/>
              <a:gd name="T19" fmla="*/ 2147483647 h 1076"/>
              <a:gd name="T20" fmla="*/ 2147483647 w 545"/>
              <a:gd name="T21" fmla="*/ 2147483647 h 1076"/>
              <a:gd name="T22" fmla="*/ 2147483647 w 545"/>
              <a:gd name="T23" fmla="*/ 2147483647 h 1076"/>
              <a:gd name="T24" fmla="*/ 2147483647 w 545"/>
              <a:gd name="T25" fmla="*/ 2147483647 h 1076"/>
              <a:gd name="T26" fmla="*/ 2147483647 w 545"/>
              <a:gd name="T27" fmla="*/ 2147483647 h 1076"/>
              <a:gd name="T28" fmla="*/ 2147483647 w 545"/>
              <a:gd name="T29" fmla="*/ 2147483647 h 1076"/>
              <a:gd name="T30" fmla="*/ 2147483647 w 545"/>
              <a:gd name="T31" fmla="*/ 2147483647 h 1076"/>
              <a:gd name="T32" fmla="*/ 2147483647 w 545"/>
              <a:gd name="T33" fmla="*/ 2147483647 h 1076"/>
              <a:gd name="T34" fmla="*/ 2147483647 w 545"/>
              <a:gd name="T35" fmla="*/ 2147483647 h 1076"/>
              <a:gd name="T36" fmla="*/ 2147483647 w 545"/>
              <a:gd name="T37" fmla="*/ 2147483647 h 1076"/>
              <a:gd name="T38" fmla="*/ 2147483647 w 545"/>
              <a:gd name="T39" fmla="*/ 2147483647 h 1076"/>
              <a:gd name="T40" fmla="*/ 2147483647 w 545"/>
              <a:gd name="T41" fmla="*/ 2147483647 h 1076"/>
              <a:gd name="T42" fmla="*/ 2147483647 w 545"/>
              <a:gd name="T43" fmla="*/ 2147483647 h 1076"/>
              <a:gd name="T44" fmla="*/ 2147483647 w 545"/>
              <a:gd name="T45" fmla="*/ 2147483647 h 1076"/>
              <a:gd name="T46" fmla="*/ 2147483647 w 545"/>
              <a:gd name="T47" fmla="*/ 2147483647 h 1076"/>
              <a:gd name="T48" fmla="*/ 2147483647 w 545"/>
              <a:gd name="T49" fmla="*/ 2147483647 h 1076"/>
              <a:gd name="T50" fmla="*/ 2147483647 w 545"/>
              <a:gd name="T51" fmla="*/ 2147483647 h 1076"/>
              <a:gd name="T52" fmla="*/ 2147483647 w 545"/>
              <a:gd name="T53" fmla="*/ 2147483647 h 1076"/>
              <a:gd name="T54" fmla="*/ 2147483647 w 545"/>
              <a:gd name="T55" fmla="*/ 2147483647 h 1076"/>
              <a:gd name="T56" fmla="*/ 2147483647 w 545"/>
              <a:gd name="T57" fmla="*/ 2147483647 h 1076"/>
              <a:gd name="T58" fmla="*/ 2147483647 w 545"/>
              <a:gd name="T59" fmla="*/ 2147483647 h 1076"/>
              <a:gd name="T60" fmla="*/ 2147483647 w 545"/>
              <a:gd name="T61" fmla="*/ 2147483647 h 1076"/>
              <a:gd name="T62" fmla="*/ 2147483647 w 545"/>
              <a:gd name="T63" fmla="*/ 2147483647 h 1076"/>
              <a:gd name="T64" fmla="*/ 2147483647 w 545"/>
              <a:gd name="T65" fmla="*/ 2147483647 h 1076"/>
              <a:gd name="T66" fmla="*/ 2147483647 w 545"/>
              <a:gd name="T67" fmla="*/ 2147483647 h 1076"/>
              <a:gd name="T68" fmla="*/ 2147483647 w 545"/>
              <a:gd name="T69" fmla="*/ 2147483647 h 1076"/>
              <a:gd name="T70" fmla="*/ 2147483647 w 545"/>
              <a:gd name="T71" fmla="*/ 2147483647 h 1076"/>
              <a:gd name="T72" fmla="*/ 2147483647 w 545"/>
              <a:gd name="T73" fmla="*/ 2147483647 h 1076"/>
              <a:gd name="T74" fmla="*/ 2147483647 w 545"/>
              <a:gd name="T75" fmla="*/ 2147483647 h 1076"/>
              <a:gd name="T76" fmla="*/ 2147483647 w 545"/>
              <a:gd name="T77" fmla="*/ 2147483647 h 1076"/>
              <a:gd name="T78" fmla="*/ 2147483647 w 545"/>
              <a:gd name="T79" fmla="*/ 2147483647 h 1076"/>
              <a:gd name="T80" fmla="*/ 2147483647 w 545"/>
              <a:gd name="T81" fmla="*/ 2147483647 h 1076"/>
              <a:gd name="T82" fmla="*/ 2147483647 w 545"/>
              <a:gd name="T83" fmla="*/ 2147483647 h 1076"/>
              <a:gd name="T84" fmla="*/ 2147483647 w 545"/>
              <a:gd name="T85" fmla="*/ 2147483647 h 1076"/>
              <a:gd name="T86" fmla="*/ 2147483647 w 545"/>
              <a:gd name="T87" fmla="*/ 2147483647 h 1076"/>
              <a:gd name="T88" fmla="*/ 2147483647 w 545"/>
              <a:gd name="T89" fmla="*/ 2147483647 h 1076"/>
              <a:gd name="T90" fmla="*/ 2147483647 w 545"/>
              <a:gd name="T91" fmla="*/ 2147483647 h 1076"/>
              <a:gd name="T92" fmla="*/ 2147483647 w 545"/>
              <a:gd name="T93" fmla="*/ 2147483647 h 1076"/>
              <a:gd name="T94" fmla="*/ 2147483647 w 545"/>
              <a:gd name="T95" fmla="*/ 2147483647 h 1076"/>
              <a:gd name="T96" fmla="*/ 2147483647 w 545"/>
              <a:gd name="T97" fmla="*/ 2147483647 h 1076"/>
              <a:gd name="T98" fmla="*/ 2147483647 w 545"/>
              <a:gd name="T99" fmla="*/ 2147483647 h 1076"/>
              <a:gd name="T100" fmla="*/ 2147483647 w 545"/>
              <a:gd name="T101" fmla="*/ 2147483647 h 1076"/>
              <a:gd name="T102" fmla="*/ 2147483647 w 545"/>
              <a:gd name="T103" fmla="*/ 2147483647 h 10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5"/>
              <a:gd name="T157" fmla="*/ 0 h 1076"/>
              <a:gd name="T158" fmla="*/ 545 w 545"/>
              <a:gd name="T159" fmla="*/ 1076 h 10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5" h="1076">
                <a:moveTo>
                  <a:pt x="89" y="102"/>
                </a:moveTo>
                <a:lnTo>
                  <a:pt x="89" y="102"/>
                </a:lnTo>
                <a:lnTo>
                  <a:pt x="92" y="102"/>
                </a:lnTo>
                <a:lnTo>
                  <a:pt x="97" y="105"/>
                </a:lnTo>
                <a:lnTo>
                  <a:pt x="104" y="110"/>
                </a:lnTo>
                <a:lnTo>
                  <a:pt x="113" y="118"/>
                </a:lnTo>
                <a:lnTo>
                  <a:pt x="122" y="128"/>
                </a:lnTo>
                <a:lnTo>
                  <a:pt x="133" y="140"/>
                </a:lnTo>
                <a:lnTo>
                  <a:pt x="145" y="152"/>
                </a:lnTo>
                <a:lnTo>
                  <a:pt x="156" y="167"/>
                </a:lnTo>
                <a:lnTo>
                  <a:pt x="168" y="182"/>
                </a:lnTo>
                <a:lnTo>
                  <a:pt x="178" y="197"/>
                </a:lnTo>
                <a:lnTo>
                  <a:pt x="188" y="213"/>
                </a:lnTo>
                <a:lnTo>
                  <a:pt x="197" y="230"/>
                </a:lnTo>
                <a:lnTo>
                  <a:pt x="203" y="245"/>
                </a:lnTo>
                <a:lnTo>
                  <a:pt x="208" y="261"/>
                </a:lnTo>
                <a:lnTo>
                  <a:pt x="209" y="275"/>
                </a:lnTo>
                <a:lnTo>
                  <a:pt x="209" y="288"/>
                </a:lnTo>
                <a:lnTo>
                  <a:pt x="209" y="299"/>
                </a:lnTo>
                <a:lnTo>
                  <a:pt x="213" y="313"/>
                </a:lnTo>
                <a:lnTo>
                  <a:pt x="219" y="330"/>
                </a:lnTo>
                <a:lnTo>
                  <a:pt x="228" y="348"/>
                </a:lnTo>
                <a:lnTo>
                  <a:pt x="239" y="368"/>
                </a:lnTo>
                <a:lnTo>
                  <a:pt x="252" y="390"/>
                </a:lnTo>
                <a:lnTo>
                  <a:pt x="266" y="412"/>
                </a:lnTo>
                <a:lnTo>
                  <a:pt x="281" y="434"/>
                </a:lnTo>
                <a:lnTo>
                  <a:pt x="296" y="456"/>
                </a:lnTo>
                <a:lnTo>
                  <a:pt x="311" y="477"/>
                </a:lnTo>
                <a:lnTo>
                  <a:pt x="326" y="497"/>
                </a:lnTo>
                <a:lnTo>
                  <a:pt x="340" y="516"/>
                </a:lnTo>
                <a:lnTo>
                  <a:pt x="353" y="533"/>
                </a:lnTo>
                <a:lnTo>
                  <a:pt x="364" y="548"/>
                </a:lnTo>
                <a:lnTo>
                  <a:pt x="372" y="559"/>
                </a:lnTo>
                <a:lnTo>
                  <a:pt x="379" y="567"/>
                </a:lnTo>
                <a:lnTo>
                  <a:pt x="386" y="576"/>
                </a:lnTo>
                <a:lnTo>
                  <a:pt x="396" y="587"/>
                </a:lnTo>
                <a:lnTo>
                  <a:pt x="407" y="599"/>
                </a:lnTo>
                <a:lnTo>
                  <a:pt x="421" y="614"/>
                </a:lnTo>
                <a:lnTo>
                  <a:pt x="436" y="631"/>
                </a:lnTo>
                <a:lnTo>
                  <a:pt x="451" y="649"/>
                </a:lnTo>
                <a:lnTo>
                  <a:pt x="467" y="670"/>
                </a:lnTo>
                <a:lnTo>
                  <a:pt x="482" y="691"/>
                </a:lnTo>
                <a:lnTo>
                  <a:pt x="497" y="714"/>
                </a:lnTo>
                <a:lnTo>
                  <a:pt x="510" y="738"/>
                </a:lnTo>
                <a:lnTo>
                  <a:pt x="522" y="763"/>
                </a:lnTo>
                <a:lnTo>
                  <a:pt x="532" y="789"/>
                </a:lnTo>
                <a:lnTo>
                  <a:pt x="539" y="815"/>
                </a:lnTo>
                <a:lnTo>
                  <a:pt x="544" y="842"/>
                </a:lnTo>
                <a:lnTo>
                  <a:pt x="545" y="870"/>
                </a:lnTo>
                <a:lnTo>
                  <a:pt x="542" y="898"/>
                </a:lnTo>
                <a:lnTo>
                  <a:pt x="539" y="916"/>
                </a:lnTo>
                <a:lnTo>
                  <a:pt x="535" y="932"/>
                </a:lnTo>
                <a:lnTo>
                  <a:pt x="532" y="948"/>
                </a:lnTo>
                <a:lnTo>
                  <a:pt x="528" y="962"/>
                </a:lnTo>
                <a:lnTo>
                  <a:pt x="524" y="977"/>
                </a:lnTo>
                <a:lnTo>
                  <a:pt x="519" y="989"/>
                </a:lnTo>
                <a:lnTo>
                  <a:pt x="515" y="1001"/>
                </a:lnTo>
                <a:lnTo>
                  <a:pt x="510" y="1013"/>
                </a:lnTo>
                <a:lnTo>
                  <a:pt x="505" y="1023"/>
                </a:lnTo>
                <a:lnTo>
                  <a:pt x="500" y="1033"/>
                </a:lnTo>
                <a:lnTo>
                  <a:pt x="495" y="1041"/>
                </a:lnTo>
                <a:lnTo>
                  <a:pt x="490" y="1047"/>
                </a:lnTo>
                <a:lnTo>
                  <a:pt x="485" y="1054"/>
                </a:lnTo>
                <a:lnTo>
                  <a:pt x="479" y="1058"/>
                </a:lnTo>
                <a:lnTo>
                  <a:pt x="474" y="1062"/>
                </a:lnTo>
                <a:lnTo>
                  <a:pt x="468" y="1065"/>
                </a:lnTo>
                <a:lnTo>
                  <a:pt x="456" y="1068"/>
                </a:lnTo>
                <a:lnTo>
                  <a:pt x="440" y="1071"/>
                </a:lnTo>
                <a:lnTo>
                  <a:pt x="421" y="1073"/>
                </a:lnTo>
                <a:lnTo>
                  <a:pt x="398" y="1075"/>
                </a:lnTo>
                <a:lnTo>
                  <a:pt x="373" y="1076"/>
                </a:lnTo>
                <a:lnTo>
                  <a:pt x="347" y="1076"/>
                </a:lnTo>
                <a:lnTo>
                  <a:pt x="319" y="1076"/>
                </a:lnTo>
                <a:lnTo>
                  <a:pt x="291" y="1075"/>
                </a:lnTo>
                <a:lnTo>
                  <a:pt x="262" y="1072"/>
                </a:lnTo>
                <a:lnTo>
                  <a:pt x="233" y="1070"/>
                </a:lnTo>
                <a:lnTo>
                  <a:pt x="206" y="1066"/>
                </a:lnTo>
                <a:lnTo>
                  <a:pt x="180" y="1062"/>
                </a:lnTo>
                <a:lnTo>
                  <a:pt x="156" y="1056"/>
                </a:lnTo>
                <a:lnTo>
                  <a:pt x="134" y="1050"/>
                </a:lnTo>
                <a:lnTo>
                  <a:pt x="117" y="1043"/>
                </a:lnTo>
                <a:lnTo>
                  <a:pt x="102" y="1034"/>
                </a:lnTo>
                <a:lnTo>
                  <a:pt x="95" y="1028"/>
                </a:lnTo>
                <a:lnTo>
                  <a:pt x="86" y="1022"/>
                </a:lnTo>
                <a:lnTo>
                  <a:pt x="77" y="1014"/>
                </a:lnTo>
                <a:lnTo>
                  <a:pt x="68" y="1006"/>
                </a:lnTo>
                <a:lnTo>
                  <a:pt x="58" y="998"/>
                </a:lnTo>
                <a:lnTo>
                  <a:pt x="50" y="989"/>
                </a:lnTo>
                <a:lnTo>
                  <a:pt x="41" y="980"/>
                </a:lnTo>
                <a:lnTo>
                  <a:pt x="33" y="972"/>
                </a:lnTo>
                <a:lnTo>
                  <a:pt x="24" y="963"/>
                </a:lnTo>
                <a:lnTo>
                  <a:pt x="18" y="956"/>
                </a:lnTo>
                <a:lnTo>
                  <a:pt x="12" y="949"/>
                </a:lnTo>
                <a:lnTo>
                  <a:pt x="8" y="943"/>
                </a:lnTo>
                <a:lnTo>
                  <a:pt x="4" y="937"/>
                </a:lnTo>
                <a:lnTo>
                  <a:pt x="3" y="934"/>
                </a:lnTo>
                <a:lnTo>
                  <a:pt x="4" y="931"/>
                </a:lnTo>
                <a:lnTo>
                  <a:pt x="6" y="931"/>
                </a:lnTo>
                <a:lnTo>
                  <a:pt x="11" y="928"/>
                </a:lnTo>
                <a:lnTo>
                  <a:pt x="16" y="921"/>
                </a:lnTo>
                <a:lnTo>
                  <a:pt x="24" y="910"/>
                </a:lnTo>
                <a:lnTo>
                  <a:pt x="32" y="895"/>
                </a:lnTo>
                <a:lnTo>
                  <a:pt x="41" y="879"/>
                </a:lnTo>
                <a:lnTo>
                  <a:pt x="50" y="860"/>
                </a:lnTo>
                <a:lnTo>
                  <a:pt x="59" y="840"/>
                </a:lnTo>
                <a:lnTo>
                  <a:pt x="68" y="818"/>
                </a:lnTo>
                <a:lnTo>
                  <a:pt x="76" y="798"/>
                </a:lnTo>
                <a:lnTo>
                  <a:pt x="84" y="777"/>
                </a:lnTo>
                <a:lnTo>
                  <a:pt x="91" y="757"/>
                </a:lnTo>
                <a:lnTo>
                  <a:pt x="96" y="740"/>
                </a:lnTo>
                <a:lnTo>
                  <a:pt x="99" y="725"/>
                </a:lnTo>
                <a:lnTo>
                  <a:pt x="101" y="713"/>
                </a:lnTo>
                <a:lnTo>
                  <a:pt x="100" y="705"/>
                </a:lnTo>
                <a:lnTo>
                  <a:pt x="98" y="701"/>
                </a:lnTo>
                <a:lnTo>
                  <a:pt x="96" y="699"/>
                </a:lnTo>
                <a:lnTo>
                  <a:pt x="95" y="694"/>
                </a:lnTo>
                <a:lnTo>
                  <a:pt x="94" y="686"/>
                </a:lnTo>
                <a:lnTo>
                  <a:pt x="91" y="675"/>
                </a:lnTo>
                <a:lnTo>
                  <a:pt x="90" y="663"/>
                </a:lnTo>
                <a:lnTo>
                  <a:pt x="87" y="647"/>
                </a:lnTo>
                <a:lnTo>
                  <a:pt x="85" y="630"/>
                </a:lnTo>
                <a:lnTo>
                  <a:pt x="83" y="611"/>
                </a:lnTo>
                <a:lnTo>
                  <a:pt x="80" y="590"/>
                </a:lnTo>
                <a:lnTo>
                  <a:pt x="77" y="568"/>
                </a:lnTo>
                <a:lnTo>
                  <a:pt x="75" y="544"/>
                </a:lnTo>
                <a:lnTo>
                  <a:pt x="72" y="520"/>
                </a:lnTo>
                <a:lnTo>
                  <a:pt x="69" y="495"/>
                </a:lnTo>
                <a:lnTo>
                  <a:pt x="66" y="469"/>
                </a:lnTo>
                <a:lnTo>
                  <a:pt x="63" y="442"/>
                </a:lnTo>
                <a:lnTo>
                  <a:pt x="60" y="416"/>
                </a:lnTo>
                <a:lnTo>
                  <a:pt x="57" y="389"/>
                </a:lnTo>
                <a:lnTo>
                  <a:pt x="54" y="363"/>
                </a:lnTo>
                <a:lnTo>
                  <a:pt x="52" y="337"/>
                </a:lnTo>
                <a:lnTo>
                  <a:pt x="49" y="312"/>
                </a:lnTo>
                <a:lnTo>
                  <a:pt x="47" y="287"/>
                </a:lnTo>
                <a:lnTo>
                  <a:pt x="45" y="264"/>
                </a:lnTo>
                <a:lnTo>
                  <a:pt x="42" y="242"/>
                </a:lnTo>
                <a:lnTo>
                  <a:pt x="40" y="221"/>
                </a:lnTo>
                <a:lnTo>
                  <a:pt x="38" y="202"/>
                </a:lnTo>
                <a:lnTo>
                  <a:pt x="37" y="185"/>
                </a:lnTo>
                <a:lnTo>
                  <a:pt x="35" y="170"/>
                </a:lnTo>
                <a:lnTo>
                  <a:pt x="34" y="157"/>
                </a:lnTo>
                <a:lnTo>
                  <a:pt x="33" y="147"/>
                </a:lnTo>
                <a:lnTo>
                  <a:pt x="32" y="139"/>
                </a:lnTo>
                <a:lnTo>
                  <a:pt x="31" y="135"/>
                </a:lnTo>
                <a:lnTo>
                  <a:pt x="31" y="133"/>
                </a:lnTo>
                <a:lnTo>
                  <a:pt x="0" y="76"/>
                </a:lnTo>
                <a:lnTo>
                  <a:pt x="18" y="0"/>
                </a:lnTo>
                <a:lnTo>
                  <a:pt x="80" y="31"/>
                </a:lnTo>
                <a:lnTo>
                  <a:pt x="89" y="10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4" name="Freeform 23"/>
          <p:cNvSpPr>
            <a:spLocks/>
          </p:cNvSpPr>
          <p:nvPr/>
        </p:nvSpPr>
        <p:spPr bwMode="auto">
          <a:xfrm>
            <a:off x="7175500" y="2813050"/>
            <a:ext cx="768350" cy="1708150"/>
          </a:xfrm>
          <a:custGeom>
            <a:avLst/>
            <a:gdLst>
              <a:gd name="T0" fmla="*/ 2147483647 w 545"/>
              <a:gd name="T1" fmla="*/ 2147483647 h 1076"/>
              <a:gd name="T2" fmla="*/ 2147483647 w 545"/>
              <a:gd name="T3" fmla="*/ 2147483647 h 1076"/>
              <a:gd name="T4" fmla="*/ 2147483647 w 545"/>
              <a:gd name="T5" fmla="*/ 2147483647 h 1076"/>
              <a:gd name="T6" fmla="*/ 2147483647 w 545"/>
              <a:gd name="T7" fmla="*/ 2147483647 h 1076"/>
              <a:gd name="T8" fmla="*/ 2147483647 w 545"/>
              <a:gd name="T9" fmla="*/ 2147483647 h 1076"/>
              <a:gd name="T10" fmla="*/ 2147483647 w 545"/>
              <a:gd name="T11" fmla="*/ 2147483647 h 1076"/>
              <a:gd name="T12" fmla="*/ 2147483647 w 545"/>
              <a:gd name="T13" fmla="*/ 2147483647 h 1076"/>
              <a:gd name="T14" fmla="*/ 2147483647 w 545"/>
              <a:gd name="T15" fmla="*/ 2147483647 h 1076"/>
              <a:gd name="T16" fmla="*/ 2147483647 w 545"/>
              <a:gd name="T17" fmla="*/ 2147483647 h 1076"/>
              <a:gd name="T18" fmla="*/ 2147483647 w 545"/>
              <a:gd name="T19" fmla="*/ 2147483647 h 1076"/>
              <a:gd name="T20" fmla="*/ 2147483647 w 545"/>
              <a:gd name="T21" fmla="*/ 2147483647 h 1076"/>
              <a:gd name="T22" fmla="*/ 2147483647 w 545"/>
              <a:gd name="T23" fmla="*/ 2147483647 h 1076"/>
              <a:gd name="T24" fmla="*/ 2147483647 w 545"/>
              <a:gd name="T25" fmla="*/ 2147483647 h 1076"/>
              <a:gd name="T26" fmla="*/ 2147483647 w 545"/>
              <a:gd name="T27" fmla="*/ 2147483647 h 1076"/>
              <a:gd name="T28" fmla="*/ 2147483647 w 545"/>
              <a:gd name="T29" fmla="*/ 2147483647 h 1076"/>
              <a:gd name="T30" fmla="*/ 2147483647 w 545"/>
              <a:gd name="T31" fmla="*/ 2147483647 h 1076"/>
              <a:gd name="T32" fmla="*/ 2147483647 w 545"/>
              <a:gd name="T33" fmla="*/ 2147483647 h 1076"/>
              <a:gd name="T34" fmla="*/ 2147483647 w 545"/>
              <a:gd name="T35" fmla="*/ 2147483647 h 1076"/>
              <a:gd name="T36" fmla="*/ 2147483647 w 545"/>
              <a:gd name="T37" fmla="*/ 2147483647 h 1076"/>
              <a:gd name="T38" fmla="*/ 2147483647 w 545"/>
              <a:gd name="T39" fmla="*/ 2147483647 h 1076"/>
              <a:gd name="T40" fmla="*/ 2147483647 w 545"/>
              <a:gd name="T41" fmla="*/ 2147483647 h 1076"/>
              <a:gd name="T42" fmla="*/ 2147483647 w 545"/>
              <a:gd name="T43" fmla="*/ 2147483647 h 1076"/>
              <a:gd name="T44" fmla="*/ 2147483647 w 545"/>
              <a:gd name="T45" fmla="*/ 2147483647 h 1076"/>
              <a:gd name="T46" fmla="*/ 2147483647 w 545"/>
              <a:gd name="T47" fmla="*/ 2147483647 h 1076"/>
              <a:gd name="T48" fmla="*/ 2147483647 w 545"/>
              <a:gd name="T49" fmla="*/ 2147483647 h 1076"/>
              <a:gd name="T50" fmla="*/ 2147483647 w 545"/>
              <a:gd name="T51" fmla="*/ 2147483647 h 1076"/>
              <a:gd name="T52" fmla="*/ 2147483647 w 545"/>
              <a:gd name="T53" fmla="*/ 2147483647 h 1076"/>
              <a:gd name="T54" fmla="*/ 2147483647 w 545"/>
              <a:gd name="T55" fmla="*/ 2147483647 h 1076"/>
              <a:gd name="T56" fmla="*/ 2147483647 w 545"/>
              <a:gd name="T57" fmla="*/ 2147483647 h 1076"/>
              <a:gd name="T58" fmla="*/ 2147483647 w 545"/>
              <a:gd name="T59" fmla="*/ 2147483647 h 1076"/>
              <a:gd name="T60" fmla="*/ 2147483647 w 545"/>
              <a:gd name="T61" fmla="*/ 2147483647 h 1076"/>
              <a:gd name="T62" fmla="*/ 2147483647 w 545"/>
              <a:gd name="T63" fmla="*/ 2147483647 h 1076"/>
              <a:gd name="T64" fmla="*/ 2147483647 w 545"/>
              <a:gd name="T65" fmla="*/ 2147483647 h 1076"/>
              <a:gd name="T66" fmla="*/ 2147483647 w 545"/>
              <a:gd name="T67" fmla="*/ 2147483647 h 1076"/>
              <a:gd name="T68" fmla="*/ 2147483647 w 545"/>
              <a:gd name="T69" fmla="*/ 2147483647 h 1076"/>
              <a:gd name="T70" fmla="*/ 2147483647 w 545"/>
              <a:gd name="T71" fmla="*/ 2147483647 h 1076"/>
              <a:gd name="T72" fmla="*/ 2147483647 w 545"/>
              <a:gd name="T73" fmla="*/ 2147483647 h 1076"/>
              <a:gd name="T74" fmla="*/ 2147483647 w 545"/>
              <a:gd name="T75" fmla="*/ 2147483647 h 1076"/>
              <a:gd name="T76" fmla="*/ 2147483647 w 545"/>
              <a:gd name="T77" fmla="*/ 2147483647 h 1076"/>
              <a:gd name="T78" fmla="*/ 2147483647 w 545"/>
              <a:gd name="T79" fmla="*/ 2147483647 h 1076"/>
              <a:gd name="T80" fmla="*/ 2147483647 w 545"/>
              <a:gd name="T81" fmla="*/ 2147483647 h 1076"/>
              <a:gd name="T82" fmla="*/ 2147483647 w 545"/>
              <a:gd name="T83" fmla="*/ 2147483647 h 1076"/>
              <a:gd name="T84" fmla="*/ 2147483647 w 545"/>
              <a:gd name="T85" fmla="*/ 2147483647 h 1076"/>
              <a:gd name="T86" fmla="*/ 2147483647 w 545"/>
              <a:gd name="T87" fmla="*/ 2147483647 h 1076"/>
              <a:gd name="T88" fmla="*/ 2147483647 w 545"/>
              <a:gd name="T89" fmla="*/ 2147483647 h 1076"/>
              <a:gd name="T90" fmla="*/ 2147483647 w 545"/>
              <a:gd name="T91" fmla="*/ 2147483647 h 1076"/>
              <a:gd name="T92" fmla="*/ 2147483647 w 545"/>
              <a:gd name="T93" fmla="*/ 2147483647 h 1076"/>
              <a:gd name="T94" fmla="*/ 2147483647 w 545"/>
              <a:gd name="T95" fmla="*/ 2147483647 h 1076"/>
              <a:gd name="T96" fmla="*/ 2147483647 w 545"/>
              <a:gd name="T97" fmla="*/ 2147483647 h 1076"/>
              <a:gd name="T98" fmla="*/ 2147483647 w 545"/>
              <a:gd name="T99" fmla="*/ 2147483647 h 1076"/>
              <a:gd name="T100" fmla="*/ 2147483647 w 545"/>
              <a:gd name="T101" fmla="*/ 2147483647 h 1076"/>
              <a:gd name="T102" fmla="*/ 2147483647 w 545"/>
              <a:gd name="T103" fmla="*/ 2147483647 h 10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5"/>
              <a:gd name="T157" fmla="*/ 0 h 1076"/>
              <a:gd name="T158" fmla="*/ 545 w 545"/>
              <a:gd name="T159" fmla="*/ 1076 h 10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5" h="1076">
                <a:moveTo>
                  <a:pt x="89" y="102"/>
                </a:moveTo>
                <a:lnTo>
                  <a:pt x="89" y="102"/>
                </a:lnTo>
                <a:lnTo>
                  <a:pt x="92" y="102"/>
                </a:lnTo>
                <a:lnTo>
                  <a:pt x="97" y="105"/>
                </a:lnTo>
                <a:lnTo>
                  <a:pt x="104" y="110"/>
                </a:lnTo>
                <a:lnTo>
                  <a:pt x="112" y="118"/>
                </a:lnTo>
                <a:lnTo>
                  <a:pt x="122" y="128"/>
                </a:lnTo>
                <a:lnTo>
                  <a:pt x="133" y="140"/>
                </a:lnTo>
                <a:lnTo>
                  <a:pt x="145" y="152"/>
                </a:lnTo>
                <a:lnTo>
                  <a:pt x="156" y="167"/>
                </a:lnTo>
                <a:lnTo>
                  <a:pt x="168" y="182"/>
                </a:lnTo>
                <a:lnTo>
                  <a:pt x="178" y="197"/>
                </a:lnTo>
                <a:lnTo>
                  <a:pt x="188" y="213"/>
                </a:lnTo>
                <a:lnTo>
                  <a:pt x="196" y="230"/>
                </a:lnTo>
                <a:lnTo>
                  <a:pt x="203" y="245"/>
                </a:lnTo>
                <a:lnTo>
                  <a:pt x="207" y="261"/>
                </a:lnTo>
                <a:lnTo>
                  <a:pt x="209" y="275"/>
                </a:lnTo>
                <a:lnTo>
                  <a:pt x="209" y="288"/>
                </a:lnTo>
                <a:lnTo>
                  <a:pt x="209" y="299"/>
                </a:lnTo>
                <a:lnTo>
                  <a:pt x="213" y="313"/>
                </a:lnTo>
                <a:lnTo>
                  <a:pt x="219" y="330"/>
                </a:lnTo>
                <a:lnTo>
                  <a:pt x="228" y="348"/>
                </a:lnTo>
                <a:lnTo>
                  <a:pt x="239" y="368"/>
                </a:lnTo>
                <a:lnTo>
                  <a:pt x="252" y="390"/>
                </a:lnTo>
                <a:lnTo>
                  <a:pt x="266" y="412"/>
                </a:lnTo>
                <a:lnTo>
                  <a:pt x="280" y="434"/>
                </a:lnTo>
                <a:lnTo>
                  <a:pt x="295" y="456"/>
                </a:lnTo>
                <a:lnTo>
                  <a:pt x="311" y="477"/>
                </a:lnTo>
                <a:lnTo>
                  <a:pt x="326" y="497"/>
                </a:lnTo>
                <a:lnTo>
                  <a:pt x="340" y="516"/>
                </a:lnTo>
                <a:lnTo>
                  <a:pt x="352" y="533"/>
                </a:lnTo>
                <a:lnTo>
                  <a:pt x="363" y="548"/>
                </a:lnTo>
                <a:lnTo>
                  <a:pt x="372" y="559"/>
                </a:lnTo>
                <a:lnTo>
                  <a:pt x="378" y="567"/>
                </a:lnTo>
                <a:lnTo>
                  <a:pt x="386" y="576"/>
                </a:lnTo>
                <a:lnTo>
                  <a:pt x="396" y="587"/>
                </a:lnTo>
                <a:lnTo>
                  <a:pt x="407" y="599"/>
                </a:lnTo>
                <a:lnTo>
                  <a:pt x="421" y="614"/>
                </a:lnTo>
                <a:lnTo>
                  <a:pt x="435" y="631"/>
                </a:lnTo>
                <a:lnTo>
                  <a:pt x="451" y="649"/>
                </a:lnTo>
                <a:lnTo>
                  <a:pt x="467" y="670"/>
                </a:lnTo>
                <a:lnTo>
                  <a:pt x="482" y="691"/>
                </a:lnTo>
                <a:lnTo>
                  <a:pt x="496" y="714"/>
                </a:lnTo>
                <a:lnTo>
                  <a:pt x="510" y="738"/>
                </a:lnTo>
                <a:lnTo>
                  <a:pt x="522" y="763"/>
                </a:lnTo>
                <a:lnTo>
                  <a:pt x="532" y="789"/>
                </a:lnTo>
                <a:lnTo>
                  <a:pt x="539" y="815"/>
                </a:lnTo>
                <a:lnTo>
                  <a:pt x="544" y="842"/>
                </a:lnTo>
                <a:lnTo>
                  <a:pt x="545" y="870"/>
                </a:lnTo>
                <a:lnTo>
                  <a:pt x="542" y="898"/>
                </a:lnTo>
                <a:lnTo>
                  <a:pt x="539" y="916"/>
                </a:lnTo>
                <a:lnTo>
                  <a:pt x="535" y="932"/>
                </a:lnTo>
                <a:lnTo>
                  <a:pt x="532" y="948"/>
                </a:lnTo>
                <a:lnTo>
                  <a:pt x="528" y="962"/>
                </a:lnTo>
                <a:lnTo>
                  <a:pt x="524" y="977"/>
                </a:lnTo>
                <a:lnTo>
                  <a:pt x="519" y="989"/>
                </a:lnTo>
                <a:lnTo>
                  <a:pt x="514" y="1001"/>
                </a:lnTo>
                <a:lnTo>
                  <a:pt x="510" y="1013"/>
                </a:lnTo>
                <a:lnTo>
                  <a:pt x="505" y="1023"/>
                </a:lnTo>
                <a:lnTo>
                  <a:pt x="500" y="1033"/>
                </a:lnTo>
                <a:lnTo>
                  <a:pt x="495" y="1041"/>
                </a:lnTo>
                <a:lnTo>
                  <a:pt x="490" y="1047"/>
                </a:lnTo>
                <a:lnTo>
                  <a:pt x="484" y="1054"/>
                </a:lnTo>
                <a:lnTo>
                  <a:pt x="479" y="1058"/>
                </a:lnTo>
                <a:lnTo>
                  <a:pt x="473" y="1062"/>
                </a:lnTo>
                <a:lnTo>
                  <a:pt x="468" y="1065"/>
                </a:lnTo>
                <a:lnTo>
                  <a:pt x="456" y="1068"/>
                </a:lnTo>
                <a:lnTo>
                  <a:pt x="440" y="1071"/>
                </a:lnTo>
                <a:lnTo>
                  <a:pt x="420" y="1073"/>
                </a:lnTo>
                <a:lnTo>
                  <a:pt x="398" y="1075"/>
                </a:lnTo>
                <a:lnTo>
                  <a:pt x="373" y="1076"/>
                </a:lnTo>
                <a:lnTo>
                  <a:pt x="347" y="1076"/>
                </a:lnTo>
                <a:lnTo>
                  <a:pt x="319" y="1076"/>
                </a:lnTo>
                <a:lnTo>
                  <a:pt x="290" y="1075"/>
                </a:lnTo>
                <a:lnTo>
                  <a:pt x="261" y="1072"/>
                </a:lnTo>
                <a:lnTo>
                  <a:pt x="233" y="1070"/>
                </a:lnTo>
                <a:lnTo>
                  <a:pt x="206" y="1066"/>
                </a:lnTo>
                <a:lnTo>
                  <a:pt x="180" y="1062"/>
                </a:lnTo>
                <a:lnTo>
                  <a:pt x="156" y="1056"/>
                </a:lnTo>
                <a:lnTo>
                  <a:pt x="134" y="1050"/>
                </a:lnTo>
                <a:lnTo>
                  <a:pt x="116" y="1043"/>
                </a:lnTo>
                <a:lnTo>
                  <a:pt x="102" y="1034"/>
                </a:lnTo>
                <a:lnTo>
                  <a:pt x="94" y="1028"/>
                </a:lnTo>
                <a:lnTo>
                  <a:pt x="86" y="1022"/>
                </a:lnTo>
                <a:lnTo>
                  <a:pt x="77" y="1014"/>
                </a:lnTo>
                <a:lnTo>
                  <a:pt x="68" y="1006"/>
                </a:lnTo>
                <a:lnTo>
                  <a:pt x="58" y="998"/>
                </a:lnTo>
                <a:lnTo>
                  <a:pt x="50" y="989"/>
                </a:lnTo>
                <a:lnTo>
                  <a:pt x="40" y="980"/>
                </a:lnTo>
                <a:lnTo>
                  <a:pt x="32" y="972"/>
                </a:lnTo>
                <a:lnTo>
                  <a:pt x="24" y="963"/>
                </a:lnTo>
                <a:lnTo>
                  <a:pt x="17" y="956"/>
                </a:lnTo>
                <a:lnTo>
                  <a:pt x="12" y="949"/>
                </a:lnTo>
                <a:lnTo>
                  <a:pt x="7" y="943"/>
                </a:lnTo>
                <a:lnTo>
                  <a:pt x="4" y="937"/>
                </a:lnTo>
                <a:lnTo>
                  <a:pt x="3" y="934"/>
                </a:lnTo>
                <a:lnTo>
                  <a:pt x="3" y="931"/>
                </a:lnTo>
                <a:lnTo>
                  <a:pt x="6" y="931"/>
                </a:lnTo>
                <a:lnTo>
                  <a:pt x="10" y="928"/>
                </a:lnTo>
                <a:lnTo>
                  <a:pt x="16" y="921"/>
                </a:lnTo>
                <a:lnTo>
                  <a:pt x="24" y="910"/>
                </a:lnTo>
                <a:lnTo>
                  <a:pt x="32" y="895"/>
                </a:lnTo>
                <a:lnTo>
                  <a:pt x="40" y="879"/>
                </a:lnTo>
                <a:lnTo>
                  <a:pt x="50" y="860"/>
                </a:lnTo>
                <a:lnTo>
                  <a:pt x="59" y="840"/>
                </a:lnTo>
                <a:lnTo>
                  <a:pt x="67" y="818"/>
                </a:lnTo>
                <a:lnTo>
                  <a:pt x="76" y="798"/>
                </a:lnTo>
                <a:lnTo>
                  <a:pt x="84" y="777"/>
                </a:lnTo>
                <a:lnTo>
                  <a:pt x="90" y="757"/>
                </a:lnTo>
                <a:lnTo>
                  <a:pt x="96" y="740"/>
                </a:lnTo>
                <a:lnTo>
                  <a:pt x="99" y="725"/>
                </a:lnTo>
                <a:lnTo>
                  <a:pt x="101" y="713"/>
                </a:lnTo>
                <a:lnTo>
                  <a:pt x="100" y="705"/>
                </a:lnTo>
                <a:lnTo>
                  <a:pt x="97" y="701"/>
                </a:lnTo>
                <a:lnTo>
                  <a:pt x="96" y="699"/>
                </a:lnTo>
                <a:lnTo>
                  <a:pt x="94" y="694"/>
                </a:lnTo>
                <a:lnTo>
                  <a:pt x="93" y="686"/>
                </a:lnTo>
                <a:lnTo>
                  <a:pt x="91" y="675"/>
                </a:lnTo>
                <a:lnTo>
                  <a:pt x="89" y="663"/>
                </a:lnTo>
                <a:lnTo>
                  <a:pt x="87" y="647"/>
                </a:lnTo>
                <a:lnTo>
                  <a:pt x="85" y="630"/>
                </a:lnTo>
                <a:lnTo>
                  <a:pt x="82" y="611"/>
                </a:lnTo>
                <a:lnTo>
                  <a:pt x="79" y="590"/>
                </a:lnTo>
                <a:lnTo>
                  <a:pt x="77" y="568"/>
                </a:lnTo>
                <a:lnTo>
                  <a:pt x="74" y="544"/>
                </a:lnTo>
                <a:lnTo>
                  <a:pt x="71" y="520"/>
                </a:lnTo>
                <a:lnTo>
                  <a:pt x="69" y="495"/>
                </a:lnTo>
                <a:lnTo>
                  <a:pt x="66" y="469"/>
                </a:lnTo>
                <a:lnTo>
                  <a:pt x="63" y="442"/>
                </a:lnTo>
                <a:lnTo>
                  <a:pt x="60" y="416"/>
                </a:lnTo>
                <a:lnTo>
                  <a:pt x="57" y="389"/>
                </a:lnTo>
                <a:lnTo>
                  <a:pt x="54" y="363"/>
                </a:lnTo>
                <a:lnTo>
                  <a:pt x="52" y="337"/>
                </a:lnTo>
                <a:lnTo>
                  <a:pt x="49" y="312"/>
                </a:lnTo>
                <a:lnTo>
                  <a:pt x="47" y="287"/>
                </a:lnTo>
                <a:lnTo>
                  <a:pt x="44" y="264"/>
                </a:lnTo>
                <a:lnTo>
                  <a:pt x="42" y="242"/>
                </a:lnTo>
                <a:lnTo>
                  <a:pt x="40" y="221"/>
                </a:lnTo>
                <a:lnTo>
                  <a:pt x="38" y="202"/>
                </a:lnTo>
                <a:lnTo>
                  <a:pt x="36" y="185"/>
                </a:lnTo>
                <a:lnTo>
                  <a:pt x="35" y="170"/>
                </a:lnTo>
                <a:lnTo>
                  <a:pt x="33" y="157"/>
                </a:lnTo>
                <a:lnTo>
                  <a:pt x="32" y="147"/>
                </a:lnTo>
                <a:lnTo>
                  <a:pt x="32" y="139"/>
                </a:lnTo>
                <a:lnTo>
                  <a:pt x="31" y="135"/>
                </a:lnTo>
                <a:lnTo>
                  <a:pt x="31" y="133"/>
                </a:lnTo>
                <a:lnTo>
                  <a:pt x="0" y="76"/>
                </a:lnTo>
                <a:lnTo>
                  <a:pt x="18" y="0"/>
                </a:lnTo>
                <a:lnTo>
                  <a:pt x="79" y="31"/>
                </a:lnTo>
                <a:lnTo>
                  <a:pt x="89" y="10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5" name="Freeform 24"/>
          <p:cNvSpPr>
            <a:spLocks/>
          </p:cNvSpPr>
          <p:nvPr/>
        </p:nvSpPr>
        <p:spPr bwMode="auto">
          <a:xfrm>
            <a:off x="2686050" y="2728913"/>
            <a:ext cx="144463" cy="274637"/>
          </a:xfrm>
          <a:custGeom>
            <a:avLst/>
            <a:gdLst>
              <a:gd name="T0" fmla="*/ 0 w 102"/>
              <a:gd name="T1" fmla="*/ 0 h 173"/>
              <a:gd name="T2" fmla="*/ 2147483647 w 102"/>
              <a:gd name="T3" fmla="*/ 2147483647 h 173"/>
              <a:gd name="T4" fmla="*/ 2147483647 w 102"/>
              <a:gd name="T5" fmla="*/ 2147483647 h 173"/>
              <a:gd name="T6" fmla="*/ 2147483647 w 102"/>
              <a:gd name="T7" fmla="*/ 2147483647 h 173"/>
              <a:gd name="T8" fmla="*/ 2147483647 w 102"/>
              <a:gd name="T9" fmla="*/ 2147483647 h 173"/>
              <a:gd name="T10" fmla="*/ 2147483647 w 102"/>
              <a:gd name="T11" fmla="*/ 2147483647 h 173"/>
              <a:gd name="T12" fmla="*/ 2147483647 w 102"/>
              <a:gd name="T13" fmla="*/ 2147483647 h 173"/>
              <a:gd name="T14" fmla="*/ 2147483647 w 102"/>
              <a:gd name="T15" fmla="*/ 2147483647 h 173"/>
              <a:gd name="T16" fmla="*/ 2147483647 w 102"/>
              <a:gd name="T17" fmla="*/ 2147483647 h 173"/>
              <a:gd name="T18" fmla="*/ 2147483647 w 102"/>
              <a:gd name="T19" fmla="*/ 2147483647 h 173"/>
              <a:gd name="T20" fmla="*/ 2147483647 w 102"/>
              <a:gd name="T21" fmla="*/ 2147483647 h 173"/>
              <a:gd name="T22" fmla="*/ 2147483647 w 102"/>
              <a:gd name="T23" fmla="*/ 2147483647 h 173"/>
              <a:gd name="T24" fmla="*/ 2147483647 w 102"/>
              <a:gd name="T25" fmla="*/ 2147483647 h 173"/>
              <a:gd name="T26" fmla="*/ 2147483647 w 102"/>
              <a:gd name="T27" fmla="*/ 2147483647 h 173"/>
              <a:gd name="T28" fmla="*/ 2147483647 w 102"/>
              <a:gd name="T29" fmla="*/ 2147483647 h 173"/>
              <a:gd name="T30" fmla="*/ 2147483647 w 102"/>
              <a:gd name="T31" fmla="*/ 2147483647 h 173"/>
              <a:gd name="T32" fmla="*/ 2147483647 w 102"/>
              <a:gd name="T33" fmla="*/ 2147483647 h 173"/>
              <a:gd name="T34" fmla="*/ 2147483647 w 102"/>
              <a:gd name="T35" fmla="*/ 2147483647 h 173"/>
              <a:gd name="T36" fmla="*/ 2147483647 w 102"/>
              <a:gd name="T37" fmla="*/ 2147483647 h 173"/>
              <a:gd name="T38" fmla="*/ 2147483647 w 102"/>
              <a:gd name="T39" fmla="*/ 2147483647 h 173"/>
              <a:gd name="T40" fmla="*/ 2147483647 w 102"/>
              <a:gd name="T41" fmla="*/ 2147483647 h 173"/>
              <a:gd name="T42" fmla="*/ 2147483647 w 102"/>
              <a:gd name="T43" fmla="*/ 2147483647 h 173"/>
              <a:gd name="T44" fmla="*/ 2147483647 w 102"/>
              <a:gd name="T45" fmla="*/ 2147483647 h 173"/>
              <a:gd name="T46" fmla="*/ 2147483647 w 102"/>
              <a:gd name="T47" fmla="*/ 2147483647 h 173"/>
              <a:gd name="T48" fmla="*/ 2147483647 w 102"/>
              <a:gd name="T49" fmla="*/ 2147483647 h 173"/>
              <a:gd name="T50" fmla="*/ 2147483647 w 102"/>
              <a:gd name="T51" fmla="*/ 2147483647 h 173"/>
              <a:gd name="T52" fmla="*/ 2147483647 w 102"/>
              <a:gd name="T53" fmla="*/ 2147483647 h 173"/>
              <a:gd name="T54" fmla="*/ 2147483647 w 102"/>
              <a:gd name="T55" fmla="*/ 2147483647 h 173"/>
              <a:gd name="T56" fmla="*/ 2147483647 w 102"/>
              <a:gd name="T57" fmla="*/ 2147483647 h 173"/>
              <a:gd name="T58" fmla="*/ 2147483647 w 102"/>
              <a:gd name="T59" fmla="*/ 2147483647 h 173"/>
              <a:gd name="T60" fmla="*/ 2147483647 w 102"/>
              <a:gd name="T61" fmla="*/ 2147483647 h 173"/>
              <a:gd name="T62" fmla="*/ 2147483647 w 102"/>
              <a:gd name="T63" fmla="*/ 2147483647 h 173"/>
              <a:gd name="T64" fmla="*/ 2147483647 w 102"/>
              <a:gd name="T65" fmla="*/ 2147483647 h 173"/>
              <a:gd name="T66" fmla="*/ 2147483647 w 102"/>
              <a:gd name="T67" fmla="*/ 2147483647 h 173"/>
              <a:gd name="T68" fmla="*/ 2147483647 w 102"/>
              <a:gd name="T69" fmla="*/ 2147483647 h 173"/>
              <a:gd name="T70" fmla="*/ 2147483647 w 102"/>
              <a:gd name="T71" fmla="*/ 2147483647 h 173"/>
              <a:gd name="T72" fmla="*/ 2147483647 w 102"/>
              <a:gd name="T73" fmla="*/ 2147483647 h 173"/>
              <a:gd name="T74" fmla="*/ 2147483647 w 102"/>
              <a:gd name="T75" fmla="*/ 2147483647 h 173"/>
              <a:gd name="T76" fmla="*/ 2147483647 w 102"/>
              <a:gd name="T77" fmla="*/ 2147483647 h 173"/>
              <a:gd name="T78" fmla="*/ 2147483647 w 102"/>
              <a:gd name="T79" fmla="*/ 2147483647 h 173"/>
              <a:gd name="T80" fmla="*/ 2147483647 w 102"/>
              <a:gd name="T81" fmla="*/ 2147483647 h 173"/>
              <a:gd name="T82" fmla="*/ 2147483647 w 102"/>
              <a:gd name="T83" fmla="*/ 2147483647 h 173"/>
              <a:gd name="T84" fmla="*/ 2147483647 w 102"/>
              <a:gd name="T85" fmla="*/ 2147483647 h 173"/>
              <a:gd name="T86" fmla="*/ 2147483647 w 102"/>
              <a:gd name="T87" fmla="*/ 2147483647 h 173"/>
              <a:gd name="T88" fmla="*/ 2147483647 w 102"/>
              <a:gd name="T89" fmla="*/ 2147483647 h 173"/>
              <a:gd name="T90" fmla="*/ 2147483647 w 102"/>
              <a:gd name="T91" fmla="*/ 2147483647 h 173"/>
              <a:gd name="T92" fmla="*/ 2147483647 w 102"/>
              <a:gd name="T93" fmla="*/ 2147483647 h 173"/>
              <a:gd name="T94" fmla="*/ 2147483647 w 102"/>
              <a:gd name="T95" fmla="*/ 2147483647 h 173"/>
              <a:gd name="T96" fmla="*/ 0 w 102"/>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173"/>
              <a:gd name="T149" fmla="*/ 102 w 102"/>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173">
                <a:moveTo>
                  <a:pt x="0" y="0"/>
                </a:moveTo>
                <a:lnTo>
                  <a:pt x="1" y="1"/>
                </a:lnTo>
                <a:lnTo>
                  <a:pt x="5" y="4"/>
                </a:lnTo>
                <a:lnTo>
                  <a:pt x="9" y="10"/>
                </a:lnTo>
                <a:lnTo>
                  <a:pt x="16" y="17"/>
                </a:lnTo>
                <a:lnTo>
                  <a:pt x="24" y="26"/>
                </a:lnTo>
                <a:lnTo>
                  <a:pt x="32" y="36"/>
                </a:lnTo>
                <a:lnTo>
                  <a:pt x="42" y="46"/>
                </a:lnTo>
                <a:lnTo>
                  <a:pt x="51" y="57"/>
                </a:lnTo>
                <a:lnTo>
                  <a:pt x="61" y="69"/>
                </a:lnTo>
                <a:lnTo>
                  <a:pt x="70" y="82"/>
                </a:lnTo>
                <a:lnTo>
                  <a:pt x="78" y="93"/>
                </a:lnTo>
                <a:lnTo>
                  <a:pt x="86" y="105"/>
                </a:lnTo>
                <a:lnTo>
                  <a:pt x="93" y="116"/>
                </a:lnTo>
                <a:lnTo>
                  <a:pt x="97" y="126"/>
                </a:lnTo>
                <a:lnTo>
                  <a:pt x="101" y="135"/>
                </a:lnTo>
                <a:lnTo>
                  <a:pt x="102" y="142"/>
                </a:lnTo>
                <a:lnTo>
                  <a:pt x="100" y="154"/>
                </a:lnTo>
                <a:lnTo>
                  <a:pt x="95" y="162"/>
                </a:lnTo>
                <a:lnTo>
                  <a:pt x="88" y="167"/>
                </a:lnTo>
                <a:lnTo>
                  <a:pt x="80" y="170"/>
                </a:lnTo>
                <a:lnTo>
                  <a:pt x="72" y="172"/>
                </a:lnTo>
                <a:lnTo>
                  <a:pt x="64" y="173"/>
                </a:lnTo>
                <a:lnTo>
                  <a:pt x="59" y="173"/>
                </a:lnTo>
                <a:lnTo>
                  <a:pt x="57" y="173"/>
                </a:lnTo>
                <a:lnTo>
                  <a:pt x="57" y="171"/>
                </a:lnTo>
                <a:lnTo>
                  <a:pt x="57" y="169"/>
                </a:lnTo>
                <a:lnTo>
                  <a:pt x="57" y="164"/>
                </a:lnTo>
                <a:lnTo>
                  <a:pt x="57" y="158"/>
                </a:lnTo>
                <a:lnTo>
                  <a:pt x="56" y="151"/>
                </a:lnTo>
                <a:lnTo>
                  <a:pt x="55" y="143"/>
                </a:lnTo>
                <a:lnTo>
                  <a:pt x="55" y="135"/>
                </a:lnTo>
                <a:lnTo>
                  <a:pt x="54" y="125"/>
                </a:lnTo>
                <a:lnTo>
                  <a:pt x="53" y="116"/>
                </a:lnTo>
                <a:lnTo>
                  <a:pt x="52" y="106"/>
                </a:lnTo>
                <a:lnTo>
                  <a:pt x="51" y="96"/>
                </a:lnTo>
                <a:lnTo>
                  <a:pt x="50" y="87"/>
                </a:lnTo>
                <a:lnTo>
                  <a:pt x="48" y="78"/>
                </a:lnTo>
                <a:lnTo>
                  <a:pt x="47" y="70"/>
                </a:lnTo>
                <a:lnTo>
                  <a:pt x="46" y="64"/>
                </a:lnTo>
                <a:lnTo>
                  <a:pt x="44" y="58"/>
                </a:lnTo>
                <a:lnTo>
                  <a:pt x="40" y="48"/>
                </a:lnTo>
                <a:lnTo>
                  <a:pt x="34" y="37"/>
                </a:lnTo>
                <a:lnTo>
                  <a:pt x="27" y="27"/>
                </a:lnTo>
                <a:lnTo>
                  <a:pt x="19" y="19"/>
                </a:lnTo>
                <a:lnTo>
                  <a:pt x="12" y="11"/>
                </a:lnTo>
                <a:lnTo>
                  <a:pt x="6" y="5"/>
                </a:lnTo>
                <a:lnTo>
                  <a:pt x="2"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46" name="Freeform 25"/>
          <p:cNvSpPr>
            <a:spLocks/>
          </p:cNvSpPr>
          <p:nvPr/>
        </p:nvSpPr>
        <p:spPr bwMode="auto">
          <a:xfrm>
            <a:off x="7200900" y="2728913"/>
            <a:ext cx="144463" cy="274637"/>
          </a:xfrm>
          <a:custGeom>
            <a:avLst/>
            <a:gdLst>
              <a:gd name="T0" fmla="*/ 0 w 102"/>
              <a:gd name="T1" fmla="*/ 0 h 173"/>
              <a:gd name="T2" fmla="*/ 2147483647 w 102"/>
              <a:gd name="T3" fmla="*/ 2147483647 h 173"/>
              <a:gd name="T4" fmla="*/ 2147483647 w 102"/>
              <a:gd name="T5" fmla="*/ 2147483647 h 173"/>
              <a:gd name="T6" fmla="*/ 2147483647 w 102"/>
              <a:gd name="T7" fmla="*/ 2147483647 h 173"/>
              <a:gd name="T8" fmla="*/ 2147483647 w 102"/>
              <a:gd name="T9" fmla="*/ 2147483647 h 173"/>
              <a:gd name="T10" fmla="*/ 2147483647 w 102"/>
              <a:gd name="T11" fmla="*/ 2147483647 h 173"/>
              <a:gd name="T12" fmla="*/ 2147483647 w 102"/>
              <a:gd name="T13" fmla="*/ 2147483647 h 173"/>
              <a:gd name="T14" fmla="*/ 2147483647 w 102"/>
              <a:gd name="T15" fmla="*/ 2147483647 h 173"/>
              <a:gd name="T16" fmla="*/ 2147483647 w 102"/>
              <a:gd name="T17" fmla="*/ 2147483647 h 173"/>
              <a:gd name="T18" fmla="*/ 2147483647 w 102"/>
              <a:gd name="T19" fmla="*/ 2147483647 h 173"/>
              <a:gd name="T20" fmla="*/ 2147483647 w 102"/>
              <a:gd name="T21" fmla="*/ 2147483647 h 173"/>
              <a:gd name="T22" fmla="*/ 2147483647 w 102"/>
              <a:gd name="T23" fmla="*/ 2147483647 h 173"/>
              <a:gd name="T24" fmla="*/ 2147483647 w 102"/>
              <a:gd name="T25" fmla="*/ 2147483647 h 173"/>
              <a:gd name="T26" fmla="*/ 2147483647 w 102"/>
              <a:gd name="T27" fmla="*/ 2147483647 h 173"/>
              <a:gd name="T28" fmla="*/ 2147483647 w 102"/>
              <a:gd name="T29" fmla="*/ 2147483647 h 173"/>
              <a:gd name="T30" fmla="*/ 2147483647 w 102"/>
              <a:gd name="T31" fmla="*/ 2147483647 h 173"/>
              <a:gd name="T32" fmla="*/ 2147483647 w 102"/>
              <a:gd name="T33" fmla="*/ 2147483647 h 173"/>
              <a:gd name="T34" fmla="*/ 2147483647 w 102"/>
              <a:gd name="T35" fmla="*/ 2147483647 h 173"/>
              <a:gd name="T36" fmla="*/ 2147483647 w 102"/>
              <a:gd name="T37" fmla="*/ 2147483647 h 173"/>
              <a:gd name="T38" fmla="*/ 2147483647 w 102"/>
              <a:gd name="T39" fmla="*/ 2147483647 h 173"/>
              <a:gd name="T40" fmla="*/ 2147483647 w 102"/>
              <a:gd name="T41" fmla="*/ 2147483647 h 173"/>
              <a:gd name="T42" fmla="*/ 2147483647 w 102"/>
              <a:gd name="T43" fmla="*/ 2147483647 h 173"/>
              <a:gd name="T44" fmla="*/ 2147483647 w 102"/>
              <a:gd name="T45" fmla="*/ 2147483647 h 173"/>
              <a:gd name="T46" fmla="*/ 2147483647 w 102"/>
              <a:gd name="T47" fmla="*/ 2147483647 h 173"/>
              <a:gd name="T48" fmla="*/ 2147483647 w 102"/>
              <a:gd name="T49" fmla="*/ 2147483647 h 173"/>
              <a:gd name="T50" fmla="*/ 2147483647 w 102"/>
              <a:gd name="T51" fmla="*/ 2147483647 h 173"/>
              <a:gd name="T52" fmla="*/ 2147483647 w 102"/>
              <a:gd name="T53" fmla="*/ 2147483647 h 173"/>
              <a:gd name="T54" fmla="*/ 2147483647 w 102"/>
              <a:gd name="T55" fmla="*/ 2147483647 h 173"/>
              <a:gd name="T56" fmla="*/ 2147483647 w 102"/>
              <a:gd name="T57" fmla="*/ 2147483647 h 173"/>
              <a:gd name="T58" fmla="*/ 2147483647 w 102"/>
              <a:gd name="T59" fmla="*/ 2147483647 h 173"/>
              <a:gd name="T60" fmla="*/ 2147483647 w 102"/>
              <a:gd name="T61" fmla="*/ 2147483647 h 173"/>
              <a:gd name="T62" fmla="*/ 2147483647 w 102"/>
              <a:gd name="T63" fmla="*/ 2147483647 h 173"/>
              <a:gd name="T64" fmla="*/ 2147483647 w 102"/>
              <a:gd name="T65" fmla="*/ 2147483647 h 173"/>
              <a:gd name="T66" fmla="*/ 2147483647 w 102"/>
              <a:gd name="T67" fmla="*/ 2147483647 h 173"/>
              <a:gd name="T68" fmla="*/ 2147483647 w 102"/>
              <a:gd name="T69" fmla="*/ 2147483647 h 173"/>
              <a:gd name="T70" fmla="*/ 2147483647 w 102"/>
              <a:gd name="T71" fmla="*/ 2147483647 h 173"/>
              <a:gd name="T72" fmla="*/ 2147483647 w 102"/>
              <a:gd name="T73" fmla="*/ 2147483647 h 173"/>
              <a:gd name="T74" fmla="*/ 2147483647 w 102"/>
              <a:gd name="T75" fmla="*/ 2147483647 h 173"/>
              <a:gd name="T76" fmla="*/ 2147483647 w 102"/>
              <a:gd name="T77" fmla="*/ 2147483647 h 173"/>
              <a:gd name="T78" fmla="*/ 2147483647 w 102"/>
              <a:gd name="T79" fmla="*/ 2147483647 h 173"/>
              <a:gd name="T80" fmla="*/ 2147483647 w 102"/>
              <a:gd name="T81" fmla="*/ 2147483647 h 173"/>
              <a:gd name="T82" fmla="*/ 2147483647 w 102"/>
              <a:gd name="T83" fmla="*/ 2147483647 h 173"/>
              <a:gd name="T84" fmla="*/ 2147483647 w 102"/>
              <a:gd name="T85" fmla="*/ 2147483647 h 173"/>
              <a:gd name="T86" fmla="*/ 2147483647 w 102"/>
              <a:gd name="T87" fmla="*/ 2147483647 h 173"/>
              <a:gd name="T88" fmla="*/ 2147483647 w 102"/>
              <a:gd name="T89" fmla="*/ 2147483647 h 173"/>
              <a:gd name="T90" fmla="*/ 2147483647 w 102"/>
              <a:gd name="T91" fmla="*/ 2147483647 h 173"/>
              <a:gd name="T92" fmla="*/ 2147483647 w 102"/>
              <a:gd name="T93" fmla="*/ 2147483647 h 173"/>
              <a:gd name="T94" fmla="*/ 2147483647 w 102"/>
              <a:gd name="T95" fmla="*/ 2147483647 h 173"/>
              <a:gd name="T96" fmla="*/ 0 w 102"/>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173"/>
              <a:gd name="T149" fmla="*/ 102 w 102"/>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173">
                <a:moveTo>
                  <a:pt x="0" y="0"/>
                </a:moveTo>
                <a:lnTo>
                  <a:pt x="1" y="1"/>
                </a:lnTo>
                <a:lnTo>
                  <a:pt x="4" y="4"/>
                </a:lnTo>
                <a:lnTo>
                  <a:pt x="9" y="10"/>
                </a:lnTo>
                <a:lnTo>
                  <a:pt x="16" y="17"/>
                </a:lnTo>
                <a:lnTo>
                  <a:pt x="23" y="26"/>
                </a:lnTo>
                <a:lnTo>
                  <a:pt x="32" y="36"/>
                </a:lnTo>
                <a:lnTo>
                  <a:pt x="41" y="46"/>
                </a:lnTo>
                <a:lnTo>
                  <a:pt x="51" y="57"/>
                </a:lnTo>
                <a:lnTo>
                  <a:pt x="60" y="69"/>
                </a:lnTo>
                <a:lnTo>
                  <a:pt x="70" y="82"/>
                </a:lnTo>
                <a:lnTo>
                  <a:pt x="78" y="93"/>
                </a:lnTo>
                <a:lnTo>
                  <a:pt x="86" y="105"/>
                </a:lnTo>
                <a:lnTo>
                  <a:pt x="93" y="116"/>
                </a:lnTo>
                <a:lnTo>
                  <a:pt x="97" y="126"/>
                </a:lnTo>
                <a:lnTo>
                  <a:pt x="101" y="135"/>
                </a:lnTo>
                <a:lnTo>
                  <a:pt x="102" y="142"/>
                </a:lnTo>
                <a:lnTo>
                  <a:pt x="100" y="154"/>
                </a:lnTo>
                <a:lnTo>
                  <a:pt x="95" y="162"/>
                </a:lnTo>
                <a:lnTo>
                  <a:pt x="87" y="167"/>
                </a:lnTo>
                <a:lnTo>
                  <a:pt x="79" y="170"/>
                </a:lnTo>
                <a:lnTo>
                  <a:pt x="71" y="172"/>
                </a:lnTo>
                <a:lnTo>
                  <a:pt x="64" y="173"/>
                </a:lnTo>
                <a:lnTo>
                  <a:pt x="59" y="173"/>
                </a:lnTo>
                <a:lnTo>
                  <a:pt x="57" y="173"/>
                </a:lnTo>
                <a:lnTo>
                  <a:pt x="57" y="171"/>
                </a:lnTo>
                <a:lnTo>
                  <a:pt x="57" y="169"/>
                </a:lnTo>
                <a:lnTo>
                  <a:pt x="56" y="164"/>
                </a:lnTo>
                <a:lnTo>
                  <a:pt x="56" y="158"/>
                </a:lnTo>
                <a:lnTo>
                  <a:pt x="56" y="151"/>
                </a:lnTo>
                <a:lnTo>
                  <a:pt x="55" y="143"/>
                </a:lnTo>
                <a:lnTo>
                  <a:pt x="55" y="135"/>
                </a:lnTo>
                <a:lnTo>
                  <a:pt x="54" y="125"/>
                </a:lnTo>
                <a:lnTo>
                  <a:pt x="53" y="116"/>
                </a:lnTo>
                <a:lnTo>
                  <a:pt x="52" y="106"/>
                </a:lnTo>
                <a:lnTo>
                  <a:pt x="51" y="96"/>
                </a:lnTo>
                <a:lnTo>
                  <a:pt x="49" y="87"/>
                </a:lnTo>
                <a:lnTo>
                  <a:pt x="48" y="78"/>
                </a:lnTo>
                <a:lnTo>
                  <a:pt x="47" y="70"/>
                </a:lnTo>
                <a:lnTo>
                  <a:pt x="45" y="64"/>
                </a:lnTo>
                <a:lnTo>
                  <a:pt x="44" y="58"/>
                </a:lnTo>
                <a:lnTo>
                  <a:pt x="40" y="48"/>
                </a:lnTo>
                <a:lnTo>
                  <a:pt x="33" y="37"/>
                </a:lnTo>
                <a:lnTo>
                  <a:pt x="26" y="27"/>
                </a:lnTo>
                <a:lnTo>
                  <a:pt x="19" y="19"/>
                </a:lnTo>
                <a:lnTo>
                  <a:pt x="11" y="11"/>
                </a:lnTo>
                <a:lnTo>
                  <a:pt x="6" y="5"/>
                </a:lnTo>
                <a:lnTo>
                  <a:pt x="2"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47" name="Freeform 26"/>
          <p:cNvSpPr>
            <a:spLocks/>
          </p:cNvSpPr>
          <p:nvPr/>
        </p:nvSpPr>
        <p:spPr bwMode="auto">
          <a:xfrm>
            <a:off x="2686050" y="2728913"/>
            <a:ext cx="144463" cy="274637"/>
          </a:xfrm>
          <a:custGeom>
            <a:avLst/>
            <a:gdLst>
              <a:gd name="T0" fmla="*/ 0 w 102"/>
              <a:gd name="T1" fmla="*/ 0 h 173"/>
              <a:gd name="T2" fmla="*/ 0 w 102"/>
              <a:gd name="T3" fmla="*/ 0 h 173"/>
              <a:gd name="T4" fmla="*/ 2147483647 w 102"/>
              <a:gd name="T5" fmla="*/ 2147483647 h 173"/>
              <a:gd name="T6" fmla="*/ 2147483647 w 102"/>
              <a:gd name="T7" fmla="*/ 2147483647 h 173"/>
              <a:gd name="T8" fmla="*/ 2147483647 w 102"/>
              <a:gd name="T9" fmla="*/ 2147483647 h 173"/>
              <a:gd name="T10" fmla="*/ 2147483647 w 102"/>
              <a:gd name="T11" fmla="*/ 2147483647 h 173"/>
              <a:gd name="T12" fmla="*/ 2147483647 w 102"/>
              <a:gd name="T13" fmla="*/ 2147483647 h 173"/>
              <a:gd name="T14" fmla="*/ 2147483647 w 102"/>
              <a:gd name="T15" fmla="*/ 2147483647 h 173"/>
              <a:gd name="T16" fmla="*/ 2147483647 w 102"/>
              <a:gd name="T17" fmla="*/ 2147483647 h 173"/>
              <a:gd name="T18" fmla="*/ 2147483647 w 102"/>
              <a:gd name="T19" fmla="*/ 2147483647 h 173"/>
              <a:gd name="T20" fmla="*/ 2147483647 w 102"/>
              <a:gd name="T21" fmla="*/ 2147483647 h 173"/>
              <a:gd name="T22" fmla="*/ 2147483647 w 102"/>
              <a:gd name="T23" fmla="*/ 2147483647 h 173"/>
              <a:gd name="T24" fmla="*/ 2147483647 w 102"/>
              <a:gd name="T25" fmla="*/ 2147483647 h 173"/>
              <a:gd name="T26" fmla="*/ 2147483647 w 102"/>
              <a:gd name="T27" fmla="*/ 2147483647 h 173"/>
              <a:gd name="T28" fmla="*/ 2147483647 w 102"/>
              <a:gd name="T29" fmla="*/ 2147483647 h 173"/>
              <a:gd name="T30" fmla="*/ 2147483647 w 102"/>
              <a:gd name="T31" fmla="*/ 2147483647 h 173"/>
              <a:gd name="T32" fmla="*/ 2147483647 w 102"/>
              <a:gd name="T33" fmla="*/ 2147483647 h 173"/>
              <a:gd name="T34" fmla="*/ 2147483647 w 102"/>
              <a:gd name="T35" fmla="*/ 2147483647 h 173"/>
              <a:gd name="T36" fmla="*/ 2147483647 w 102"/>
              <a:gd name="T37" fmla="*/ 2147483647 h 173"/>
              <a:gd name="T38" fmla="*/ 2147483647 w 102"/>
              <a:gd name="T39" fmla="*/ 2147483647 h 173"/>
              <a:gd name="T40" fmla="*/ 2147483647 w 102"/>
              <a:gd name="T41" fmla="*/ 2147483647 h 173"/>
              <a:gd name="T42" fmla="*/ 2147483647 w 102"/>
              <a:gd name="T43" fmla="*/ 2147483647 h 173"/>
              <a:gd name="T44" fmla="*/ 2147483647 w 102"/>
              <a:gd name="T45" fmla="*/ 2147483647 h 173"/>
              <a:gd name="T46" fmla="*/ 2147483647 w 102"/>
              <a:gd name="T47" fmla="*/ 2147483647 h 173"/>
              <a:gd name="T48" fmla="*/ 2147483647 w 102"/>
              <a:gd name="T49" fmla="*/ 2147483647 h 173"/>
              <a:gd name="T50" fmla="*/ 2147483647 w 102"/>
              <a:gd name="T51" fmla="*/ 2147483647 h 173"/>
              <a:gd name="T52" fmla="*/ 2147483647 w 102"/>
              <a:gd name="T53" fmla="*/ 2147483647 h 173"/>
              <a:gd name="T54" fmla="*/ 2147483647 w 102"/>
              <a:gd name="T55" fmla="*/ 2147483647 h 173"/>
              <a:gd name="T56" fmla="*/ 2147483647 w 102"/>
              <a:gd name="T57" fmla="*/ 2147483647 h 173"/>
              <a:gd name="T58" fmla="*/ 2147483647 w 102"/>
              <a:gd name="T59" fmla="*/ 2147483647 h 173"/>
              <a:gd name="T60" fmla="*/ 2147483647 w 102"/>
              <a:gd name="T61" fmla="*/ 2147483647 h 173"/>
              <a:gd name="T62" fmla="*/ 2147483647 w 102"/>
              <a:gd name="T63" fmla="*/ 2147483647 h 173"/>
              <a:gd name="T64" fmla="*/ 2147483647 w 102"/>
              <a:gd name="T65" fmla="*/ 2147483647 h 173"/>
              <a:gd name="T66" fmla="*/ 2147483647 w 102"/>
              <a:gd name="T67" fmla="*/ 2147483647 h 173"/>
              <a:gd name="T68" fmla="*/ 2147483647 w 102"/>
              <a:gd name="T69" fmla="*/ 2147483647 h 173"/>
              <a:gd name="T70" fmla="*/ 2147483647 w 102"/>
              <a:gd name="T71" fmla="*/ 2147483647 h 173"/>
              <a:gd name="T72" fmla="*/ 2147483647 w 102"/>
              <a:gd name="T73" fmla="*/ 2147483647 h 173"/>
              <a:gd name="T74" fmla="*/ 2147483647 w 102"/>
              <a:gd name="T75" fmla="*/ 2147483647 h 173"/>
              <a:gd name="T76" fmla="*/ 2147483647 w 102"/>
              <a:gd name="T77" fmla="*/ 2147483647 h 173"/>
              <a:gd name="T78" fmla="*/ 2147483647 w 102"/>
              <a:gd name="T79" fmla="*/ 2147483647 h 173"/>
              <a:gd name="T80" fmla="*/ 2147483647 w 102"/>
              <a:gd name="T81" fmla="*/ 2147483647 h 173"/>
              <a:gd name="T82" fmla="*/ 2147483647 w 102"/>
              <a:gd name="T83" fmla="*/ 2147483647 h 173"/>
              <a:gd name="T84" fmla="*/ 2147483647 w 102"/>
              <a:gd name="T85" fmla="*/ 2147483647 h 173"/>
              <a:gd name="T86" fmla="*/ 2147483647 w 102"/>
              <a:gd name="T87" fmla="*/ 2147483647 h 173"/>
              <a:gd name="T88" fmla="*/ 2147483647 w 102"/>
              <a:gd name="T89" fmla="*/ 2147483647 h 173"/>
              <a:gd name="T90" fmla="*/ 2147483647 w 102"/>
              <a:gd name="T91" fmla="*/ 2147483647 h 173"/>
              <a:gd name="T92" fmla="*/ 2147483647 w 102"/>
              <a:gd name="T93" fmla="*/ 2147483647 h 173"/>
              <a:gd name="T94" fmla="*/ 2147483647 w 102"/>
              <a:gd name="T95" fmla="*/ 2147483647 h 173"/>
              <a:gd name="T96" fmla="*/ 2147483647 w 102"/>
              <a:gd name="T97" fmla="*/ 2147483647 h 173"/>
              <a:gd name="T98" fmla="*/ 2147483647 w 102"/>
              <a:gd name="T99" fmla="*/ 2147483647 h 173"/>
              <a:gd name="T100" fmla="*/ 2147483647 w 102"/>
              <a:gd name="T101" fmla="*/ 2147483647 h 173"/>
              <a:gd name="T102" fmla="*/ 2147483647 w 102"/>
              <a:gd name="T103" fmla="*/ 2147483647 h 173"/>
              <a:gd name="T104" fmla="*/ 0 w 102"/>
              <a:gd name="T105" fmla="*/ 0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173"/>
              <a:gd name="T161" fmla="*/ 102 w 102"/>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173">
                <a:moveTo>
                  <a:pt x="0" y="0"/>
                </a:moveTo>
                <a:lnTo>
                  <a:pt x="0" y="0"/>
                </a:lnTo>
                <a:lnTo>
                  <a:pt x="1" y="1"/>
                </a:lnTo>
                <a:lnTo>
                  <a:pt x="5" y="4"/>
                </a:lnTo>
                <a:lnTo>
                  <a:pt x="9" y="10"/>
                </a:lnTo>
                <a:lnTo>
                  <a:pt x="16" y="17"/>
                </a:lnTo>
                <a:lnTo>
                  <a:pt x="24" y="26"/>
                </a:lnTo>
                <a:lnTo>
                  <a:pt x="32" y="36"/>
                </a:lnTo>
                <a:lnTo>
                  <a:pt x="42" y="46"/>
                </a:lnTo>
                <a:lnTo>
                  <a:pt x="51" y="57"/>
                </a:lnTo>
                <a:lnTo>
                  <a:pt x="61" y="69"/>
                </a:lnTo>
                <a:lnTo>
                  <a:pt x="70" y="82"/>
                </a:lnTo>
                <a:lnTo>
                  <a:pt x="78" y="93"/>
                </a:lnTo>
                <a:lnTo>
                  <a:pt x="86" y="105"/>
                </a:lnTo>
                <a:lnTo>
                  <a:pt x="93" y="116"/>
                </a:lnTo>
                <a:lnTo>
                  <a:pt x="97" y="126"/>
                </a:lnTo>
                <a:lnTo>
                  <a:pt x="101" y="135"/>
                </a:lnTo>
                <a:lnTo>
                  <a:pt x="102" y="142"/>
                </a:lnTo>
                <a:lnTo>
                  <a:pt x="100" y="154"/>
                </a:lnTo>
                <a:lnTo>
                  <a:pt x="95" y="162"/>
                </a:lnTo>
                <a:lnTo>
                  <a:pt x="88" y="167"/>
                </a:lnTo>
                <a:lnTo>
                  <a:pt x="80" y="170"/>
                </a:lnTo>
                <a:lnTo>
                  <a:pt x="72" y="172"/>
                </a:lnTo>
                <a:lnTo>
                  <a:pt x="64" y="173"/>
                </a:lnTo>
                <a:lnTo>
                  <a:pt x="59" y="173"/>
                </a:lnTo>
                <a:lnTo>
                  <a:pt x="57" y="173"/>
                </a:lnTo>
                <a:lnTo>
                  <a:pt x="57" y="171"/>
                </a:lnTo>
                <a:lnTo>
                  <a:pt x="57" y="169"/>
                </a:lnTo>
                <a:lnTo>
                  <a:pt x="57" y="164"/>
                </a:lnTo>
                <a:lnTo>
                  <a:pt x="57" y="158"/>
                </a:lnTo>
                <a:lnTo>
                  <a:pt x="56" y="151"/>
                </a:lnTo>
                <a:lnTo>
                  <a:pt x="55" y="143"/>
                </a:lnTo>
                <a:lnTo>
                  <a:pt x="55" y="135"/>
                </a:lnTo>
                <a:lnTo>
                  <a:pt x="54" y="125"/>
                </a:lnTo>
                <a:lnTo>
                  <a:pt x="53" y="116"/>
                </a:lnTo>
                <a:lnTo>
                  <a:pt x="52" y="106"/>
                </a:lnTo>
                <a:lnTo>
                  <a:pt x="51" y="96"/>
                </a:lnTo>
                <a:lnTo>
                  <a:pt x="50" y="87"/>
                </a:lnTo>
                <a:lnTo>
                  <a:pt x="48" y="78"/>
                </a:lnTo>
                <a:lnTo>
                  <a:pt x="47" y="70"/>
                </a:lnTo>
                <a:lnTo>
                  <a:pt x="46" y="64"/>
                </a:lnTo>
                <a:lnTo>
                  <a:pt x="44" y="58"/>
                </a:lnTo>
                <a:lnTo>
                  <a:pt x="40" y="48"/>
                </a:lnTo>
                <a:lnTo>
                  <a:pt x="34" y="37"/>
                </a:lnTo>
                <a:lnTo>
                  <a:pt x="27" y="27"/>
                </a:lnTo>
                <a:lnTo>
                  <a:pt x="19" y="19"/>
                </a:lnTo>
                <a:lnTo>
                  <a:pt x="12" y="11"/>
                </a:lnTo>
                <a:lnTo>
                  <a:pt x="6" y="5"/>
                </a:lnTo>
                <a:lnTo>
                  <a:pt x="2" y="1"/>
                </a:lnTo>
                <a:lnTo>
                  <a:pt x="0"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8" name="Freeform 27"/>
          <p:cNvSpPr>
            <a:spLocks/>
          </p:cNvSpPr>
          <p:nvPr/>
        </p:nvSpPr>
        <p:spPr bwMode="auto">
          <a:xfrm>
            <a:off x="7200900" y="2728913"/>
            <a:ext cx="144463" cy="274637"/>
          </a:xfrm>
          <a:custGeom>
            <a:avLst/>
            <a:gdLst>
              <a:gd name="T0" fmla="*/ 0 w 102"/>
              <a:gd name="T1" fmla="*/ 0 h 173"/>
              <a:gd name="T2" fmla="*/ 0 w 102"/>
              <a:gd name="T3" fmla="*/ 0 h 173"/>
              <a:gd name="T4" fmla="*/ 2147483647 w 102"/>
              <a:gd name="T5" fmla="*/ 2147483647 h 173"/>
              <a:gd name="T6" fmla="*/ 2147483647 w 102"/>
              <a:gd name="T7" fmla="*/ 2147483647 h 173"/>
              <a:gd name="T8" fmla="*/ 2147483647 w 102"/>
              <a:gd name="T9" fmla="*/ 2147483647 h 173"/>
              <a:gd name="T10" fmla="*/ 2147483647 w 102"/>
              <a:gd name="T11" fmla="*/ 2147483647 h 173"/>
              <a:gd name="T12" fmla="*/ 2147483647 w 102"/>
              <a:gd name="T13" fmla="*/ 2147483647 h 173"/>
              <a:gd name="T14" fmla="*/ 2147483647 w 102"/>
              <a:gd name="T15" fmla="*/ 2147483647 h 173"/>
              <a:gd name="T16" fmla="*/ 2147483647 w 102"/>
              <a:gd name="T17" fmla="*/ 2147483647 h 173"/>
              <a:gd name="T18" fmla="*/ 2147483647 w 102"/>
              <a:gd name="T19" fmla="*/ 2147483647 h 173"/>
              <a:gd name="T20" fmla="*/ 2147483647 w 102"/>
              <a:gd name="T21" fmla="*/ 2147483647 h 173"/>
              <a:gd name="T22" fmla="*/ 2147483647 w 102"/>
              <a:gd name="T23" fmla="*/ 2147483647 h 173"/>
              <a:gd name="T24" fmla="*/ 2147483647 w 102"/>
              <a:gd name="T25" fmla="*/ 2147483647 h 173"/>
              <a:gd name="T26" fmla="*/ 2147483647 w 102"/>
              <a:gd name="T27" fmla="*/ 2147483647 h 173"/>
              <a:gd name="T28" fmla="*/ 2147483647 w 102"/>
              <a:gd name="T29" fmla="*/ 2147483647 h 173"/>
              <a:gd name="T30" fmla="*/ 2147483647 w 102"/>
              <a:gd name="T31" fmla="*/ 2147483647 h 173"/>
              <a:gd name="T32" fmla="*/ 2147483647 w 102"/>
              <a:gd name="T33" fmla="*/ 2147483647 h 173"/>
              <a:gd name="T34" fmla="*/ 2147483647 w 102"/>
              <a:gd name="T35" fmla="*/ 2147483647 h 173"/>
              <a:gd name="T36" fmla="*/ 2147483647 w 102"/>
              <a:gd name="T37" fmla="*/ 2147483647 h 173"/>
              <a:gd name="T38" fmla="*/ 2147483647 w 102"/>
              <a:gd name="T39" fmla="*/ 2147483647 h 173"/>
              <a:gd name="T40" fmla="*/ 2147483647 w 102"/>
              <a:gd name="T41" fmla="*/ 2147483647 h 173"/>
              <a:gd name="T42" fmla="*/ 2147483647 w 102"/>
              <a:gd name="T43" fmla="*/ 2147483647 h 173"/>
              <a:gd name="T44" fmla="*/ 2147483647 w 102"/>
              <a:gd name="T45" fmla="*/ 2147483647 h 173"/>
              <a:gd name="T46" fmla="*/ 2147483647 w 102"/>
              <a:gd name="T47" fmla="*/ 2147483647 h 173"/>
              <a:gd name="T48" fmla="*/ 2147483647 w 102"/>
              <a:gd name="T49" fmla="*/ 2147483647 h 173"/>
              <a:gd name="T50" fmla="*/ 2147483647 w 102"/>
              <a:gd name="T51" fmla="*/ 2147483647 h 173"/>
              <a:gd name="T52" fmla="*/ 2147483647 w 102"/>
              <a:gd name="T53" fmla="*/ 2147483647 h 173"/>
              <a:gd name="T54" fmla="*/ 2147483647 w 102"/>
              <a:gd name="T55" fmla="*/ 2147483647 h 173"/>
              <a:gd name="T56" fmla="*/ 2147483647 w 102"/>
              <a:gd name="T57" fmla="*/ 2147483647 h 173"/>
              <a:gd name="T58" fmla="*/ 2147483647 w 102"/>
              <a:gd name="T59" fmla="*/ 2147483647 h 173"/>
              <a:gd name="T60" fmla="*/ 2147483647 w 102"/>
              <a:gd name="T61" fmla="*/ 2147483647 h 173"/>
              <a:gd name="T62" fmla="*/ 2147483647 w 102"/>
              <a:gd name="T63" fmla="*/ 2147483647 h 173"/>
              <a:gd name="T64" fmla="*/ 2147483647 w 102"/>
              <a:gd name="T65" fmla="*/ 2147483647 h 173"/>
              <a:gd name="T66" fmla="*/ 2147483647 w 102"/>
              <a:gd name="T67" fmla="*/ 2147483647 h 173"/>
              <a:gd name="T68" fmla="*/ 2147483647 w 102"/>
              <a:gd name="T69" fmla="*/ 2147483647 h 173"/>
              <a:gd name="T70" fmla="*/ 2147483647 w 102"/>
              <a:gd name="T71" fmla="*/ 2147483647 h 173"/>
              <a:gd name="T72" fmla="*/ 2147483647 w 102"/>
              <a:gd name="T73" fmla="*/ 2147483647 h 173"/>
              <a:gd name="T74" fmla="*/ 2147483647 w 102"/>
              <a:gd name="T75" fmla="*/ 2147483647 h 173"/>
              <a:gd name="T76" fmla="*/ 2147483647 w 102"/>
              <a:gd name="T77" fmla="*/ 2147483647 h 173"/>
              <a:gd name="T78" fmla="*/ 2147483647 w 102"/>
              <a:gd name="T79" fmla="*/ 2147483647 h 173"/>
              <a:gd name="T80" fmla="*/ 2147483647 w 102"/>
              <a:gd name="T81" fmla="*/ 2147483647 h 173"/>
              <a:gd name="T82" fmla="*/ 2147483647 w 102"/>
              <a:gd name="T83" fmla="*/ 2147483647 h 173"/>
              <a:gd name="T84" fmla="*/ 2147483647 w 102"/>
              <a:gd name="T85" fmla="*/ 2147483647 h 173"/>
              <a:gd name="T86" fmla="*/ 2147483647 w 102"/>
              <a:gd name="T87" fmla="*/ 2147483647 h 173"/>
              <a:gd name="T88" fmla="*/ 2147483647 w 102"/>
              <a:gd name="T89" fmla="*/ 2147483647 h 173"/>
              <a:gd name="T90" fmla="*/ 2147483647 w 102"/>
              <a:gd name="T91" fmla="*/ 2147483647 h 173"/>
              <a:gd name="T92" fmla="*/ 2147483647 w 102"/>
              <a:gd name="T93" fmla="*/ 2147483647 h 173"/>
              <a:gd name="T94" fmla="*/ 2147483647 w 102"/>
              <a:gd name="T95" fmla="*/ 2147483647 h 173"/>
              <a:gd name="T96" fmla="*/ 2147483647 w 102"/>
              <a:gd name="T97" fmla="*/ 2147483647 h 173"/>
              <a:gd name="T98" fmla="*/ 2147483647 w 102"/>
              <a:gd name="T99" fmla="*/ 2147483647 h 173"/>
              <a:gd name="T100" fmla="*/ 2147483647 w 102"/>
              <a:gd name="T101" fmla="*/ 2147483647 h 173"/>
              <a:gd name="T102" fmla="*/ 2147483647 w 102"/>
              <a:gd name="T103" fmla="*/ 2147483647 h 173"/>
              <a:gd name="T104" fmla="*/ 0 w 102"/>
              <a:gd name="T105" fmla="*/ 0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173"/>
              <a:gd name="T161" fmla="*/ 102 w 102"/>
              <a:gd name="T162" fmla="*/ 173 h 1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173">
                <a:moveTo>
                  <a:pt x="0" y="0"/>
                </a:moveTo>
                <a:lnTo>
                  <a:pt x="0" y="0"/>
                </a:lnTo>
                <a:lnTo>
                  <a:pt x="1" y="1"/>
                </a:lnTo>
                <a:lnTo>
                  <a:pt x="4" y="4"/>
                </a:lnTo>
                <a:lnTo>
                  <a:pt x="9" y="10"/>
                </a:lnTo>
                <a:lnTo>
                  <a:pt x="16" y="17"/>
                </a:lnTo>
                <a:lnTo>
                  <a:pt x="23" y="26"/>
                </a:lnTo>
                <a:lnTo>
                  <a:pt x="32" y="36"/>
                </a:lnTo>
                <a:lnTo>
                  <a:pt x="41" y="46"/>
                </a:lnTo>
                <a:lnTo>
                  <a:pt x="51" y="57"/>
                </a:lnTo>
                <a:lnTo>
                  <a:pt x="60" y="69"/>
                </a:lnTo>
                <a:lnTo>
                  <a:pt x="70" y="82"/>
                </a:lnTo>
                <a:lnTo>
                  <a:pt x="78" y="93"/>
                </a:lnTo>
                <a:lnTo>
                  <a:pt x="86" y="105"/>
                </a:lnTo>
                <a:lnTo>
                  <a:pt x="93" y="116"/>
                </a:lnTo>
                <a:lnTo>
                  <a:pt x="97" y="126"/>
                </a:lnTo>
                <a:lnTo>
                  <a:pt x="101" y="135"/>
                </a:lnTo>
                <a:lnTo>
                  <a:pt x="102" y="142"/>
                </a:lnTo>
                <a:lnTo>
                  <a:pt x="100" y="154"/>
                </a:lnTo>
                <a:lnTo>
                  <a:pt x="95" y="162"/>
                </a:lnTo>
                <a:lnTo>
                  <a:pt x="87" y="167"/>
                </a:lnTo>
                <a:lnTo>
                  <a:pt x="79" y="170"/>
                </a:lnTo>
                <a:lnTo>
                  <a:pt x="71" y="172"/>
                </a:lnTo>
                <a:lnTo>
                  <a:pt x="64" y="173"/>
                </a:lnTo>
                <a:lnTo>
                  <a:pt x="59" y="173"/>
                </a:lnTo>
                <a:lnTo>
                  <a:pt x="57" y="173"/>
                </a:lnTo>
                <a:lnTo>
                  <a:pt x="57" y="171"/>
                </a:lnTo>
                <a:lnTo>
                  <a:pt x="57" y="169"/>
                </a:lnTo>
                <a:lnTo>
                  <a:pt x="56" y="164"/>
                </a:lnTo>
                <a:lnTo>
                  <a:pt x="56" y="158"/>
                </a:lnTo>
                <a:lnTo>
                  <a:pt x="56" y="151"/>
                </a:lnTo>
                <a:lnTo>
                  <a:pt x="55" y="143"/>
                </a:lnTo>
                <a:lnTo>
                  <a:pt x="55" y="135"/>
                </a:lnTo>
                <a:lnTo>
                  <a:pt x="54" y="125"/>
                </a:lnTo>
                <a:lnTo>
                  <a:pt x="53" y="116"/>
                </a:lnTo>
                <a:lnTo>
                  <a:pt x="52" y="106"/>
                </a:lnTo>
                <a:lnTo>
                  <a:pt x="51" y="96"/>
                </a:lnTo>
                <a:lnTo>
                  <a:pt x="49" y="87"/>
                </a:lnTo>
                <a:lnTo>
                  <a:pt x="48" y="78"/>
                </a:lnTo>
                <a:lnTo>
                  <a:pt x="47" y="70"/>
                </a:lnTo>
                <a:lnTo>
                  <a:pt x="45" y="64"/>
                </a:lnTo>
                <a:lnTo>
                  <a:pt x="44" y="58"/>
                </a:lnTo>
                <a:lnTo>
                  <a:pt x="40" y="48"/>
                </a:lnTo>
                <a:lnTo>
                  <a:pt x="33" y="37"/>
                </a:lnTo>
                <a:lnTo>
                  <a:pt x="26" y="27"/>
                </a:lnTo>
                <a:lnTo>
                  <a:pt x="19" y="19"/>
                </a:lnTo>
                <a:lnTo>
                  <a:pt x="11" y="11"/>
                </a:lnTo>
                <a:lnTo>
                  <a:pt x="6" y="5"/>
                </a:lnTo>
                <a:lnTo>
                  <a:pt x="2" y="1"/>
                </a:lnTo>
                <a:lnTo>
                  <a:pt x="0"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49" name="Freeform 28"/>
          <p:cNvSpPr>
            <a:spLocks/>
          </p:cNvSpPr>
          <p:nvPr/>
        </p:nvSpPr>
        <p:spPr bwMode="auto">
          <a:xfrm>
            <a:off x="2565400" y="2382838"/>
            <a:ext cx="322263" cy="458787"/>
          </a:xfrm>
          <a:custGeom>
            <a:avLst/>
            <a:gdLst>
              <a:gd name="T0" fmla="*/ 2147483647 w 228"/>
              <a:gd name="T1" fmla="*/ 2147483647 h 289"/>
              <a:gd name="T2" fmla="*/ 2147483647 w 228"/>
              <a:gd name="T3" fmla="*/ 2147483647 h 289"/>
              <a:gd name="T4" fmla="*/ 2147483647 w 228"/>
              <a:gd name="T5" fmla="*/ 2147483647 h 289"/>
              <a:gd name="T6" fmla="*/ 2147483647 w 228"/>
              <a:gd name="T7" fmla="*/ 2147483647 h 289"/>
              <a:gd name="T8" fmla="*/ 2147483647 w 228"/>
              <a:gd name="T9" fmla="*/ 2147483647 h 289"/>
              <a:gd name="T10" fmla="*/ 2147483647 w 228"/>
              <a:gd name="T11" fmla="*/ 2147483647 h 289"/>
              <a:gd name="T12" fmla="*/ 2147483647 w 228"/>
              <a:gd name="T13" fmla="*/ 2147483647 h 289"/>
              <a:gd name="T14" fmla="*/ 2147483647 w 228"/>
              <a:gd name="T15" fmla="*/ 2147483647 h 289"/>
              <a:gd name="T16" fmla="*/ 0 w 228"/>
              <a:gd name="T17" fmla="*/ 2147483647 h 289"/>
              <a:gd name="T18" fmla="*/ 2147483647 w 228"/>
              <a:gd name="T19" fmla="*/ 2147483647 h 289"/>
              <a:gd name="T20" fmla="*/ 2147483647 w 228"/>
              <a:gd name="T21" fmla="*/ 2147483647 h 289"/>
              <a:gd name="T22" fmla="*/ 2147483647 w 228"/>
              <a:gd name="T23" fmla="*/ 2147483647 h 289"/>
              <a:gd name="T24" fmla="*/ 2147483647 w 228"/>
              <a:gd name="T25" fmla="*/ 2147483647 h 289"/>
              <a:gd name="T26" fmla="*/ 2147483647 w 228"/>
              <a:gd name="T27" fmla="*/ 2147483647 h 289"/>
              <a:gd name="T28" fmla="*/ 2147483647 w 228"/>
              <a:gd name="T29" fmla="*/ 2147483647 h 289"/>
              <a:gd name="T30" fmla="*/ 2147483647 w 228"/>
              <a:gd name="T31" fmla="*/ 2147483647 h 289"/>
              <a:gd name="T32" fmla="*/ 2147483647 w 228"/>
              <a:gd name="T33" fmla="*/ 2147483647 h 289"/>
              <a:gd name="T34" fmla="*/ 2147483647 w 228"/>
              <a:gd name="T35" fmla="*/ 2147483647 h 289"/>
              <a:gd name="T36" fmla="*/ 2147483647 w 228"/>
              <a:gd name="T37" fmla="*/ 2147483647 h 289"/>
              <a:gd name="T38" fmla="*/ 2147483647 w 228"/>
              <a:gd name="T39" fmla="*/ 2147483647 h 289"/>
              <a:gd name="T40" fmla="*/ 2147483647 w 228"/>
              <a:gd name="T41" fmla="*/ 2147483647 h 289"/>
              <a:gd name="T42" fmla="*/ 2147483647 w 228"/>
              <a:gd name="T43" fmla="*/ 2147483647 h 289"/>
              <a:gd name="T44" fmla="*/ 2147483647 w 228"/>
              <a:gd name="T45" fmla="*/ 2147483647 h 289"/>
              <a:gd name="T46" fmla="*/ 2147483647 w 228"/>
              <a:gd name="T47" fmla="*/ 2147483647 h 289"/>
              <a:gd name="T48" fmla="*/ 2147483647 w 228"/>
              <a:gd name="T49" fmla="*/ 2147483647 h 289"/>
              <a:gd name="T50" fmla="*/ 2147483647 w 228"/>
              <a:gd name="T51" fmla="*/ 2147483647 h 289"/>
              <a:gd name="T52" fmla="*/ 2147483647 w 228"/>
              <a:gd name="T53" fmla="*/ 2147483647 h 289"/>
              <a:gd name="T54" fmla="*/ 2147483647 w 228"/>
              <a:gd name="T55" fmla="*/ 2147483647 h 289"/>
              <a:gd name="T56" fmla="*/ 2147483647 w 228"/>
              <a:gd name="T57" fmla="*/ 2147483647 h 289"/>
              <a:gd name="T58" fmla="*/ 2147483647 w 228"/>
              <a:gd name="T59" fmla="*/ 2147483647 h 289"/>
              <a:gd name="T60" fmla="*/ 2147483647 w 228"/>
              <a:gd name="T61" fmla="*/ 2147483647 h 289"/>
              <a:gd name="T62" fmla="*/ 2147483647 w 228"/>
              <a:gd name="T63" fmla="*/ 2147483647 h 2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89"/>
              <a:gd name="T98" fmla="*/ 228 w 228"/>
              <a:gd name="T99" fmla="*/ 289 h 2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89">
                <a:moveTo>
                  <a:pt x="157" y="0"/>
                </a:moveTo>
                <a:lnTo>
                  <a:pt x="155" y="1"/>
                </a:lnTo>
                <a:lnTo>
                  <a:pt x="151" y="5"/>
                </a:lnTo>
                <a:lnTo>
                  <a:pt x="144" y="10"/>
                </a:lnTo>
                <a:lnTo>
                  <a:pt x="134" y="17"/>
                </a:lnTo>
                <a:lnTo>
                  <a:pt x="124" y="25"/>
                </a:lnTo>
                <a:lnTo>
                  <a:pt x="111" y="35"/>
                </a:lnTo>
                <a:lnTo>
                  <a:pt x="98" y="46"/>
                </a:lnTo>
                <a:lnTo>
                  <a:pt x="84" y="57"/>
                </a:lnTo>
                <a:lnTo>
                  <a:pt x="70" y="70"/>
                </a:lnTo>
                <a:lnTo>
                  <a:pt x="57" y="82"/>
                </a:lnTo>
                <a:lnTo>
                  <a:pt x="43" y="95"/>
                </a:lnTo>
                <a:lnTo>
                  <a:pt x="31" y="107"/>
                </a:lnTo>
                <a:lnTo>
                  <a:pt x="20" y="119"/>
                </a:lnTo>
                <a:lnTo>
                  <a:pt x="12" y="131"/>
                </a:lnTo>
                <a:lnTo>
                  <a:pt x="5" y="141"/>
                </a:lnTo>
                <a:lnTo>
                  <a:pt x="1" y="151"/>
                </a:lnTo>
                <a:lnTo>
                  <a:pt x="0" y="161"/>
                </a:lnTo>
                <a:lnTo>
                  <a:pt x="1" y="171"/>
                </a:lnTo>
                <a:lnTo>
                  <a:pt x="3" y="182"/>
                </a:lnTo>
                <a:lnTo>
                  <a:pt x="7" y="194"/>
                </a:lnTo>
                <a:lnTo>
                  <a:pt x="12" y="205"/>
                </a:lnTo>
                <a:lnTo>
                  <a:pt x="18" y="217"/>
                </a:lnTo>
                <a:lnTo>
                  <a:pt x="24" y="228"/>
                </a:lnTo>
                <a:lnTo>
                  <a:pt x="32" y="239"/>
                </a:lnTo>
                <a:lnTo>
                  <a:pt x="39" y="249"/>
                </a:lnTo>
                <a:lnTo>
                  <a:pt x="46" y="259"/>
                </a:lnTo>
                <a:lnTo>
                  <a:pt x="53" y="267"/>
                </a:lnTo>
                <a:lnTo>
                  <a:pt x="60" y="275"/>
                </a:lnTo>
                <a:lnTo>
                  <a:pt x="65" y="281"/>
                </a:lnTo>
                <a:lnTo>
                  <a:pt x="69" y="285"/>
                </a:lnTo>
                <a:lnTo>
                  <a:pt x="71" y="288"/>
                </a:lnTo>
                <a:lnTo>
                  <a:pt x="72" y="289"/>
                </a:lnTo>
                <a:lnTo>
                  <a:pt x="72" y="288"/>
                </a:lnTo>
                <a:lnTo>
                  <a:pt x="73" y="285"/>
                </a:lnTo>
                <a:lnTo>
                  <a:pt x="74" y="279"/>
                </a:lnTo>
                <a:lnTo>
                  <a:pt x="75" y="273"/>
                </a:lnTo>
                <a:lnTo>
                  <a:pt x="77" y="264"/>
                </a:lnTo>
                <a:lnTo>
                  <a:pt x="81" y="254"/>
                </a:lnTo>
                <a:lnTo>
                  <a:pt x="85" y="243"/>
                </a:lnTo>
                <a:lnTo>
                  <a:pt x="90" y="232"/>
                </a:lnTo>
                <a:lnTo>
                  <a:pt x="96" y="220"/>
                </a:lnTo>
                <a:lnTo>
                  <a:pt x="105" y="207"/>
                </a:lnTo>
                <a:lnTo>
                  <a:pt x="114" y="195"/>
                </a:lnTo>
                <a:lnTo>
                  <a:pt x="125" y="182"/>
                </a:lnTo>
                <a:lnTo>
                  <a:pt x="138" y="170"/>
                </a:lnTo>
                <a:lnTo>
                  <a:pt x="152" y="158"/>
                </a:lnTo>
                <a:lnTo>
                  <a:pt x="169" y="148"/>
                </a:lnTo>
                <a:lnTo>
                  <a:pt x="188" y="138"/>
                </a:lnTo>
                <a:lnTo>
                  <a:pt x="205" y="128"/>
                </a:lnTo>
                <a:lnTo>
                  <a:pt x="217" y="118"/>
                </a:lnTo>
                <a:lnTo>
                  <a:pt x="224" y="107"/>
                </a:lnTo>
                <a:lnTo>
                  <a:pt x="228" y="96"/>
                </a:lnTo>
                <a:lnTo>
                  <a:pt x="228" y="84"/>
                </a:lnTo>
                <a:lnTo>
                  <a:pt x="225" y="73"/>
                </a:lnTo>
                <a:lnTo>
                  <a:pt x="219" y="62"/>
                </a:lnTo>
                <a:lnTo>
                  <a:pt x="212" y="51"/>
                </a:lnTo>
                <a:lnTo>
                  <a:pt x="204" y="40"/>
                </a:lnTo>
                <a:lnTo>
                  <a:pt x="195" y="31"/>
                </a:lnTo>
                <a:lnTo>
                  <a:pt x="186" y="23"/>
                </a:lnTo>
                <a:lnTo>
                  <a:pt x="177" y="15"/>
                </a:lnTo>
                <a:lnTo>
                  <a:pt x="169" y="9"/>
                </a:lnTo>
                <a:lnTo>
                  <a:pt x="163" y="4"/>
                </a:lnTo>
                <a:lnTo>
                  <a:pt x="159" y="1"/>
                </a:lnTo>
                <a:lnTo>
                  <a:pt x="157"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50" name="Freeform 29"/>
          <p:cNvSpPr>
            <a:spLocks/>
          </p:cNvSpPr>
          <p:nvPr/>
        </p:nvSpPr>
        <p:spPr bwMode="auto">
          <a:xfrm>
            <a:off x="7080250" y="2382838"/>
            <a:ext cx="320675" cy="458787"/>
          </a:xfrm>
          <a:custGeom>
            <a:avLst/>
            <a:gdLst>
              <a:gd name="T0" fmla="*/ 2147483647 w 228"/>
              <a:gd name="T1" fmla="*/ 2147483647 h 289"/>
              <a:gd name="T2" fmla="*/ 2147483647 w 228"/>
              <a:gd name="T3" fmla="*/ 2147483647 h 289"/>
              <a:gd name="T4" fmla="*/ 2147483647 w 228"/>
              <a:gd name="T5" fmla="*/ 2147483647 h 289"/>
              <a:gd name="T6" fmla="*/ 2147483647 w 228"/>
              <a:gd name="T7" fmla="*/ 2147483647 h 289"/>
              <a:gd name="T8" fmla="*/ 2147483647 w 228"/>
              <a:gd name="T9" fmla="*/ 2147483647 h 289"/>
              <a:gd name="T10" fmla="*/ 2147483647 w 228"/>
              <a:gd name="T11" fmla="*/ 2147483647 h 289"/>
              <a:gd name="T12" fmla="*/ 2147483647 w 228"/>
              <a:gd name="T13" fmla="*/ 2147483647 h 289"/>
              <a:gd name="T14" fmla="*/ 2147483647 w 228"/>
              <a:gd name="T15" fmla="*/ 2147483647 h 289"/>
              <a:gd name="T16" fmla="*/ 0 w 228"/>
              <a:gd name="T17" fmla="*/ 2147483647 h 289"/>
              <a:gd name="T18" fmla="*/ 2147483647 w 228"/>
              <a:gd name="T19" fmla="*/ 2147483647 h 289"/>
              <a:gd name="T20" fmla="*/ 2147483647 w 228"/>
              <a:gd name="T21" fmla="*/ 2147483647 h 289"/>
              <a:gd name="T22" fmla="*/ 2147483647 w 228"/>
              <a:gd name="T23" fmla="*/ 2147483647 h 289"/>
              <a:gd name="T24" fmla="*/ 2147483647 w 228"/>
              <a:gd name="T25" fmla="*/ 2147483647 h 289"/>
              <a:gd name="T26" fmla="*/ 2147483647 w 228"/>
              <a:gd name="T27" fmla="*/ 2147483647 h 289"/>
              <a:gd name="T28" fmla="*/ 2147483647 w 228"/>
              <a:gd name="T29" fmla="*/ 2147483647 h 289"/>
              <a:gd name="T30" fmla="*/ 2147483647 w 228"/>
              <a:gd name="T31" fmla="*/ 2147483647 h 289"/>
              <a:gd name="T32" fmla="*/ 2147483647 w 228"/>
              <a:gd name="T33" fmla="*/ 2147483647 h 289"/>
              <a:gd name="T34" fmla="*/ 2147483647 w 228"/>
              <a:gd name="T35" fmla="*/ 2147483647 h 289"/>
              <a:gd name="T36" fmla="*/ 2147483647 w 228"/>
              <a:gd name="T37" fmla="*/ 2147483647 h 289"/>
              <a:gd name="T38" fmla="*/ 2147483647 w 228"/>
              <a:gd name="T39" fmla="*/ 2147483647 h 289"/>
              <a:gd name="T40" fmla="*/ 2147483647 w 228"/>
              <a:gd name="T41" fmla="*/ 2147483647 h 289"/>
              <a:gd name="T42" fmla="*/ 2147483647 w 228"/>
              <a:gd name="T43" fmla="*/ 2147483647 h 289"/>
              <a:gd name="T44" fmla="*/ 2147483647 w 228"/>
              <a:gd name="T45" fmla="*/ 2147483647 h 289"/>
              <a:gd name="T46" fmla="*/ 2147483647 w 228"/>
              <a:gd name="T47" fmla="*/ 2147483647 h 289"/>
              <a:gd name="T48" fmla="*/ 2147483647 w 228"/>
              <a:gd name="T49" fmla="*/ 2147483647 h 289"/>
              <a:gd name="T50" fmla="*/ 2147483647 w 228"/>
              <a:gd name="T51" fmla="*/ 2147483647 h 289"/>
              <a:gd name="T52" fmla="*/ 2147483647 w 228"/>
              <a:gd name="T53" fmla="*/ 2147483647 h 289"/>
              <a:gd name="T54" fmla="*/ 2147483647 w 228"/>
              <a:gd name="T55" fmla="*/ 2147483647 h 289"/>
              <a:gd name="T56" fmla="*/ 2147483647 w 228"/>
              <a:gd name="T57" fmla="*/ 2147483647 h 289"/>
              <a:gd name="T58" fmla="*/ 2147483647 w 228"/>
              <a:gd name="T59" fmla="*/ 2147483647 h 289"/>
              <a:gd name="T60" fmla="*/ 2147483647 w 228"/>
              <a:gd name="T61" fmla="*/ 2147483647 h 289"/>
              <a:gd name="T62" fmla="*/ 2147483647 w 228"/>
              <a:gd name="T63" fmla="*/ 2147483647 h 2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8"/>
              <a:gd name="T97" fmla="*/ 0 h 289"/>
              <a:gd name="T98" fmla="*/ 228 w 228"/>
              <a:gd name="T99" fmla="*/ 289 h 2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8" h="289">
                <a:moveTo>
                  <a:pt x="157" y="0"/>
                </a:moveTo>
                <a:lnTo>
                  <a:pt x="155" y="1"/>
                </a:lnTo>
                <a:lnTo>
                  <a:pt x="150" y="5"/>
                </a:lnTo>
                <a:lnTo>
                  <a:pt x="143" y="10"/>
                </a:lnTo>
                <a:lnTo>
                  <a:pt x="134" y="17"/>
                </a:lnTo>
                <a:lnTo>
                  <a:pt x="123" y="25"/>
                </a:lnTo>
                <a:lnTo>
                  <a:pt x="111" y="35"/>
                </a:lnTo>
                <a:lnTo>
                  <a:pt x="98" y="46"/>
                </a:lnTo>
                <a:lnTo>
                  <a:pt x="84" y="57"/>
                </a:lnTo>
                <a:lnTo>
                  <a:pt x="70" y="70"/>
                </a:lnTo>
                <a:lnTo>
                  <a:pt x="56" y="82"/>
                </a:lnTo>
                <a:lnTo>
                  <a:pt x="43" y="95"/>
                </a:lnTo>
                <a:lnTo>
                  <a:pt x="31" y="107"/>
                </a:lnTo>
                <a:lnTo>
                  <a:pt x="20" y="119"/>
                </a:lnTo>
                <a:lnTo>
                  <a:pt x="12" y="131"/>
                </a:lnTo>
                <a:lnTo>
                  <a:pt x="5" y="141"/>
                </a:lnTo>
                <a:lnTo>
                  <a:pt x="1" y="151"/>
                </a:lnTo>
                <a:lnTo>
                  <a:pt x="0" y="161"/>
                </a:lnTo>
                <a:lnTo>
                  <a:pt x="1" y="171"/>
                </a:lnTo>
                <a:lnTo>
                  <a:pt x="3" y="182"/>
                </a:lnTo>
                <a:lnTo>
                  <a:pt x="7" y="194"/>
                </a:lnTo>
                <a:lnTo>
                  <a:pt x="12" y="205"/>
                </a:lnTo>
                <a:lnTo>
                  <a:pt x="18" y="217"/>
                </a:lnTo>
                <a:lnTo>
                  <a:pt x="24" y="228"/>
                </a:lnTo>
                <a:lnTo>
                  <a:pt x="32" y="239"/>
                </a:lnTo>
                <a:lnTo>
                  <a:pt x="39" y="249"/>
                </a:lnTo>
                <a:lnTo>
                  <a:pt x="46" y="259"/>
                </a:lnTo>
                <a:lnTo>
                  <a:pt x="53" y="267"/>
                </a:lnTo>
                <a:lnTo>
                  <a:pt x="59" y="275"/>
                </a:lnTo>
                <a:lnTo>
                  <a:pt x="65" y="281"/>
                </a:lnTo>
                <a:lnTo>
                  <a:pt x="69" y="285"/>
                </a:lnTo>
                <a:lnTo>
                  <a:pt x="71" y="288"/>
                </a:lnTo>
                <a:lnTo>
                  <a:pt x="72" y="289"/>
                </a:lnTo>
                <a:lnTo>
                  <a:pt x="72" y="288"/>
                </a:lnTo>
                <a:lnTo>
                  <a:pt x="73" y="285"/>
                </a:lnTo>
                <a:lnTo>
                  <a:pt x="74" y="279"/>
                </a:lnTo>
                <a:lnTo>
                  <a:pt x="75" y="273"/>
                </a:lnTo>
                <a:lnTo>
                  <a:pt x="77" y="264"/>
                </a:lnTo>
                <a:lnTo>
                  <a:pt x="81" y="254"/>
                </a:lnTo>
                <a:lnTo>
                  <a:pt x="85" y="243"/>
                </a:lnTo>
                <a:lnTo>
                  <a:pt x="90" y="232"/>
                </a:lnTo>
                <a:lnTo>
                  <a:pt x="96" y="220"/>
                </a:lnTo>
                <a:lnTo>
                  <a:pt x="104" y="207"/>
                </a:lnTo>
                <a:lnTo>
                  <a:pt x="114" y="195"/>
                </a:lnTo>
                <a:lnTo>
                  <a:pt x="125" y="182"/>
                </a:lnTo>
                <a:lnTo>
                  <a:pt x="138" y="170"/>
                </a:lnTo>
                <a:lnTo>
                  <a:pt x="152" y="158"/>
                </a:lnTo>
                <a:lnTo>
                  <a:pt x="169" y="148"/>
                </a:lnTo>
                <a:lnTo>
                  <a:pt x="188" y="138"/>
                </a:lnTo>
                <a:lnTo>
                  <a:pt x="205" y="128"/>
                </a:lnTo>
                <a:lnTo>
                  <a:pt x="217" y="118"/>
                </a:lnTo>
                <a:lnTo>
                  <a:pt x="224" y="107"/>
                </a:lnTo>
                <a:lnTo>
                  <a:pt x="228" y="96"/>
                </a:lnTo>
                <a:lnTo>
                  <a:pt x="228" y="84"/>
                </a:lnTo>
                <a:lnTo>
                  <a:pt x="225" y="73"/>
                </a:lnTo>
                <a:lnTo>
                  <a:pt x="219" y="62"/>
                </a:lnTo>
                <a:lnTo>
                  <a:pt x="212" y="51"/>
                </a:lnTo>
                <a:lnTo>
                  <a:pt x="203" y="40"/>
                </a:lnTo>
                <a:lnTo>
                  <a:pt x="195" y="31"/>
                </a:lnTo>
                <a:lnTo>
                  <a:pt x="186" y="23"/>
                </a:lnTo>
                <a:lnTo>
                  <a:pt x="176" y="15"/>
                </a:lnTo>
                <a:lnTo>
                  <a:pt x="169" y="9"/>
                </a:lnTo>
                <a:lnTo>
                  <a:pt x="162" y="4"/>
                </a:lnTo>
                <a:lnTo>
                  <a:pt x="158" y="1"/>
                </a:lnTo>
                <a:lnTo>
                  <a:pt x="157"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51" name="Freeform 30"/>
          <p:cNvSpPr>
            <a:spLocks/>
          </p:cNvSpPr>
          <p:nvPr/>
        </p:nvSpPr>
        <p:spPr bwMode="auto">
          <a:xfrm>
            <a:off x="2565400" y="2382838"/>
            <a:ext cx="322263" cy="458787"/>
          </a:xfrm>
          <a:custGeom>
            <a:avLst/>
            <a:gdLst>
              <a:gd name="T0" fmla="*/ 2147483647 w 228"/>
              <a:gd name="T1" fmla="*/ 0 h 289"/>
              <a:gd name="T2" fmla="*/ 2147483647 w 228"/>
              <a:gd name="T3" fmla="*/ 2147483647 h 289"/>
              <a:gd name="T4" fmla="*/ 2147483647 w 228"/>
              <a:gd name="T5" fmla="*/ 2147483647 h 289"/>
              <a:gd name="T6" fmla="*/ 2147483647 w 228"/>
              <a:gd name="T7" fmla="*/ 2147483647 h 289"/>
              <a:gd name="T8" fmla="*/ 2147483647 w 228"/>
              <a:gd name="T9" fmla="*/ 2147483647 h 289"/>
              <a:gd name="T10" fmla="*/ 2147483647 w 228"/>
              <a:gd name="T11" fmla="*/ 2147483647 h 289"/>
              <a:gd name="T12" fmla="*/ 2147483647 w 228"/>
              <a:gd name="T13" fmla="*/ 2147483647 h 289"/>
              <a:gd name="T14" fmla="*/ 2147483647 w 228"/>
              <a:gd name="T15" fmla="*/ 2147483647 h 289"/>
              <a:gd name="T16" fmla="*/ 2147483647 w 228"/>
              <a:gd name="T17" fmla="*/ 2147483647 h 289"/>
              <a:gd name="T18" fmla="*/ 0 w 228"/>
              <a:gd name="T19" fmla="*/ 2147483647 h 289"/>
              <a:gd name="T20" fmla="*/ 2147483647 w 228"/>
              <a:gd name="T21" fmla="*/ 2147483647 h 289"/>
              <a:gd name="T22" fmla="*/ 2147483647 w 228"/>
              <a:gd name="T23" fmla="*/ 2147483647 h 289"/>
              <a:gd name="T24" fmla="*/ 2147483647 w 228"/>
              <a:gd name="T25" fmla="*/ 2147483647 h 289"/>
              <a:gd name="T26" fmla="*/ 2147483647 w 228"/>
              <a:gd name="T27" fmla="*/ 2147483647 h 289"/>
              <a:gd name="T28" fmla="*/ 2147483647 w 228"/>
              <a:gd name="T29" fmla="*/ 2147483647 h 289"/>
              <a:gd name="T30" fmla="*/ 2147483647 w 228"/>
              <a:gd name="T31" fmla="*/ 2147483647 h 289"/>
              <a:gd name="T32" fmla="*/ 2147483647 w 228"/>
              <a:gd name="T33" fmla="*/ 2147483647 h 289"/>
              <a:gd name="T34" fmla="*/ 2147483647 w 228"/>
              <a:gd name="T35" fmla="*/ 2147483647 h 289"/>
              <a:gd name="T36" fmla="*/ 2147483647 w 228"/>
              <a:gd name="T37" fmla="*/ 2147483647 h 289"/>
              <a:gd name="T38" fmla="*/ 2147483647 w 228"/>
              <a:gd name="T39" fmla="*/ 2147483647 h 289"/>
              <a:gd name="T40" fmla="*/ 2147483647 w 228"/>
              <a:gd name="T41" fmla="*/ 2147483647 h 289"/>
              <a:gd name="T42" fmla="*/ 2147483647 w 228"/>
              <a:gd name="T43" fmla="*/ 2147483647 h 289"/>
              <a:gd name="T44" fmla="*/ 2147483647 w 228"/>
              <a:gd name="T45" fmla="*/ 2147483647 h 289"/>
              <a:gd name="T46" fmla="*/ 2147483647 w 228"/>
              <a:gd name="T47" fmla="*/ 2147483647 h 289"/>
              <a:gd name="T48" fmla="*/ 2147483647 w 228"/>
              <a:gd name="T49" fmla="*/ 2147483647 h 289"/>
              <a:gd name="T50" fmla="*/ 2147483647 w 228"/>
              <a:gd name="T51" fmla="*/ 2147483647 h 289"/>
              <a:gd name="T52" fmla="*/ 2147483647 w 228"/>
              <a:gd name="T53" fmla="*/ 2147483647 h 289"/>
              <a:gd name="T54" fmla="*/ 2147483647 w 228"/>
              <a:gd name="T55" fmla="*/ 2147483647 h 289"/>
              <a:gd name="T56" fmla="*/ 2147483647 w 228"/>
              <a:gd name="T57" fmla="*/ 2147483647 h 289"/>
              <a:gd name="T58" fmla="*/ 2147483647 w 228"/>
              <a:gd name="T59" fmla="*/ 2147483647 h 289"/>
              <a:gd name="T60" fmla="*/ 2147483647 w 228"/>
              <a:gd name="T61" fmla="*/ 2147483647 h 289"/>
              <a:gd name="T62" fmla="*/ 2147483647 w 228"/>
              <a:gd name="T63" fmla="*/ 2147483647 h 289"/>
              <a:gd name="T64" fmla="*/ 2147483647 w 228"/>
              <a:gd name="T65" fmla="*/ 2147483647 h 289"/>
              <a:gd name="T66" fmla="*/ 2147483647 w 228"/>
              <a:gd name="T67" fmla="*/ 2147483647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89"/>
              <a:gd name="T104" fmla="*/ 228 w 228"/>
              <a:gd name="T105" fmla="*/ 289 h 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89">
                <a:moveTo>
                  <a:pt x="157" y="0"/>
                </a:moveTo>
                <a:lnTo>
                  <a:pt x="157" y="0"/>
                </a:lnTo>
                <a:lnTo>
                  <a:pt x="155" y="1"/>
                </a:lnTo>
                <a:lnTo>
                  <a:pt x="151" y="5"/>
                </a:lnTo>
                <a:lnTo>
                  <a:pt x="144" y="10"/>
                </a:lnTo>
                <a:lnTo>
                  <a:pt x="134" y="17"/>
                </a:lnTo>
                <a:lnTo>
                  <a:pt x="124" y="25"/>
                </a:lnTo>
                <a:lnTo>
                  <a:pt x="111" y="35"/>
                </a:lnTo>
                <a:lnTo>
                  <a:pt x="98" y="46"/>
                </a:lnTo>
                <a:lnTo>
                  <a:pt x="84" y="57"/>
                </a:lnTo>
                <a:lnTo>
                  <a:pt x="70" y="70"/>
                </a:lnTo>
                <a:lnTo>
                  <a:pt x="57" y="82"/>
                </a:lnTo>
                <a:lnTo>
                  <a:pt x="43" y="95"/>
                </a:lnTo>
                <a:lnTo>
                  <a:pt x="31" y="107"/>
                </a:lnTo>
                <a:lnTo>
                  <a:pt x="20" y="119"/>
                </a:lnTo>
                <a:lnTo>
                  <a:pt x="12" y="131"/>
                </a:lnTo>
                <a:lnTo>
                  <a:pt x="5" y="141"/>
                </a:lnTo>
                <a:lnTo>
                  <a:pt x="1" y="151"/>
                </a:lnTo>
                <a:lnTo>
                  <a:pt x="0" y="161"/>
                </a:lnTo>
                <a:lnTo>
                  <a:pt x="1" y="171"/>
                </a:lnTo>
                <a:lnTo>
                  <a:pt x="3" y="182"/>
                </a:lnTo>
                <a:lnTo>
                  <a:pt x="7" y="194"/>
                </a:lnTo>
                <a:lnTo>
                  <a:pt x="12" y="205"/>
                </a:lnTo>
                <a:lnTo>
                  <a:pt x="18" y="217"/>
                </a:lnTo>
                <a:lnTo>
                  <a:pt x="24" y="228"/>
                </a:lnTo>
                <a:lnTo>
                  <a:pt x="32" y="239"/>
                </a:lnTo>
                <a:lnTo>
                  <a:pt x="39" y="249"/>
                </a:lnTo>
                <a:lnTo>
                  <a:pt x="46" y="259"/>
                </a:lnTo>
                <a:lnTo>
                  <a:pt x="53" y="267"/>
                </a:lnTo>
                <a:lnTo>
                  <a:pt x="60" y="275"/>
                </a:lnTo>
                <a:lnTo>
                  <a:pt x="65" y="281"/>
                </a:lnTo>
                <a:lnTo>
                  <a:pt x="69" y="285"/>
                </a:lnTo>
                <a:lnTo>
                  <a:pt x="71" y="288"/>
                </a:lnTo>
                <a:lnTo>
                  <a:pt x="72" y="289"/>
                </a:lnTo>
                <a:lnTo>
                  <a:pt x="72" y="288"/>
                </a:lnTo>
                <a:lnTo>
                  <a:pt x="73" y="285"/>
                </a:lnTo>
                <a:lnTo>
                  <a:pt x="74" y="279"/>
                </a:lnTo>
                <a:lnTo>
                  <a:pt x="75" y="273"/>
                </a:lnTo>
                <a:lnTo>
                  <a:pt x="77" y="264"/>
                </a:lnTo>
                <a:lnTo>
                  <a:pt x="81" y="254"/>
                </a:lnTo>
                <a:lnTo>
                  <a:pt x="85" y="243"/>
                </a:lnTo>
                <a:lnTo>
                  <a:pt x="90" y="232"/>
                </a:lnTo>
                <a:lnTo>
                  <a:pt x="96" y="220"/>
                </a:lnTo>
                <a:lnTo>
                  <a:pt x="105" y="207"/>
                </a:lnTo>
                <a:lnTo>
                  <a:pt x="114" y="195"/>
                </a:lnTo>
                <a:lnTo>
                  <a:pt x="125" y="182"/>
                </a:lnTo>
                <a:lnTo>
                  <a:pt x="138" y="170"/>
                </a:lnTo>
                <a:lnTo>
                  <a:pt x="152" y="158"/>
                </a:lnTo>
                <a:lnTo>
                  <a:pt x="169" y="148"/>
                </a:lnTo>
                <a:lnTo>
                  <a:pt x="188" y="138"/>
                </a:lnTo>
                <a:lnTo>
                  <a:pt x="205" y="128"/>
                </a:lnTo>
                <a:lnTo>
                  <a:pt x="217" y="118"/>
                </a:lnTo>
                <a:lnTo>
                  <a:pt x="224" y="107"/>
                </a:lnTo>
                <a:lnTo>
                  <a:pt x="228" y="96"/>
                </a:lnTo>
                <a:lnTo>
                  <a:pt x="228" y="84"/>
                </a:lnTo>
                <a:lnTo>
                  <a:pt x="225" y="73"/>
                </a:lnTo>
                <a:lnTo>
                  <a:pt x="219" y="62"/>
                </a:lnTo>
                <a:lnTo>
                  <a:pt x="212" y="51"/>
                </a:lnTo>
                <a:lnTo>
                  <a:pt x="204" y="40"/>
                </a:lnTo>
                <a:lnTo>
                  <a:pt x="195" y="31"/>
                </a:lnTo>
                <a:lnTo>
                  <a:pt x="186" y="23"/>
                </a:lnTo>
                <a:lnTo>
                  <a:pt x="177" y="15"/>
                </a:lnTo>
                <a:lnTo>
                  <a:pt x="169" y="9"/>
                </a:lnTo>
                <a:lnTo>
                  <a:pt x="163" y="4"/>
                </a:lnTo>
                <a:lnTo>
                  <a:pt x="159" y="1"/>
                </a:lnTo>
                <a:lnTo>
                  <a:pt x="157"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52" name="Freeform 31"/>
          <p:cNvSpPr>
            <a:spLocks/>
          </p:cNvSpPr>
          <p:nvPr/>
        </p:nvSpPr>
        <p:spPr bwMode="auto">
          <a:xfrm>
            <a:off x="2890838" y="1871663"/>
            <a:ext cx="265112" cy="300037"/>
          </a:xfrm>
          <a:custGeom>
            <a:avLst/>
            <a:gdLst>
              <a:gd name="T0" fmla="*/ 2147483647 w 187"/>
              <a:gd name="T1" fmla="*/ 0 h 189"/>
              <a:gd name="T2" fmla="*/ 2147483647 w 187"/>
              <a:gd name="T3" fmla="*/ 2147483647 h 189"/>
              <a:gd name="T4" fmla="*/ 2147483647 w 187"/>
              <a:gd name="T5" fmla="*/ 2147483647 h 189"/>
              <a:gd name="T6" fmla="*/ 2147483647 w 187"/>
              <a:gd name="T7" fmla="*/ 2147483647 h 189"/>
              <a:gd name="T8" fmla="*/ 2147483647 w 187"/>
              <a:gd name="T9" fmla="*/ 2147483647 h 189"/>
              <a:gd name="T10" fmla="*/ 2147483647 w 187"/>
              <a:gd name="T11" fmla="*/ 2147483647 h 189"/>
              <a:gd name="T12" fmla="*/ 2147483647 w 187"/>
              <a:gd name="T13" fmla="*/ 2147483647 h 189"/>
              <a:gd name="T14" fmla="*/ 2147483647 w 187"/>
              <a:gd name="T15" fmla="*/ 2147483647 h 189"/>
              <a:gd name="T16" fmla="*/ 2147483647 w 187"/>
              <a:gd name="T17" fmla="*/ 2147483647 h 189"/>
              <a:gd name="T18" fmla="*/ 2147483647 w 187"/>
              <a:gd name="T19" fmla="*/ 2147483647 h 189"/>
              <a:gd name="T20" fmla="*/ 2147483647 w 187"/>
              <a:gd name="T21" fmla="*/ 2147483647 h 189"/>
              <a:gd name="T22" fmla="*/ 2147483647 w 187"/>
              <a:gd name="T23" fmla="*/ 2147483647 h 189"/>
              <a:gd name="T24" fmla="*/ 2147483647 w 187"/>
              <a:gd name="T25" fmla="*/ 2147483647 h 189"/>
              <a:gd name="T26" fmla="*/ 2147483647 w 187"/>
              <a:gd name="T27" fmla="*/ 2147483647 h 189"/>
              <a:gd name="T28" fmla="*/ 2147483647 w 187"/>
              <a:gd name="T29" fmla="*/ 2147483647 h 189"/>
              <a:gd name="T30" fmla="*/ 2147483647 w 187"/>
              <a:gd name="T31" fmla="*/ 2147483647 h 189"/>
              <a:gd name="T32" fmla="*/ 2147483647 w 187"/>
              <a:gd name="T33" fmla="*/ 2147483647 h 189"/>
              <a:gd name="T34" fmla="*/ 2147483647 w 187"/>
              <a:gd name="T35" fmla="*/ 2147483647 h 189"/>
              <a:gd name="T36" fmla="*/ 2147483647 w 187"/>
              <a:gd name="T37" fmla="*/ 2147483647 h 189"/>
              <a:gd name="T38" fmla="*/ 2147483647 w 187"/>
              <a:gd name="T39" fmla="*/ 2147483647 h 189"/>
              <a:gd name="T40" fmla="*/ 2147483647 w 187"/>
              <a:gd name="T41" fmla="*/ 2147483647 h 189"/>
              <a:gd name="T42" fmla="*/ 2147483647 w 187"/>
              <a:gd name="T43" fmla="*/ 2147483647 h 189"/>
              <a:gd name="T44" fmla="*/ 2147483647 w 187"/>
              <a:gd name="T45" fmla="*/ 2147483647 h 189"/>
              <a:gd name="T46" fmla="*/ 2147483647 w 187"/>
              <a:gd name="T47" fmla="*/ 2147483647 h 189"/>
              <a:gd name="T48" fmla="*/ 2147483647 w 187"/>
              <a:gd name="T49" fmla="*/ 2147483647 h 189"/>
              <a:gd name="T50" fmla="*/ 2147483647 w 187"/>
              <a:gd name="T51" fmla="*/ 2147483647 h 189"/>
              <a:gd name="T52" fmla="*/ 2147483647 w 187"/>
              <a:gd name="T53" fmla="*/ 2147483647 h 189"/>
              <a:gd name="T54" fmla="*/ 2147483647 w 187"/>
              <a:gd name="T55" fmla="*/ 2147483647 h 189"/>
              <a:gd name="T56" fmla="*/ 2147483647 w 187"/>
              <a:gd name="T57" fmla="*/ 2147483647 h 189"/>
              <a:gd name="T58" fmla="*/ 2147483647 w 187"/>
              <a:gd name="T59" fmla="*/ 2147483647 h 189"/>
              <a:gd name="T60" fmla="*/ 2147483647 w 187"/>
              <a:gd name="T61" fmla="*/ 2147483647 h 189"/>
              <a:gd name="T62" fmla="*/ 2147483647 w 187"/>
              <a:gd name="T63" fmla="*/ 2147483647 h 189"/>
              <a:gd name="T64" fmla="*/ 2147483647 w 187"/>
              <a:gd name="T65" fmla="*/ 2147483647 h 189"/>
              <a:gd name="T66" fmla="*/ 2147483647 w 187"/>
              <a:gd name="T67" fmla="*/ 2147483647 h 189"/>
              <a:gd name="T68" fmla="*/ 2147483647 w 187"/>
              <a:gd name="T69" fmla="*/ 2147483647 h 189"/>
              <a:gd name="T70" fmla="*/ 2147483647 w 187"/>
              <a:gd name="T71" fmla="*/ 2147483647 h 189"/>
              <a:gd name="T72" fmla="*/ 2147483647 w 187"/>
              <a:gd name="T73" fmla="*/ 2147483647 h 189"/>
              <a:gd name="T74" fmla="*/ 2147483647 w 187"/>
              <a:gd name="T75" fmla="*/ 2147483647 h 189"/>
              <a:gd name="T76" fmla="*/ 2147483647 w 187"/>
              <a:gd name="T77" fmla="*/ 2147483647 h 189"/>
              <a:gd name="T78" fmla="*/ 2147483647 w 187"/>
              <a:gd name="T79" fmla="*/ 2147483647 h 189"/>
              <a:gd name="T80" fmla="*/ 2147483647 w 187"/>
              <a:gd name="T81" fmla="*/ 2147483647 h 189"/>
              <a:gd name="T82" fmla="*/ 2147483647 w 187"/>
              <a:gd name="T83" fmla="*/ 2147483647 h 189"/>
              <a:gd name="T84" fmla="*/ 2147483647 w 187"/>
              <a:gd name="T85" fmla="*/ 2147483647 h 189"/>
              <a:gd name="T86" fmla="*/ 2147483647 w 187"/>
              <a:gd name="T87" fmla="*/ 2147483647 h 189"/>
              <a:gd name="T88" fmla="*/ 2147483647 w 187"/>
              <a:gd name="T89" fmla="*/ 2147483647 h 189"/>
              <a:gd name="T90" fmla="*/ 2147483647 w 187"/>
              <a:gd name="T91" fmla="*/ 2147483647 h 189"/>
              <a:gd name="T92" fmla="*/ 2147483647 w 187"/>
              <a:gd name="T93" fmla="*/ 2147483647 h 189"/>
              <a:gd name="T94" fmla="*/ 2147483647 w 187"/>
              <a:gd name="T95" fmla="*/ 2147483647 h 189"/>
              <a:gd name="T96" fmla="*/ 2147483647 w 187"/>
              <a:gd name="T97" fmla="*/ 2147483647 h 189"/>
              <a:gd name="T98" fmla="*/ 2147483647 w 187"/>
              <a:gd name="T99" fmla="*/ 2147483647 h 189"/>
              <a:gd name="T100" fmla="*/ 2147483647 w 187"/>
              <a:gd name="T101" fmla="*/ 2147483647 h 189"/>
              <a:gd name="T102" fmla="*/ 2147483647 w 187"/>
              <a:gd name="T103" fmla="*/ 2147483647 h 189"/>
              <a:gd name="T104" fmla="*/ 0 w 187"/>
              <a:gd name="T105" fmla="*/ 2147483647 h 189"/>
              <a:gd name="T106" fmla="*/ 2147483647 w 187"/>
              <a:gd name="T107" fmla="*/ 2147483647 h 189"/>
              <a:gd name="T108" fmla="*/ 2147483647 w 187"/>
              <a:gd name="T109" fmla="*/ 2147483647 h 189"/>
              <a:gd name="T110" fmla="*/ 2147483647 w 187"/>
              <a:gd name="T111" fmla="*/ 2147483647 h 189"/>
              <a:gd name="T112" fmla="*/ 2147483647 w 187"/>
              <a:gd name="T113" fmla="*/ 2147483647 h 189"/>
              <a:gd name="T114" fmla="*/ 2147483647 w 187"/>
              <a:gd name="T115" fmla="*/ 0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7"/>
              <a:gd name="T175" fmla="*/ 0 h 189"/>
              <a:gd name="T176" fmla="*/ 187 w 187"/>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7" h="189">
                <a:moveTo>
                  <a:pt x="11" y="0"/>
                </a:moveTo>
                <a:lnTo>
                  <a:pt x="12" y="1"/>
                </a:lnTo>
                <a:lnTo>
                  <a:pt x="15" y="4"/>
                </a:lnTo>
                <a:lnTo>
                  <a:pt x="20" y="8"/>
                </a:lnTo>
                <a:lnTo>
                  <a:pt x="27" y="13"/>
                </a:lnTo>
                <a:lnTo>
                  <a:pt x="35" y="18"/>
                </a:lnTo>
                <a:lnTo>
                  <a:pt x="45" y="23"/>
                </a:lnTo>
                <a:lnTo>
                  <a:pt x="54" y="25"/>
                </a:lnTo>
                <a:lnTo>
                  <a:pt x="63" y="27"/>
                </a:lnTo>
                <a:lnTo>
                  <a:pt x="68" y="27"/>
                </a:lnTo>
                <a:lnTo>
                  <a:pt x="75" y="26"/>
                </a:lnTo>
                <a:lnTo>
                  <a:pt x="83" y="25"/>
                </a:lnTo>
                <a:lnTo>
                  <a:pt x="91" y="25"/>
                </a:lnTo>
                <a:lnTo>
                  <a:pt x="100" y="25"/>
                </a:lnTo>
                <a:lnTo>
                  <a:pt x="110" y="25"/>
                </a:lnTo>
                <a:lnTo>
                  <a:pt x="120" y="25"/>
                </a:lnTo>
                <a:lnTo>
                  <a:pt x="130" y="25"/>
                </a:lnTo>
                <a:lnTo>
                  <a:pt x="140" y="27"/>
                </a:lnTo>
                <a:lnTo>
                  <a:pt x="149" y="29"/>
                </a:lnTo>
                <a:lnTo>
                  <a:pt x="158" y="32"/>
                </a:lnTo>
                <a:lnTo>
                  <a:pt x="166" y="36"/>
                </a:lnTo>
                <a:lnTo>
                  <a:pt x="174" y="41"/>
                </a:lnTo>
                <a:lnTo>
                  <a:pt x="179" y="47"/>
                </a:lnTo>
                <a:lnTo>
                  <a:pt x="183" y="55"/>
                </a:lnTo>
                <a:lnTo>
                  <a:pt x="186" y="64"/>
                </a:lnTo>
                <a:lnTo>
                  <a:pt x="187" y="74"/>
                </a:lnTo>
                <a:lnTo>
                  <a:pt x="187" y="83"/>
                </a:lnTo>
                <a:lnTo>
                  <a:pt x="186" y="92"/>
                </a:lnTo>
                <a:lnTo>
                  <a:pt x="185" y="101"/>
                </a:lnTo>
                <a:lnTo>
                  <a:pt x="182" y="110"/>
                </a:lnTo>
                <a:lnTo>
                  <a:pt x="178" y="118"/>
                </a:lnTo>
                <a:lnTo>
                  <a:pt x="174" y="126"/>
                </a:lnTo>
                <a:lnTo>
                  <a:pt x="169" y="134"/>
                </a:lnTo>
                <a:lnTo>
                  <a:pt x="163" y="141"/>
                </a:lnTo>
                <a:lnTo>
                  <a:pt x="157" y="148"/>
                </a:lnTo>
                <a:lnTo>
                  <a:pt x="150" y="154"/>
                </a:lnTo>
                <a:lnTo>
                  <a:pt x="143" y="160"/>
                </a:lnTo>
                <a:lnTo>
                  <a:pt x="136" y="165"/>
                </a:lnTo>
                <a:lnTo>
                  <a:pt x="128" y="170"/>
                </a:lnTo>
                <a:lnTo>
                  <a:pt x="120" y="174"/>
                </a:lnTo>
                <a:lnTo>
                  <a:pt x="112" y="178"/>
                </a:lnTo>
                <a:lnTo>
                  <a:pt x="103" y="181"/>
                </a:lnTo>
                <a:lnTo>
                  <a:pt x="93" y="184"/>
                </a:lnTo>
                <a:lnTo>
                  <a:pt x="81" y="186"/>
                </a:lnTo>
                <a:lnTo>
                  <a:pt x="69" y="188"/>
                </a:lnTo>
                <a:lnTo>
                  <a:pt x="57" y="189"/>
                </a:lnTo>
                <a:lnTo>
                  <a:pt x="45" y="189"/>
                </a:lnTo>
                <a:lnTo>
                  <a:pt x="34" y="188"/>
                </a:lnTo>
                <a:lnTo>
                  <a:pt x="23" y="187"/>
                </a:lnTo>
                <a:lnTo>
                  <a:pt x="14" y="184"/>
                </a:lnTo>
                <a:lnTo>
                  <a:pt x="7" y="181"/>
                </a:lnTo>
                <a:lnTo>
                  <a:pt x="2" y="176"/>
                </a:lnTo>
                <a:lnTo>
                  <a:pt x="0" y="170"/>
                </a:lnTo>
                <a:lnTo>
                  <a:pt x="1" y="163"/>
                </a:lnTo>
                <a:lnTo>
                  <a:pt x="5" y="154"/>
                </a:lnTo>
                <a:lnTo>
                  <a:pt x="13" y="144"/>
                </a:lnTo>
                <a:lnTo>
                  <a:pt x="26" y="132"/>
                </a:lnTo>
                <a:lnTo>
                  <a:pt x="11"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53" name="Freeform 32"/>
          <p:cNvSpPr>
            <a:spLocks/>
          </p:cNvSpPr>
          <p:nvPr/>
        </p:nvSpPr>
        <p:spPr bwMode="auto">
          <a:xfrm>
            <a:off x="2890838" y="1871663"/>
            <a:ext cx="265112" cy="300037"/>
          </a:xfrm>
          <a:custGeom>
            <a:avLst/>
            <a:gdLst>
              <a:gd name="T0" fmla="*/ 2147483647 w 187"/>
              <a:gd name="T1" fmla="*/ 0 h 189"/>
              <a:gd name="T2" fmla="*/ 2147483647 w 187"/>
              <a:gd name="T3" fmla="*/ 0 h 189"/>
              <a:gd name="T4" fmla="*/ 2147483647 w 187"/>
              <a:gd name="T5" fmla="*/ 2147483647 h 189"/>
              <a:gd name="T6" fmla="*/ 2147483647 w 187"/>
              <a:gd name="T7" fmla="*/ 2147483647 h 189"/>
              <a:gd name="T8" fmla="*/ 2147483647 w 187"/>
              <a:gd name="T9" fmla="*/ 2147483647 h 189"/>
              <a:gd name="T10" fmla="*/ 2147483647 w 187"/>
              <a:gd name="T11" fmla="*/ 2147483647 h 189"/>
              <a:gd name="T12" fmla="*/ 2147483647 w 187"/>
              <a:gd name="T13" fmla="*/ 2147483647 h 189"/>
              <a:gd name="T14" fmla="*/ 2147483647 w 187"/>
              <a:gd name="T15" fmla="*/ 2147483647 h 189"/>
              <a:gd name="T16" fmla="*/ 2147483647 w 187"/>
              <a:gd name="T17" fmla="*/ 2147483647 h 189"/>
              <a:gd name="T18" fmla="*/ 2147483647 w 187"/>
              <a:gd name="T19" fmla="*/ 2147483647 h 189"/>
              <a:gd name="T20" fmla="*/ 2147483647 w 187"/>
              <a:gd name="T21" fmla="*/ 2147483647 h 189"/>
              <a:gd name="T22" fmla="*/ 2147483647 w 187"/>
              <a:gd name="T23" fmla="*/ 2147483647 h 189"/>
              <a:gd name="T24" fmla="*/ 2147483647 w 187"/>
              <a:gd name="T25" fmla="*/ 2147483647 h 189"/>
              <a:gd name="T26" fmla="*/ 2147483647 w 187"/>
              <a:gd name="T27" fmla="*/ 2147483647 h 189"/>
              <a:gd name="T28" fmla="*/ 2147483647 w 187"/>
              <a:gd name="T29" fmla="*/ 2147483647 h 189"/>
              <a:gd name="T30" fmla="*/ 2147483647 w 187"/>
              <a:gd name="T31" fmla="*/ 2147483647 h 189"/>
              <a:gd name="T32" fmla="*/ 2147483647 w 187"/>
              <a:gd name="T33" fmla="*/ 2147483647 h 189"/>
              <a:gd name="T34" fmla="*/ 2147483647 w 187"/>
              <a:gd name="T35" fmla="*/ 2147483647 h 189"/>
              <a:gd name="T36" fmla="*/ 2147483647 w 187"/>
              <a:gd name="T37" fmla="*/ 2147483647 h 189"/>
              <a:gd name="T38" fmla="*/ 2147483647 w 187"/>
              <a:gd name="T39" fmla="*/ 2147483647 h 189"/>
              <a:gd name="T40" fmla="*/ 2147483647 w 187"/>
              <a:gd name="T41" fmla="*/ 2147483647 h 189"/>
              <a:gd name="T42" fmla="*/ 2147483647 w 187"/>
              <a:gd name="T43" fmla="*/ 2147483647 h 189"/>
              <a:gd name="T44" fmla="*/ 2147483647 w 187"/>
              <a:gd name="T45" fmla="*/ 2147483647 h 189"/>
              <a:gd name="T46" fmla="*/ 2147483647 w 187"/>
              <a:gd name="T47" fmla="*/ 2147483647 h 189"/>
              <a:gd name="T48" fmla="*/ 2147483647 w 187"/>
              <a:gd name="T49" fmla="*/ 2147483647 h 189"/>
              <a:gd name="T50" fmla="*/ 2147483647 w 187"/>
              <a:gd name="T51" fmla="*/ 2147483647 h 189"/>
              <a:gd name="T52" fmla="*/ 2147483647 w 187"/>
              <a:gd name="T53" fmla="*/ 2147483647 h 189"/>
              <a:gd name="T54" fmla="*/ 2147483647 w 187"/>
              <a:gd name="T55" fmla="*/ 2147483647 h 189"/>
              <a:gd name="T56" fmla="*/ 2147483647 w 187"/>
              <a:gd name="T57" fmla="*/ 2147483647 h 189"/>
              <a:gd name="T58" fmla="*/ 2147483647 w 187"/>
              <a:gd name="T59" fmla="*/ 2147483647 h 189"/>
              <a:gd name="T60" fmla="*/ 2147483647 w 187"/>
              <a:gd name="T61" fmla="*/ 2147483647 h 189"/>
              <a:gd name="T62" fmla="*/ 2147483647 w 187"/>
              <a:gd name="T63" fmla="*/ 2147483647 h 189"/>
              <a:gd name="T64" fmla="*/ 2147483647 w 187"/>
              <a:gd name="T65" fmla="*/ 2147483647 h 189"/>
              <a:gd name="T66" fmla="*/ 2147483647 w 187"/>
              <a:gd name="T67" fmla="*/ 2147483647 h 189"/>
              <a:gd name="T68" fmla="*/ 2147483647 w 187"/>
              <a:gd name="T69" fmla="*/ 2147483647 h 189"/>
              <a:gd name="T70" fmla="*/ 2147483647 w 187"/>
              <a:gd name="T71" fmla="*/ 2147483647 h 189"/>
              <a:gd name="T72" fmla="*/ 2147483647 w 187"/>
              <a:gd name="T73" fmla="*/ 2147483647 h 189"/>
              <a:gd name="T74" fmla="*/ 2147483647 w 187"/>
              <a:gd name="T75" fmla="*/ 2147483647 h 189"/>
              <a:gd name="T76" fmla="*/ 2147483647 w 187"/>
              <a:gd name="T77" fmla="*/ 2147483647 h 189"/>
              <a:gd name="T78" fmla="*/ 2147483647 w 187"/>
              <a:gd name="T79" fmla="*/ 2147483647 h 189"/>
              <a:gd name="T80" fmla="*/ 2147483647 w 187"/>
              <a:gd name="T81" fmla="*/ 2147483647 h 189"/>
              <a:gd name="T82" fmla="*/ 2147483647 w 187"/>
              <a:gd name="T83" fmla="*/ 2147483647 h 189"/>
              <a:gd name="T84" fmla="*/ 2147483647 w 187"/>
              <a:gd name="T85" fmla="*/ 2147483647 h 189"/>
              <a:gd name="T86" fmla="*/ 2147483647 w 187"/>
              <a:gd name="T87" fmla="*/ 2147483647 h 189"/>
              <a:gd name="T88" fmla="*/ 2147483647 w 187"/>
              <a:gd name="T89" fmla="*/ 2147483647 h 189"/>
              <a:gd name="T90" fmla="*/ 2147483647 w 187"/>
              <a:gd name="T91" fmla="*/ 2147483647 h 189"/>
              <a:gd name="T92" fmla="*/ 2147483647 w 187"/>
              <a:gd name="T93" fmla="*/ 2147483647 h 189"/>
              <a:gd name="T94" fmla="*/ 2147483647 w 187"/>
              <a:gd name="T95" fmla="*/ 2147483647 h 189"/>
              <a:gd name="T96" fmla="*/ 2147483647 w 187"/>
              <a:gd name="T97" fmla="*/ 2147483647 h 189"/>
              <a:gd name="T98" fmla="*/ 2147483647 w 187"/>
              <a:gd name="T99" fmla="*/ 2147483647 h 189"/>
              <a:gd name="T100" fmla="*/ 2147483647 w 187"/>
              <a:gd name="T101" fmla="*/ 2147483647 h 189"/>
              <a:gd name="T102" fmla="*/ 2147483647 w 187"/>
              <a:gd name="T103" fmla="*/ 2147483647 h 189"/>
              <a:gd name="T104" fmla="*/ 2147483647 w 187"/>
              <a:gd name="T105" fmla="*/ 2147483647 h 189"/>
              <a:gd name="T106" fmla="*/ 2147483647 w 187"/>
              <a:gd name="T107" fmla="*/ 2147483647 h 189"/>
              <a:gd name="T108" fmla="*/ 2147483647 w 187"/>
              <a:gd name="T109" fmla="*/ 2147483647 h 189"/>
              <a:gd name="T110" fmla="*/ 2147483647 w 187"/>
              <a:gd name="T111" fmla="*/ 2147483647 h 189"/>
              <a:gd name="T112" fmla="*/ 0 w 187"/>
              <a:gd name="T113" fmla="*/ 2147483647 h 189"/>
              <a:gd name="T114" fmla="*/ 2147483647 w 187"/>
              <a:gd name="T115" fmla="*/ 2147483647 h 189"/>
              <a:gd name="T116" fmla="*/ 2147483647 w 187"/>
              <a:gd name="T117" fmla="*/ 2147483647 h 189"/>
              <a:gd name="T118" fmla="*/ 2147483647 w 187"/>
              <a:gd name="T119" fmla="*/ 2147483647 h 189"/>
              <a:gd name="T120" fmla="*/ 2147483647 w 187"/>
              <a:gd name="T121" fmla="*/ 2147483647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7"/>
              <a:gd name="T184" fmla="*/ 0 h 189"/>
              <a:gd name="T185" fmla="*/ 187 w 187"/>
              <a:gd name="T186" fmla="*/ 189 h 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7" h="189">
                <a:moveTo>
                  <a:pt x="11" y="0"/>
                </a:moveTo>
                <a:lnTo>
                  <a:pt x="11" y="0"/>
                </a:lnTo>
                <a:lnTo>
                  <a:pt x="12" y="1"/>
                </a:lnTo>
                <a:lnTo>
                  <a:pt x="15" y="4"/>
                </a:lnTo>
                <a:lnTo>
                  <a:pt x="20" y="8"/>
                </a:lnTo>
                <a:lnTo>
                  <a:pt x="27" y="13"/>
                </a:lnTo>
                <a:lnTo>
                  <a:pt x="35" y="18"/>
                </a:lnTo>
                <a:lnTo>
                  <a:pt x="45" y="23"/>
                </a:lnTo>
                <a:lnTo>
                  <a:pt x="54" y="25"/>
                </a:lnTo>
                <a:lnTo>
                  <a:pt x="63" y="27"/>
                </a:lnTo>
                <a:lnTo>
                  <a:pt x="68" y="27"/>
                </a:lnTo>
                <a:lnTo>
                  <a:pt x="75" y="26"/>
                </a:lnTo>
                <a:lnTo>
                  <a:pt x="83" y="25"/>
                </a:lnTo>
                <a:lnTo>
                  <a:pt x="91" y="25"/>
                </a:lnTo>
                <a:lnTo>
                  <a:pt x="100" y="25"/>
                </a:lnTo>
                <a:lnTo>
                  <a:pt x="110" y="25"/>
                </a:lnTo>
                <a:lnTo>
                  <a:pt x="120" y="25"/>
                </a:lnTo>
                <a:lnTo>
                  <a:pt x="130" y="25"/>
                </a:lnTo>
                <a:lnTo>
                  <a:pt x="140" y="27"/>
                </a:lnTo>
                <a:lnTo>
                  <a:pt x="149" y="29"/>
                </a:lnTo>
                <a:lnTo>
                  <a:pt x="158" y="32"/>
                </a:lnTo>
                <a:lnTo>
                  <a:pt x="166" y="36"/>
                </a:lnTo>
                <a:lnTo>
                  <a:pt x="174" y="41"/>
                </a:lnTo>
                <a:lnTo>
                  <a:pt x="179" y="47"/>
                </a:lnTo>
                <a:lnTo>
                  <a:pt x="183" y="55"/>
                </a:lnTo>
                <a:lnTo>
                  <a:pt x="186" y="64"/>
                </a:lnTo>
                <a:lnTo>
                  <a:pt x="187" y="74"/>
                </a:lnTo>
                <a:lnTo>
                  <a:pt x="187" y="83"/>
                </a:lnTo>
                <a:lnTo>
                  <a:pt x="186" y="92"/>
                </a:lnTo>
                <a:lnTo>
                  <a:pt x="185" y="101"/>
                </a:lnTo>
                <a:lnTo>
                  <a:pt x="182" y="110"/>
                </a:lnTo>
                <a:lnTo>
                  <a:pt x="178" y="118"/>
                </a:lnTo>
                <a:lnTo>
                  <a:pt x="174" y="126"/>
                </a:lnTo>
                <a:lnTo>
                  <a:pt x="169" y="134"/>
                </a:lnTo>
                <a:lnTo>
                  <a:pt x="163" y="141"/>
                </a:lnTo>
                <a:lnTo>
                  <a:pt x="157" y="148"/>
                </a:lnTo>
                <a:lnTo>
                  <a:pt x="150" y="154"/>
                </a:lnTo>
                <a:lnTo>
                  <a:pt x="143" y="160"/>
                </a:lnTo>
                <a:lnTo>
                  <a:pt x="136" y="165"/>
                </a:lnTo>
                <a:lnTo>
                  <a:pt x="128" y="170"/>
                </a:lnTo>
                <a:lnTo>
                  <a:pt x="120" y="174"/>
                </a:lnTo>
                <a:lnTo>
                  <a:pt x="112" y="178"/>
                </a:lnTo>
                <a:lnTo>
                  <a:pt x="103" y="181"/>
                </a:lnTo>
                <a:lnTo>
                  <a:pt x="93" y="184"/>
                </a:lnTo>
                <a:lnTo>
                  <a:pt x="81" y="186"/>
                </a:lnTo>
                <a:lnTo>
                  <a:pt x="69" y="188"/>
                </a:lnTo>
                <a:lnTo>
                  <a:pt x="57" y="189"/>
                </a:lnTo>
                <a:lnTo>
                  <a:pt x="45" y="189"/>
                </a:lnTo>
                <a:lnTo>
                  <a:pt x="34" y="188"/>
                </a:lnTo>
                <a:lnTo>
                  <a:pt x="23" y="187"/>
                </a:lnTo>
                <a:lnTo>
                  <a:pt x="14" y="184"/>
                </a:lnTo>
                <a:lnTo>
                  <a:pt x="7" y="181"/>
                </a:lnTo>
                <a:lnTo>
                  <a:pt x="2" y="176"/>
                </a:lnTo>
                <a:lnTo>
                  <a:pt x="0" y="170"/>
                </a:lnTo>
                <a:lnTo>
                  <a:pt x="1" y="163"/>
                </a:lnTo>
                <a:lnTo>
                  <a:pt x="5" y="154"/>
                </a:lnTo>
                <a:lnTo>
                  <a:pt x="13" y="144"/>
                </a:lnTo>
                <a:lnTo>
                  <a:pt x="26" y="13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54" name="Freeform 33"/>
          <p:cNvSpPr>
            <a:spLocks/>
          </p:cNvSpPr>
          <p:nvPr/>
        </p:nvSpPr>
        <p:spPr bwMode="auto">
          <a:xfrm>
            <a:off x="7416800" y="1900238"/>
            <a:ext cx="265113" cy="300037"/>
          </a:xfrm>
          <a:custGeom>
            <a:avLst/>
            <a:gdLst>
              <a:gd name="T0" fmla="*/ 2147483647 w 188"/>
              <a:gd name="T1" fmla="*/ 0 h 189"/>
              <a:gd name="T2" fmla="*/ 2147483647 w 188"/>
              <a:gd name="T3" fmla="*/ 0 h 189"/>
              <a:gd name="T4" fmla="*/ 2147483647 w 188"/>
              <a:gd name="T5" fmla="*/ 2147483647 h 189"/>
              <a:gd name="T6" fmla="*/ 2147483647 w 188"/>
              <a:gd name="T7" fmla="*/ 2147483647 h 189"/>
              <a:gd name="T8" fmla="*/ 2147483647 w 188"/>
              <a:gd name="T9" fmla="*/ 2147483647 h 189"/>
              <a:gd name="T10" fmla="*/ 2147483647 w 188"/>
              <a:gd name="T11" fmla="*/ 2147483647 h 189"/>
              <a:gd name="T12" fmla="*/ 2147483647 w 188"/>
              <a:gd name="T13" fmla="*/ 2147483647 h 189"/>
              <a:gd name="T14" fmla="*/ 2147483647 w 188"/>
              <a:gd name="T15" fmla="*/ 2147483647 h 189"/>
              <a:gd name="T16" fmla="*/ 2147483647 w 188"/>
              <a:gd name="T17" fmla="*/ 2147483647 h 189"/>
              <a:gd name="T18" fmla="*/ 2147483647 w 188"/>
              <a:gd name="T19" fmla="*/ 2147483647 h 189"/>
              <a:gd name="T20" fmla="*/ 2147483647 w 188"/>
              <a:gd name="T21" fmla="*/ 2147483647 h 189"/>
              <a:gd name="T22" fmla="*/ 2147483647 w 188"/>
              <a:gd name="T23" fmla="*/ 2147483647 h 189"/>
              <a:gd name="T24" fmla="*/ 2147483647 w 188"/>
              <a:gd name="T25" fmla="*/ 2147483647 h 189"/>
              <a:gd name="T26" fmla="*/ 2147483647 w 188"/>
              <a:gd name="T27" fmla="*/ 2147483647 h 189"/>
              <a:gd name="T28" fmla="*/ 2147483647 w 188"/>
              <a:gd name="T29" fmla="*/ 2147483647 h 189"/>
              <a:gd name="T30" fmla="*/ 2147483647 w 188"/>
              <a:gd name="T31" fmla="*/ 2147483647 h 189"/>
              <a:gd name="T32" fmla="*/ 2147483647 w 188"/>
              <a:gd name="T33" fmla="*/ 2147483647 h 189"/>
              <a:gd name="T34" fmla="*/ 2147483647 w 188"/>
              <a:gd name="T35" fmla="*/ 2147483647 h 189"/>
              <a:gd name="T36" fmla="*/ 2147483647 w 188"/>
              <a:gd name="T37" fmla="*/ 2147483647 h 189"/>
              <a:gd name="T38" fmla="*/ 2147483647 w 188"/>
              <a:gd name="T39" fmla="*/ 2147483647 h 189"/>
              <a:gd name="T40" fmla="*/ 2147483647 w 188"/>
              <a:gd name="T41" fmla="*/ 2147483647 h 189"/>
              <a:gd name="T42" fmla="*/ 2147483647 w 188"/>
              <a:gd name="T43" fmla="*/ 2147483647 h 189"/>
              <a:gd name="T44" fmla="*/ 2147483647 w 188"/>
              <a:gd name="T45" fmla="*/ 2147483647 h 189"/>
              <a:gd name="T46" fmla="*/ 2147483647 w 188"/>
              <a:gd name="T47" fmla="*/ 2147483647 h 189"/>
              <a:gd name="T48" fmla="*/ 2147483647 w 188"/>
              <a:gd name="T49" fmla="*/ 2147483647 h 189"/>
              <a:gd name="T50" fmla="*/ 2147483647 w 188"/>
              <a:gd name="T51" fmla="*/ 2147483647 h 189"/>
              <a:gd name="T52" fmla="*/ 2147483647 w 188"/>
              <a:gd name="T53" fmla="*/ 2147483647 h 189"/>
              <a:gd name="T54" fmla="*/ 2147483647 w 188"/>
              <a:gd name="T55" fmla="*/ 2147483647 h 189"/>
              <a:gd name="T56" fmla="*/ 2147483647 w 188"/>
              <a:gd name="T57" fmla="*/ 2147483647 h 189"/>
              <a:gd name="T58" fmla="*/ 2147483647 w 188"/>
              <a:gd name="T59" fmla="*/ 2147483647 h 189"/>
              <a:gd name="T60" fmla="*/ 2147483647 w 188"/>
              <a:gd name="T61" fmla="*/ 2147483647 h 189"/>
              <a:gd name="T62" fmla="*/ 2147483647 w 188"/>
              <a:gd name="T63" fmla="*/ 2147483647 h 189"/>
              <a:gd name="T64" fmla="*/ 2147483647 w 188"/>
              <a:gd name="T65" fmla="*/ 2147483647 h 189"/>
              <a:gd name="T66" fmla="*/ 2147483647 w 188"/>
              <a:gd name="T67" fmla="*/ 2147483647 h 189"/>
              <a:gd name="T68" fmla="*/ 2147483647 w 188"/>
              <a:gd name="T69" fmla="*/ 2147483647 h 189"/>
              <a:gd name="T70" fmla="*/ 2147483647 w 188"/>
              <a:gd name="T71" fmla="*/ 2147483647 h 189"/>
              <a:gd name="T72" fmla="*/ 2147483647 w 188"/>
              <a:gd name="T73" fmla="*/ 2147483647 h 189"/>
              <a:gd name="T74" fmla="*/ 2147483647 w 188"/>
              <a:gd name="T75" fmla="*/ 2147483647 h 189"/>
              <a:gd name="T76" fmla="*/ 2147483647 w 188"/>
              <a:gd name="T77" fmla="*/ 2147483647 h 189"/>
              <a:gd name="T78" fmla="*/ 2147483647 w 188"/>
              <a:gd name="T79" fmla="*/ 2147483647 h 189"/>
              <a:gd name="T80" fmla="*/ 2147483647 w 188"/>
              <a:gd name="T81" fmla="*/ 2147483647 h 189"/>
              <a:gd name="T82" fmla="*/ 2147483647 w 188"/>
              <a:gd name="T83" fmla="*/ 2147483647 h 189"/>
              <a:gd name="T84" fmla="*/ 2147483647 w 188"/>
              <a:gd name="T85" fmla="*/ 2147483647 h 189"/>
              <a:gd name="T86" fmla="*/ 2147483647 w 188"/>
              <a:gd name="T87" fmla="*/ 2147483647 h 189"/>
              <a:gd name="T88" fmla="*/ 2147483647 w 188"/>
              <a:gd name="T89" fmla="*/ 2147483647 h 189"/>
              <a:gd name="T90" fmla="*/ 2147483647 w 188"/>
              <a:gd name="T91" fmla="*/ 2147483647 h 189"/>
              <a:gd name="T92" fmla="*/ 2147483647 w 188"/>
              <a:gd name="T93" fmla="*/ 2147483647 h 189"/>
              <a:gd name="T94" fmla="*/ 2147483647 w 188"/>
              <a:gd name="T95" fmla="*/ 2147483647 h 189"/>
              <a:gd name="T96" fmla="*/ 2147483647 w 188"/>
              <a:gd name="T97" fmla="*/ 2147483647 h 189"/>
              <a:gd name="T98" fmla="*/ 2147483647 w 188"/>
              <a:gd name="T99" fmla="*/ 2147483647 h 189"/>
              <a:gd name="T100" fmla="*/ 2147483647 w 188"/>
              <a:gd name="T101" fmla="*/ 2147483647 h 189"/>
              <a:gd name="T102" fmla="*/ 2147483647 w 188"/>
              <a:gd name="T103" fmla="*/ 2147483647 h 189"/>
              <a:gd name="T104" fmla="*/ 2147483647 w 188"/>
              <a:gd name="T105" fmla="*/ 2147483647 h 189"/>
              <a:gd name="T106" fmla="*/ 2147483647 w 188"/>
              <a:gd name="T107" fmla="*/ 2147483647 h 189"/>
              <a:gd name="T108" fmla="*/ 2147483647 w 188"/>
              <a:gd name="T109" fmla="*/ 2147483647 h 189"/>
              <a:gd name="T110" fmla="*/ 2147483647 w 188"/>
              <a:gd name="T111" fmla="*/ 2147483647 h 189"/>
              <a:gd name="T112" fmla="*/ 0 w 188"/>
              <a:gd name="T113" fmla="*/ 2147483647 h 189"/>
              <a:gd name="T114" fmla="*/ 2147483647 w 188"/>
              <a:gd name="T115" fmla="*/ 2147483647 h 189"/>
              <a:gd name="T116" fmla="*/ 2147483647 w 188"/>
              <a:gd name="T117" fmla="*/ 2147483647 h 189"/>
              <a:gd name="T118" fmla="*/ 2147483647 w 188"/>
              <a:gd name="T119" fmla="*/ 2147483647 h 189"/>
              <a:gd name="T120" fmla="*/ 2147483647 w 188"/>
              <a:gd name="T121" fmla="*/ 2147483647 h 1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189"/>
              <a:gd name="T185" fmla="*/ 188 w 188"/>
              <a:gd name="T186" fmla="*/ 189 h 1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189">
                <a:moveTo>
                  <a:pt x="11" y="0"/>
                </a:moveTo>
                <a:lnTo>
                  <a:pt x="11" y="0"/>
                </a:lnTo>
                <a:lnTo>
                  <a:pt x="13" y="1"/>
                </a:lnTo>
                <a:lnTo>
                  <a:pt x="16" y="4"/>
                </a:lnTo>
                <a:lnTo>
                  <a:pt x="21" y="8"/>
                </a:lnTo>
                <a:lnTo>
                  <a:pt x="28" y="13"/>
                </a:lnTo>
                <a:lnTo>
                  <a:pt x="36" y="18"/>
                </a:lnTo>
                <a:lnTo>
                  <a:pt x="45" y="23"/>
                </a:lnTo>
                <a:lnTo>
                  <a:pt x="55" y="25"/>
                </a:lnTo>
                <a:lnTo>
                  <a:pt x="64" y="27"/>
                </a:lnTo>
                <a:lnTo>
                  <a:pt x="69" y="27"/>
                </a:lnTo>
                <a:lnTo>
                  <a:pt x="76" y="26"/>
                </a:lnTo>
                <a:lnTo>
                  <a:pt x="83" y="25"/>
                </a:lnTo>
                <a:lnTo>
                  <a:pt x="92" y="25"/>
                </a:lnTo>
                <a:lnTo>
                  <a:pt x="101" y="25"/>
                </a:lnTo>
                <a:lnTo>
                  <a:pt x="111" y="25"/>
                </a:lnTo>
                <a:lnTo>
                  <a:pt x="121" y="25"/>
                </a:lnTo>
                <a:lnTo>
                  <a:pt x="131" y="25"/>
                </a:lnTo>
                <a:lnTo>
                  <a:pt x="140" y="27"/>
                </a:lnTo>
                <a:lnTo>
                  <a:pt x="150" y="29"/>
                </a:lnTo>
                <a:lnTo>
                  <a:pt x="159" y="32"/>
                </a:lnTo>
                <a:lnTo>
                  <a:pt x="167" y="36"/>
                </a:lnTo>
                <a:lnTo>
                  <a:pt x="174" y="41"/>
                </a:lnTo>
                <a:lnTo>
                  <a:pt x="180" y="47"/>
                </a:lnTo>
                <a:lnTo>
                  <a:pt x="184" y="55"/>
                </a:lnTo>
                <a:lnTo>
                  <a:pt x="187" y="64"/>
                </a:lnTo>
                <a:lnTo>
                  <a:pt x="188" y="74"/>
                </a:lnTo>
                <a:lnTo>
                  <a:pt x="188" y="83"/>
                </a:lnTo>
                <a:lnTo>
                  <a:pt x="187" y="92"/>
                </a:lnTo>
                <a:lnTo>
                  <a:pt x="185" y="101"/>
                </a:lnTo>
                <a:lnTo>
                  <a:pt x="182" y="110"/>
                </a:lnTo>
                <a:lnTo>
                  <a:pt x="179" y="118"/>
                </a:lnTo>
                <a:lnTo>
                  <a:pt x="174" y="126"/>
                </a:lnTo>
                <a:lnTo>
                  <a:pt x="170" y="134"/>
                </a:lnTo>
                <a:lnTo>
                  <a:pt x="164" y="141"/>
                </a:lnTo>
                <a:lnTo>
                  <a:pt x="158" y="148"/>
                </a:lnTo>
                <a:lnTo>
                  <a:pt x="151" y="154"/>
                </a:lnTo>
                <a:lnTo>
                  <a:pt x="144" y="160"/>
                </a:lnTo>
                <a:lnTo>
                  <a:pt x="136" y="165"/>
                </a:lnTo>
                <a:lnTo>
                  <a:pt x="129" y="170"/>
                </a:lnTo>
                <a:lnTo>
                  <a:pt x="121" y="174"/>
                </a:lnTo>
                <a:lnTo>
                  <a:pt x="113" y="178"/>
                </a:lnTo>
                <a:lnTo>
                  <a:pt x="104" y="181"/>
                </a:lnTo>
                <a:lnTo>
                  <a:pt x="94" y="184"/>
                </a:lnTo>
                <a:lnTo>
                  <a:pt x="82" y="186"/>
                </a:lnTo>
                <a:lnTo>
                  <a:pt x="70" y="188"/>
                </a:lnTo>
                <a:lnTo>
                  <a:pt x="58" y="189"/>
                </a:lnTo>
                <a:lnTo>
                  <a:pt x="46" y="189"/>
                </a:lnTo>
                <a:lnTo>
                  <a:pt x="34" y="188"/>
                </a:lnTo>
                <a:lnTo>
                  <a:pt x="24" y="187"/>
                </a:lnTo>
                <a:lnTo>
                  <a:pt x="15" y="184"/>
                </a:lnTo>
                <a:lnTo>
                  <a:pt x="8" y="181"/>
                </a:lnTo>
                <a:lnTo>
                  <a:pt x="3" y="176"/>
                </a:lnTo>
                <a:lnTo>
                  <a:pt x="0" y="170"/>
                </a:lnTo>
                <a:lnTo>
                  <a:pt x="2" y="163"/>
                </a:lnTo>
                <a:lnTo>
                  <a:pt x="6" y="154"/>
                </a:lnTo>
                <a:lnTo>
                  <a:pt x="14" y="144"/>
                </a:lnTo>
                <a:lnTo>
                  <a:pt x="27" y="132"/>
                </a:lnTo>
              </a:path>
            </a:pathLst>
          </a:custGeom>
          <a:solidFill>
            <a:srgbClr val="FFCC99"/>
          </a:solidFill>
          <a:ln w="1588">
            <a:solidFill>
              <a:srgbClr val="000000"/>
            </a:solidFill>
            <a:round/>
            <a:headEnd/>
            <a:tailEnd/>
          </a:ln>
        </p:spPr>
        <p:txBody>
          <a:bodyPr/>
          <a:lstStyle/>
          <a:p>
            <a:endParaRPr lang="en-IE"/>
          </a:p>
        </p:txBody>
      </p:sp>
      <p:sp>
        <p:nvSpPr>
          <p:cNvPr id="5155" name="Freeform 34"/>
          <p:cNvSpPr>
            <a:spLocks/>
          </p:cNvSpPr>
          <p:nvPr/>
        </p:nvSpPr>
        <p:spPr bwMode="auto">
          <a:xfrm>
            <a:off x="2732088" y="1760538"/>
            <a:ext cx="250825" cy="325437"/>
          </a:xfrm>
          <a:custGeom>
            <a:avLst/>
            <a:gdLst>
              <a:gd name="T0" fmla="*/ 2147483647 w 178"/>
              <a:gd name="T1" fmla="*/ 2147483647 h 205"/>
              <a:gd name="T2" fmla="*/ 2147483647 w 178"/>
              <a:gd name="T3" fmla="*/ 2147483647 h 205"/>
              <a:gd name="T4" fmla="*/ 2147483647 w 178"/>
              <a:gd name="T5" fmla="*/ 2147483647 h 205"/>
              <a:gd name="T6" fmla="*/ 2147483647 w 178"/>
              <a:gd name="T7" fmla="*/ 2147483647 h 205"/>
              <a:gd name="T8" fmla="*/ 2147483647 w 178"/>
              <a:gd name="T9" fmla="*/ 2147483647 h 205"/>
              <a:gd name="T10" fmla="*/ 2147483647 w 178"/>
              <a:gd name="T11" fmla="*/ 2147483647 h 205"/>
              <a:gd name="T12" fmla="*/ 2147483647 w 178"/>
              <a:gd name="T13" fmla="*/ 2147483647 h 205"/>
              <a:gd name="T14" fmla="*/ 2147483647 w 178"/>
              <a:gd name="T15" fmla="*/ 2147483647 h 205"/>
              <a:gd name="T16" fmla="*/ 2147483647 w 178"/>
              <a:gd name="T17" fmla="*/ 2147483647 h 205"/>
              <a:gd name="T18" fmla="*/ 2147483647 w 178"/>
              <a:gd name="T19" fmla="*/ 2147483647 h 205"/>
              <a:gd name="T20" fmla="*/ 2147483647 w 178"/>
              <a:gd name="T21" fmla="*/ 2147483647 h 205"/>
              <a:gd name="T22" fmla="*/ 2147483647 w 178"/>
              <a:gd name="T23" fmla="*/ 2147483647 h 205"/>
              <a:gd name="T24" fmla="*/ 2147483647 w 178"/>
              <a:gd name="T25" fmla="*/ 2147483647 h 205"/>
              <a:gd name="T26" fmla="*/ 2147483647 w 178"/>
              <a:gd name="T27" fmla="*/ 2147483647 h 205"/>
              <a:gd name="T28" fmla="*/ 2147483647 w 178"/>
              <a:gd name="T29" fmla="*/ 2147483647 h 205"/>
              <a:gd name="T30" fmla="*/ 2147483647 w 178"/>
              <a:gd name="T31" fmla="*/ 2147483647 h 205"/>
              <a:gd name="T32" fmla="*/ 2147483647 w 178"/>
              <a:gd name="T33" fmla="*/ 2147483647 h 205"/>
              <a:gd name="T34" fmla="*/ 2147483647 w 178"/>
              <a:gd name="T35" fmla="*/ 2147483647 h 205"/>
              <a:gd name="T36" fmla="*/ 2147483647 w 178"/>
              <a:gd name="T37" fmla="*/ 2147483647 h 205"/>
              <a:gd name="T38" fmla="*/ 2147483647 w 178"/>
              <a:gd name="T39" fmla="*/ 2147483647 h 205"/>
              <a:gd name="T40" fmla="*/ 2147483647 w 178"/>
              <a:gd name="T41" fmla="*/ 2147483647 h 205"/>
              <a:gd name="T42" fmla="*/ 2147483647 w 178"/>
              <a:gd name="T43" fmla="*/ 2147483647 h 205"/>
              <a:gd name="T44" fmla="*/ 2147483647 w 178"/>
              <a:gd name="T45" fmla="*/ 2147483647 h 205"/>
              <a:gd name="T46" fmla="*/ 2147483647 w 178"/>
              <a:gd name="T47" fmla="*/ 2147483647 h 205"/>
              <a:gd name="T48" fmla="*/ 2147483647 w 178"/>
              <a:gd name="T49" fmla="*/ 2147483647 h 205"/>
              <a:gd name="T50" fmla="*/ 2147483647 w 178"/>
              <a:gd name="T51" fmla="*/ 2147483647 h 205"/>
              <a:gd name="T52" fmla="*/ 2147483647 w 178"/>
              <a:gd name="T53" fmla="*/ 2147483647 h 205"/>
              <a:gd name="T54" fmla="*/ 2147483647 w 178"/>
              <a:gd name="T55" fmla="*/ 2147483647 h 205"/>
              <a:gd name="T56" fmla="*/ 2147483647 w 178"/>
              <a:gd name="T57" fmla="*/ 2147483647 h 205"/>
              <a:gd name="T58" fmla="*/ 2147483647 w 178"/>
              <a:gd name="T59" fmla="*/ 2147483647 h 205"/>
              <a:gd name="T60" fmla="*/ 2147483647 w 178"/>
              <a:gd name="T61" fmla="*/ 2147483647 h 205"/>
              <a:gd name="T62" fmla="*/ 2147483647 w 178"/>
              <a:gd name="T63" fmla="*/ 2147483647 h 205"/>
              <a:gd name="T64" fmla="*/ 2147483647 w 178"/>
              <a:gd name="T65" fmla="*/ 2147483647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205"/>
              <a:gd name="T101" fmla="*/ 178 w 17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205">
                <a:moveTo>
                  <a:pt x="127" y="137"/>
                </a:moveTo>
                <a:lnTo>
                  <a:pt x="128" y="138"/>
                </a:lnTo>
                <a:lnTo>
                  <a:pt x="129" y="139"/>
                </a:lnTo>
                <a:lnTo>
                  <a:pt x="131" y="143"/>
                </a:lnTo>
                <a:lnTo>
                  <a:pt x="129" y="148"/>
                </a:lnTo>
                <a:lnTo>
                  <a:pt x="125" y="154"/>
                </a:lnTo>
                <a:lnTo>
                  <a:pt x="115" y="163"/>
                </a:lnTo>
                <a:lnTo>
                  <a:pt x="99" y="174"/>
                </a:lnTo>
                <a:lnTo>
                  <a:pt x="75" y="186"/>
                </a:lnTo>
                <a:lnTo>
                  <a:pt x="61" y="193"/>
                </a:lnTo>
                <a:lnTo>
                  <a:pt x="49" y="198"/>
                </a:lnTo>
                <a:lnTo>
                  <a:pt x="37" y="202"/>
                </a:lnTo>
                <a:lnTo>
                  <a:pt x="28" y="204"/>
                </a:lnTo>
                <a:lnTo>
                  <a:pt x="20" y="205"/>
                </a:lnTo>
                <a:lnTo>
                  <a:pt x="13" y="205"/>
                </a:lnTo>
                <a:lnTo>
                  <a:pt x="8" y="203"/>
                </a:lnTo>
                <a:lnTo>
                  <a:pt x="4" y="199"/>
                </a:lnTo>
                <a:lnTo>
                  <a:pt x="1" y="193"/>
                </a:lnTo>
                <a:lnTo>
                  <a:pt x="0" y="186"/>
                </a:lnTo>
                <a:lnTo>
                  <a:pt x="1" y="177"/>
                </a:lnTo>
                <a:lnTo>
                  <a:pt x="3" y="165"/>
                </a:lnTo>
                <a:lnTo>
                  <a:pt x="6" y="151"/>
                </a:lnTo>
                <a:lnTo>
                  <a:pt x="11" y="136"/>
                </a:lnTo>
                <a:lnTo>
                  <a:pt x="17" y="117"/>
                </a:lnTo>
                <a:lnTo>
                  <a:pt x="25" y="97"/>
                </a:lnTo>
                <a:lnTo>
                  <a:pt x="34" y="76"/>
                </a:lnTo>
                <a:lnTo>
                  <a:pt x="42" y="60"/>
                </a:lnTo>
                <a:lnTo>
                  <a:pt x="50" y="47"/>
                </a:lnTo>
                <a:lnTo>
                  <a:pt x="59" y="37"/>
                </a:lnTo>
                <a:lnTo>
                  <a:pt x="67" y="29"/>
                </a:lnTo>
                <a:lnTo>
                  <a:pt x="75" y="23"/>
                </a:lnTo>
                <a:lnTo>
                  <a:pt x="82" y="19"/>
                </a:lnTo>
                <a:lnTo>
                  <a:pt x="88" y="18"/>
                </a:lnTo>
                <a:lnTo>
                  <a:pt x="95" y="17"/>
                </a:lnTo>
                <a:lnTo>
                  <a:pt x="100" y="18"/>
                </a:lnTo>
                <a:lnTo>
                  <a:pt x="105" y="19"/>
                </a:lnTo>
                <a:lnTo>
                  <a:pt x="109" y="21"/>
                </a:lnTo>
                <a:lnTo>
                  <a:pt x="113" y="23"/>
                </a:lnTo>
                <a:lnTo>
                  <a:pt x="115" y="25"/>
                </a:lnTo>
                <a:lnTo>
                  <a:pt x="117" y="26"/>
                </a:lnTo>
                <a:lnTo>
                  <a:pt x="118" y="24"/>
                </a:lnTo>
                <a:lnTo>
                  <a:pt x="121" y="19"/>
                </a:lnTo>
                <a:lnTo>
                  <a:pt x="125" y="12"/>
                </a:lnTo>
                <a:lnTo>
                  <a:pt x="131" y="6"/>
                </a:lnTo>
                <a:lnTo>
                  <a:pt x="137" y="2"/>
                </a:lnTo>
                <a:lnTo>
                  <a:pt x="144" y="0"/>
                </a:lnTo>
                <a:lnTo>
                  <a:pt x="151" y="5"/>
                </a:lnTo>
                <a:lnTo>
                  <a:pt x="158" y="17"/>
                </a:lnTo>
                <a:lnTo>
                  <a:pt x="164" y="32"/>
                </a:lnTo>
                <a:lnTo>
                  <a:pt x="169" y="44"/>
                </a:lnTo>
                <a:lnTo>
                  <a:pt x="173" y="55"/>
                </a:lnTo>
                <a:lnTo>
                  <a:pt x="176" y="64"/>
                </a:lnTo>
                <a:lnTo>
                  <a:pt x="178" y="72"/>
                </a:lnTo>
                <a:lnTo>
                  <a:pt x="178" y="80"/>
                </a:lnTo>
                <a:lnTo>
                  <a:pt x="178" y="88"/>
                </a:lnTo>
                <a:lnTo>
                  <a:pt x="176" y="97"/>
                </a:lnTo>
                <a:lnTo>
                  <a:pt x="175" y="97"/>
                </a:lnTo>
                <a:lnTo>
                  <a:pt x="171" y="95"/>
                </a:lnTo>
                <a:lnTo>
                  <a:pt x="167" y="94"/>
                </a:lnTo>
                <a:lnTo>
                  <a:pt x="161" y="93"/>
                </a:lnTo>
                <a:lnTo>
                  <a:pt x="155" y="90"/>
                </a:lnTo>
                <a:lnTo>
                  <a:pt x="148" y="88"/>
                </a:lnTo>
                <a:lnTo>
                  <a:pt x="143" y="85"/>
                </a:lnTo>
                <a:lnTo>
                  <a:pt x="139" y="82"/>
                </a:lnTo>
                <a:lnTo>
                  <a:pt x="127"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56" name="Freeform 35"/>
          <p:cNvSpPr>
            <a:spLocks/>
          </p:cNvSpPr>
          <p:nvPr/>
        </p:nvSpPr>
        <p:spPr bwMode="auto">
          <a:xfrm>
            <a:off x="2732088" y="1760538"/>
            <a:ext cx="250825" cy="325437"/>
          </a:xfrm>
          <a:custGeom>
            <a:avLst/>
            <a:gdLst>
              <a:gd name="T0" fmla="*/ 2147483647 w 178"/>
              <a:gd name="T1" fmla="*/ 2147483647 h 205"/>
              <a:gd name="T2" fmla="*/ 2147483647 w 178"/>
              <a:gd name="T3" fmla="*/ 2147483647 h 205"/>
              <a:gd name="T4" fmla="*/ 2147483647 w 178"/>
              <a:gd name="T5" fmla="*/ 2147483647 h 205"/>
              <a:gd name="T6" fmla="*/ 2147483647 w 178"/>
              <a:gd name="T7" fmla="*/ 2147483647 h 205"/>
              <a:gd name="T8" fmla="*/ 2147483647 w 178"/>
              <a:gd name="T9" fmla="*/ 2147483647 h 205"/>
              <a:gd name="T10" fmla="*/ 2147483647 w 178"/>
              <a:gd name="T11" fmla="*/ 2147483647 h 205"/>
              <a:gd name="T12" fmla="*/ 2147483647 w 178"/>
              <a:gd name="T13" fmla="*/ 2147483647 h 205"/>
              <a:gd name="T14" fmla="*/ 2147483647 w 178"/>
              <a:gd name="T15" fmla="*/ 2147483647 h 205"/>
              <a:gd name="T16" fmla="*/ 2147483647 w 178"/>
              <a:gd name="T17" fmla="*/ 2147483647 h 205"/>
              <a:gd name="T18" fmla="*/ 2147483647 w 178"/>
              <a:gd name="T19" fmla="*/ 2147483647 h 205"/>
              <a:gd name="T20" fmla="*/ 2147483647 w 178"/>
              <a:gd name="T21" fmla="*/ 2147483647 h 205"/>
              <a:gd name="T22" fmla="*/ 2147483647 w 178"/>
              <a:gd name="T23" fmla="*/ 2147483647 h 205"/>
              <a:gd name="T24" fmla="*/ 2147483647 w 178"/>
              <a:gd name="T25" fmla="*/ 2147483647 h 205"/>
              <a:gd name="T26" fmla="*/ 2147483647 w 178"/>
              <a:gd name="T27" fmla="*/ 2147483647 h 205"/>
              <a:gd name="T28" fmla="*/ 2147483647 w 178"/>
              <a:gd name="T29" fmla="*/ 2147483647 h 205"/>
              <a:gd name="T30" fmla="*/ 2147483647 w 178"/>
              <a:gd name="T31" fmla="*/ 2147483647 h 205"/>
              <a:gd name="T32" fmla="*/ 2147483647 w 178"/>
              <a:gd name="T33" fmla="*/ 2147483647 h 205"/>
              <a:gd name="T34" fmla="*/ 2147483647 w 178"/>
              <a:gd name="T35" fmla="*/ 2147483647 h 205"/>
              <a:gd name="T36" fmla="*/ 2147483647 w 178"/>
              <a:gd name="T37" fmla="*/ 2147483647 h 205"/>
              <a:gd name="T38" fmla="*/ 2147483647 w 178"/>
              <a:gd name="T39" fmla="*/ 2147483647 h 205"/>
              <a:gd name="T40" fmla="*/ 2147483647 w 178"/>
              <a:gd name="T41" fmla="*/ 2147483647 h 205"/>
              <a:gd name="T42" fmla="*/ 2147483647 w 178"/>
              <a:gd name="T43" fmla="*/ 2147483647 h 205"/>
              <a:gd name="T44" fmla="*/ 2147483647 w 178"/>
              <a:gd name="T45" fmla="*/ 2147483647 h 205"/>
              <a:gd name="T46" fmla="*/ 2147483647 w 178"/>
              <a:gd name="T47" fmla="*/ 2147483647 h 205"/>
              <a:gd name="T48" fmla="*/ 2147483647 w 178"/>
              <a:gd name="T49" fmla="*/ 2147483647 h 205"/>
              <a:gd name="T50" fmla="*/ 2147483647 w 178"/>
              <a:gd name="T51" fmla="*/ 2147483647 h 205"/>
              <a:gd name="T52" fmla="*/ 2147483647 w 178"/>
              <a:gd name="T53" fmla="*/ 2147483647 h 205"/>
              <a:gd name="T54" fmla="*/ 2147483647 w 178"/>
              <a:gd name="T55" fmla="*/ 2147483647 h 205"/>
              <a:gd name="T56" fmla="*/ 2147483647 w 178"/>
              <a:gd name="T57" fmla="*/ 2147483647 h 205"/>
              <a:gd name="T58" fmla="*/ 2147483647 w 178"/>
              <a:gd name="T59" fmla="*/ 2147483647 h 205"/>
              <a:gd name="T60" fmla="*/ 2147483647 w 178"/>
              <a:gd name="T61" fmla="*/ 2147483647 h 205"/>
              <a:gd name="T62" fmla="*/ 2147483647 w 178"/>
              <a:gd name="T63" fmla="*/ 2147483647 h 205"/>
              <a:gd name="T64" fmla="*/ 2147483647 w 178"/>
              <a:gd name="T65" fmla="*/ 2147483647 h 205"/>
              <a:gd name="T66" fmla="*/ 2147483647 w 178"/>
              <a:gd name="T67" fmla="*/ 2147483647 h 205"/>
              <a:gd name="T68" fmla="*/ 2147483647 w 178"/>
              <a:gd name="T69" fmla="*/ 2147483647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8"/>
              <a:gd name="T106" fmla="*/ 0 h 205"/>
              <a:gd name="T107" fmla="*/ 178 w 178"/>
              <a:gd name="T108" fmla="*/ 205 h 2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8" h="205">
                <a:moveTo>
                  <a:pt x="127" y="137"/>
                </a:moveTo>
                <a:lnTo>
                  <a:pt x="127" y="137"/>
                </a:lnTo>
                <a:lnTo>
                  <a:pt x="128" y="138"/>
                </a:lnTo>
                <a:lnTo>
                  <a:pt x="129" y="139"/>
                </a:lnTo>
                <a:lnTo>
                  <a:pt x="131" y="143"/>
                </a:lnTo>
                <a:lnTo>
                  <a:pt x="129" y="148"/>
                </a:lnTo>
                <a:lnTo>
                  <a:pt x="125" y="154"/>
                </a:lnTo>
                <a:lnTo>
                  <a:pt x="115" y="163"/>
                </a:lnTo>
                <a:lnTo>
                  <a:pt x="99" y="174"/>
                </a:lnTo>
                <a:lnTo>
                  <a:pt x="75" y="186"/>
                </a:lnTo>
                <a:lnTo>
                  <a:pt x="61" y="193"/>
                </a:lnTo>
                <a:lnTo>
                  <a:pt x="49" y="198"/>
                </a:lnTo>
                <a:lnTo>
                  <a:pt x="37" y="202"/>
                </a:lnTo>
                <a:lnTo>
                  <a:pt x="28" y="204"/>
                </a:lnTo>
                <a:lnTo>
                  <a:pt x="20" y="205"/>
                </a:lnTo>
                <a:lnTo>
                  <a:pt x="13" y="205"/>
                </a:lnTo>
                <a:lnTo>
                  <a:pt x="8" y="203"/>
                </a:lnTo>
                <a:lnTo>
                  <a:pt x="4" y="199"/>
                </a:lnTo>
                <a:lnTo>
                  <a:pt x="1" y="193"/>
                </a:lnTo>
                <a:lnTo>
                  <a:pt x="0" y="186"/>
                </a:lnTo>
                <a:lnTo>
                  <a:pt x="1" y="177"/>
                </a:lnTo>
                <a:lnTo>
                  <a:pt x="3" y="165"/>
                </a:lnTo>
                <a:lnTo>
                  <a:pt x="6" y="151"/>
                </a:lnTo>
                <a:lnTo>
                  <a:pt x="11" y="136"/>
                </a:lnTo>
                <a:lnTo>
                  <a:pt x="17" y="117"/>
                </a:lnTo>
                <a:lnTo>
                  <a:pt x="25" y="97"/>
                </a:lnTo>
                <a:lnTo>
                  <a:pt x="34" y="76"/>
                </a:lnTo>
                <a:lnTo>
                  <a:pt x="42" y="60"/>
                </a:lnTo>
                <a:lnTo>
                  <a:pt x="50" y="47"/>
                </a:lnTo>
                <a:lnTo>
                  <a:pt x="59" y="37"/>
                </a:lnTo>
                <a:lnTo>
                  <a:pt x="67" y="29"/>
                </a:lnTo>
                <a:lnTo>
                  <a:pt x="75" y="23"/>
                </a:lnTo>
                <a:lnTo>
                  <a:pt x="82" y="19"/>
                </a:lnTo>
                <a:lnTo>
                  <a:pt x="88" y="18"/>
                </a:lnTo>
                <a:lnTo>
                  <a:pt x="95" y="17"/>
                </a:lnTo>
                <a:lnTo>
                  <a:pt x="100" y="18"/>
                </a:lnTo>
                <a:lnTo>
                  <a:pt x="105" y="19"/>
                </a:lnTo>
                <a:lnTo>
                  <a:pt x="109" y="21"/>
                </a:lnTo>
                <a:lnTo>
                  <a:pt x="113" y="23"/>
                </a:lnTo>
                <a:lnTo>
                  <a:pt x="115" y="25"/>
                </a:lnTo>
                <a:lnTo>
                  <a:pt x="117" y="26"/>
                </a:lnTo>
                <a:lnTo>
                  <a:pt x="118" y="24"/>
                </a:lnTo>
                <a:lnTo>
                  <a:pt x="121" y="19"/>
                </a:lnTo>
                <a:lnTo>
                  <a:pt x="125" y="12"/>
                </a:lnTo>
                <a:lnTo>
                  <a:pt x="131" y="6"/>
                </a:lnTo>
                <a:lnTo>
                  <a:pt x="137" y="2"/>
                </a:lnTo>
                <a:lnTo>
                  <a:pt x="144" y="0"/>
                </a:lnTo>
                <a:lnTo>
                  <a:pt x="151" y="5"/>
                </a:lnTo>
                <a:lnTo>
                  <a:pt x="158" y="17"/>
                </a:lnTo>
                <a:lnTo>
                  <a:pt x="164" y="32"/>
                </a:lnTo>
                <a:lnTo>
                  <a:pt x="169" y="44"/>
                </a:lnTo>
                <a:lnTo>
                  <a:pt x="173" y="55"/>
                </a:lnTo>
                <a:lnTo>
                  <a:pt x="176" y="64"/>
                </a:lnTo>
                <a:lnTo>
                  <a:pt x="178" y="72"/>
                </a:lnTo>
                <a:lnTo>
                  <a:pt x="178" y="80"/>
                </a:lnTo>
                <a:lnTo>
                  <a:pt x="178" y="88"/>
                </a:lnTo>
                <a:lnTo>
                  <a:pt x="176" y="97"/>
                </a:lnTo>
                <a:lnTo>
                  <a:pt x="175" y="97"/>
                </a:lnTo>
                <a:lnTo>
                  <a:pt x="171" y="95"/>
                </a:lnTo>
                <a:lnTo>
                  <a:pt x="167" y="94"/>
                </a:lnTo>
                <a:lnTo>
                  <a:pt x="161" y="93"/>
                </a:lnTo>
                <a:lnTo>
                  <a:pt x="155" y="90"/>
                </a:lnTo>
                <a:lnTo>
                  <a:pt x="148" y="88"/>
                </a:lnTo>
                <a:lnTo>
                  <a:pt x="143" y="85"/>
                </a:lnTo>
                <a:lnTo>
                  <a:pt x="139" y="8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57" name="Freeform 36"/>
          <p:cNvSpPr>
            <a:spLocks/>
          </p:cNvSpPr>
          <p:nvPr/>
        </p:nvSpPr>
        <p:spPr bwMode="auto">
          <a:xfrm>
            <a:off x="2871788" y="1838325"/>
            <a:ext cx="17462" cy="33338"/>
          </a:xfrm>
          <a:custGeom>
            <a:avLst/>
            <a:gdLst>
              <a:gd name="T0" fmla="*/ 2147483647 w 13"/>
              <a:gd name="T1" fmla="*/ 2147483647 h 21"/>
              <a:gd name="T2" fmla="*/ 2147483647 w 13"/>
              <a:gd name="T3" fmla="*/ 2147483647 h 21"/>
              <a:gd name="T4" fmla="*/ 2147483647 w 13"/>
              <a:gd name="T5" fmla="*/ 2147483647 h 21"/>
              <a:gd name="T6" fmla="*/ 2147483647 w 13"/>
              <a:gd name="T7" fmla="*/ 2147483647 h 21"/>
              <a:gd name="T8" fmla="*/ 2147483647 w 13"/>
              <a:gd name="T9" fmla="*/ 2147483647 h 21"/>
              <a:gd name="T10" fmla="*/ 2147483647 w 13"/>
              <a:gd name="T11" fmla="*/ 2147483647 h 21"/>
              <a:gd name="T12" fmla="*/ 2147483647 w 13"/>
              <a:gd name="T13" fmla="*/ 2147483647 h 21"/>
              <a:gd name="T14" fmla="*/ 2147483647 w 13"/>
              <a:gd name="T15" fmla="*/ 2147483647 h 21"/>
              <a:gd name="T16" fmla="*/ 2147483647 w 13"/>
              <a:gd name="T17" fmla="*/ 0 h 21"/>
              <a:gd name="T18" fmla="*/ 2147483647 w 13"/>
              <a:gd name="T19" fmla="*/ 0 h 21"/>
              <a:gd name="T20" fmla="*/ 2147483647 w 13"/>
              <a:gd name="T21" fmla="*/ 2147483647 h 21"/>
              <a:gd name="T22" fmla="*/ 2147483647 w 13"/>
              <a:gd name="T23" fmla="*/ 2147483647 h 21"/>
              <a:gd name="T24" fmla="*/ 0 w 13"/>
              <a:gd name="T25" fmla="*/ 2147483647 h 21"/>
              <a:gd name="T26" fmla="*/ 0 w 13"/>
              <a:gd name="T27" fmla="*/ 2147483647 h 21"/>
              <a:gd name="T28" fmla="*/ 0 w 13"/>
              <a:gd name="T29" fmla="*/ 2147483647 h 21"/>
              <a:gd name="T30" fmla="*/ 2147483647 w 13"/>
              <a:gd name="T31" fmla="*/ 2147483647 h 21"/>
              <a:gd name="T32" fmla="*/ 2147483647 w 13"/>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1"/>
              <a:gd name="T53" fmla="*/ 13 w 1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1">
                <a:moveTo>
                  <a:pt x="3" y="21"/>
                </a:moveTo>
                <a:lnTo>
                  <a:pt x="6" y="20"/>
                </a:lnTo>
                <a:lnTo>
                  <a:pt x="8" y="19"/>
                </a:lnTo>
                <a:lnTo>
                  <a:pt x="11" y="16"/>
                </a:lnTo>
                <a:lnTo>
                  <a:pt x="13" y="12"/>
                </a:lnTo>
                <a:lnTo>
                  <a:pt x="13" y="8"/>
                </a:lnTo>
                <a:lnTo>
                  <a:pt x="13" y="4"/>
                </a:lnTo>
                <a:lnTo>
                  <a:pt x="13" y="2"/>
                </a:lnTo>
                <a:lnTo>
                  <a:pt x="10" y="0"/>
                </a:lnTo>
                <a:lnTo>
                  <a:pt x="7" y="0"/>
                </a:lnTo>
                <a:lnTo>
                  <a:pt x="4" y="1"/>
                </a:lnTo>
                <a:lnTo>
                  <a:pt x="2" y="4"/>
                </a:lnTo>
                <a:lnTo>
                  <a:pt x="0" y="8"/>
                </a:lnTo>
                <a:lnTo>
                  <a:pt x="0" y="12"/>
                </a:lnTo>
                <a:lnTo>
                  <a:pt x="0" y="16"/>
                </a:lnTo>
                <a:lnTo>
                  <a:pt x="1" y="19"/>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58" name="Freeform 37"/>
          <p:cNvSpPr>
            <a:spLocks/>
          </p:cNvSpPr>
          <p:nvPr/>
        </p:nvSpPr>
        <p:spPr bwMode="auto">
          <a:xfrm>
            <a:off x="2871788" y="1838325"/>
            <a:ext cx="17462" cy="33338"/>
          </a:xfrm>
          <a:custGeom>
            <a:avLst/>
            <a:gdLst>
              <a:gd name="T0" fmla="*/ 2147483647 w 13"/>
              <a:gd name="T1" fmla="*/ 2147483647 h 21"/>
              <a:gd name="T2" fmla="*/ 2147483647 w 13"/>
              <a:gd name="T3" fmla="*/ 2147483647 h 21"/>
              <a:gd name="T4" fmla="*/ 2147483647 w 13"/>
              <a:gd name="T5" fmla="*/ 2147483647 h 21"/>
              <a:gd name="T6" fmla="*/ 2147483647 w 13"/>
              <a:gd name="T7" fmla="*/ 2147483647 h 21"/>
              <a:gd name="T8" fmla="*/ 2147483647 w 13"/>
              <a:gd name="T9" fmla="*/ 2147483647 h 21"/>
              <a:gd name="T10" fmla="*/ 2147483647 w 13"/>
              <a:gd name="T11" fmla="*/ 2147483647 h 21"/>
              <a:gd name="T12" fmla="*/ 2147483647 w 13"/>
              <a:gd name="T13" fmla="*/ 2147483647 h 21"/>
              <a:gd name="T14" fmla="*/ 2147483647 w 13"/>
              <a:gd name="T15" fmla="*/ 2147483647 h 21"/>
              <a:gd name="T16" fmla="*/ 2147483647 w 13"/>
              <a:gd name="T17" fmla="*/ 2147483647 h 21"/>
              <a:gd name="T18" fmla="*/ 2147483647 w 13"/>
              <a:gd name="T19" fmla="*/ 2147483647 h 21"/>
              <a:gd name="T20" fmla="*/ 2147483647 w 13"/>
              <a:gd name="T21" fmla="*/ 0 h 21"/>
              <a:gd name="T22" fmla="*/ 2147483647 w 13"/>
              <a:gd name="T23" fmla="*/ 0 h 21"/>
              <a:gd name="T24" fmla="*/ 2147483647 w 13"/>
              <a:gd name="T25" fmla="*/ 0 h 21"/>
              <a:gd name="T26" fmla="*/ 2147483647 w 13"/>
              <a:gd name="T27" fmla="*/ 2147483647 h 21"/>
              <a:gd name="T28" fmla="*/ 2147483647 w 13"/>
              <a:gd name="T29" fmla="*/ 2147483647 h 21"/>
              <a:gd name="T30" fmla="*/ 0 w 13"/>
              <a:gd name="T31" fmla="*/ 2147483647 h 21"/>
              <a:gd name="T32" fmla="*/ 0 w 13"/>
              <a:gd name="T33" fmla="*/ 2147483647 h 21"/>
              <a:gd name="T34" fmla="*/ 0 w 13"/>
              <a:gd name="T35" fmla="*/ 2147483647 h 21"/>
              <a:gd name="T36" fmla="*/ 0 w 13"/>
              <a:gd name="T37" fmla="*/ 2147483647 h 21"/>
              <a:gd name="T38" fmla="*/ 2147483647 w 13"/>
              <a:gd name="T39" fmla="*/ 2147483647 h 21"/>
              <a:gd name="T40" fmla="*/ 2147483647 w 13"/>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1"/>
              <a:gd name="T65" fmla="*/ 13 w 1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1">
                <a:moveTo>
                  <a:pt x="3" y="21"/>
                </a:moveTo>
                <a:lnTo>
                  <a:pt x="3" y="21"/>
                </a:lnTo>
                <a:lnTo>
                  <a:pt x="6" y="20"/>
                </a:lnTo>
                <a:lnTo>
                  <a:pt x="8" y="19"/>
                </a:lnTo>
                <a:lnTo>
                  <a:pt x="11" y="16"/>
                </a:lnTo>
                <a:lnTo>
                  <a:pt x="13" y="12"/>
                </a:lnTo>
                <a:lnTo>
                  <a:pt x="13" y="8"/>
                </a:lnTo>
                <a:lnTo>
                  <a:pt x="13" y="4"/>
                </a:lnTo>
                <a:lnTo>
                  <a:pt x="13" y="2"/>
                </a:lnTo>
                <a:lnTo>
                  <a:pt x="10" y="0"/>
                </a:lnTo>
                <a:lnTo>
                  <a:pt x="7" y="0"/>
                </a:lnTo>
                <a:lnTo>
                  <a:pt x="4" y="1"/>
                </a:lnTo>
                <a:lnTo>
                  <a:pt x="2" y="4"/>
                </a:lnTo>
                <a:lnTo>
                  <a:pt x="0" y="8"/>
                </a:lnTo>
                <a:lnTo>
                  <a:pt x="0" y="12"/>
                </a:lnTo>
                <a:lnTo>
                  <a:pt x="0" y="16"/>
                </a:lnTo>
                <a:lnTo>
                  <a:pt x="1" y="19"/>
                </a:lnTo>
                <a:lnTo>
                  <a:pt x="3" y="2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59" name="Freeform 38"/>
          <p:cNvSpPr>
            <a:spLocks/>
          </p:cNvSpPr>
          <p:nvPr/>
        </p:nvSpPr>
        <p:spPr bwMode="auto">
          <a:xfrm>
            <a:off x="2906713" y="1831975"/>
            <a:ext cx="19050" cy="33338"/>
          </a:xfrm>
          <a:custGeom>
            <a:avLst/>
            <a:gdLst>
              <a:gd name="T0" fmla="*/ 2147483647 w 13"/>
              <a:gd name="T1" fmla="*/ 2147483647 h 21"/>
              <a:gd name="T2" fmla="*/ 2147483647 w 13"/>
              <a:gd name="T3" fmla="*/ 2147483647 h 21"/>
              <a:gd name="T4" fmla="*/ 2147483647 w 13"/>
              <a:gd name="T5" fmla="*/ 2147483647 h 21"/>
              <a:gd name="T6" fmla="*/ 2147483647 w 13"/>
              <a:gd name="T7" fmla="*/ 2147483647 h 21"/>
              <a:gd name="T8" fmla="*/ 2147483647 w 13"/>
              <a:gd name="T9" fmla="*/ 2147483647 h 21"/>
              <a:gd name="T10" fmla="*/ 2147483647 w 13"/>
              <a:gd name="T11" fmla="*/ 2147483647 h 21"/>
              <a:gd name="T12" fmla="*/ 2147483647 w 13"/>
              <a:gd name="T13" fmla="*/ 2147483647 h 21"/>
              <a:gd name="T14" fmla="*/ 2147483647 w 13"/>
              <a:gd name="T15" fmla="*/ 0 h 21"/>
              <a:gd name="T16" fmla="*/ 2147483647 w 13"/>
              <a:gd name="T17" fmla="*/ 0 h 21"/>
              <a:gd name="T18" fmla="*/ 2147483647 w 13"/>
              <a:gd name="T19" fmla="*/ 2147483647 h 21"/>
              <a:gd name="T20" fmla="*/ 2147483647 w 13"/>
              <a:gd name="T21" fmla="*/ 2147483647 h 21"/>
              <a:gd name="T22" fmla="*/ 0 w 13"/>
              <a:gd name="T23" fmla="*/ 2147483647 h 21"/>
              <a:gd name="T24" fmla="*/ 0 w 13"/>
              <a:gd name="T25" fmla="*/ 2147483647 h 21"/>
              <a:gd name="T26" fmla="*/ 2147483647 w 13"/>
              <a:gd name="T27" fmla="*/ 2147483647 h 21"/>
              <a:gd name="T28" fmla="*/ 2147483647 w 13"/>
              <a:gd name="T29" fmla="*/ 2147483647 h 21"/>
              <a:gd name="T30" fmla="*/ 2147483647 w 13"/>
              <a:gd name="T31" fmla="*/ 2147483647 h 21"/>
              <a:gd name="T32" fmla="*/ 2147483647 w 13"/>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1"/>
              <a:gd name="T53" fmla="*/ 13 w 1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1">
                <a:moveTo>
                  <a:pt x="9" y="21"/>
                </a:moveTo>
                <a:lnTo>
                  <a:pt x="11" y="20"/>
                </a:lnTo>
                <a:lnTo>
                  <a:pt x="13" y="17"/>
                </a:lnTo>
                <a:lnTo>
                  <a:pt x="13" y="14"/>
                </a:lnTo>
                <a:lnTo>
                  <a:pt x="13" y="10"/>
                </a:lnTo>
                <a:lnTo>
                  <a:pt x="12" y="6"/>
                </a:lnTo>
                <a:lnTo>
                  <a:pt x="9" y="2"/>
                </a:lnTo>
                <a:lnTo>
                  <a:pt x="7" y="0"/>
                </a:lnTo>
                <a:lnTo>
                  <a:pt x="4" y="0"/>
                </a:lnTo>
                <a:lnTo>
                  <a:pt x="2" y="2"/>
                </a:lnTo>
                <a:lnTo>
                  <a:pt x="1" y="4"/>
                </a:lnTo>
                <a:lnTo>
                  <a:pt x="0" y="8"/>
                </a:lnTo>
                <a:lnTo>
                  <a:pt x="0" y="12"/>
                </a:lnTo>
                <a:lnTo>
                  <a:pt x="1" y="16"/>
                </a:lnTo>
                <a:lnTo>
                  <a:pt x="4" y="19"/>
                </a:lnTo>
                <a:lnTo>
                  <a:pt x="6" y="21"/>
                </a:lnTo>
                <a:lnTo>
                  <a:pt x="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60" name="Freeform 39"/>
          <p:cNvSpPr>
            <a:spLocks/>
          </p:cNvSpPr>
          <p:nvPr/>
        </p:nvSpPr>
        <p:spPr bwMode="auto">
          <a:xfrm>
            <a:off x="2906713" y="1831975"/>
            <a:ext cx="19050" cy="33338"/>
          </a:xfrm>
          <a:custGeom>
            <a:avLst/>
            <a:gdLst>
              <a:gd name="T0" fmla="*/ 2147483647 w 13"/>
              <a:gd name="T1" fmla="*/ 2147483647 h 21"/>
              <a:gd name="T2" fmla="*/ 2147483647 w 13"/>
              <a:gd name="T3" fmla="*/ 2147483647 h 21"/>
              <a:gd name="T4" fmla="*/ 2147483647 w 13"/>
              <a:gd name="T5" fmla="*/ 2147483647 h 21"/>
              <a:gd name="T6" fmla="*/ 2147483647 w 13"/>
              <a:gd name="T7" fmla="*/ 2147483647 h 21"/>
              <a:gd name="T8" fmla="*/ 2147483647 w 13"/>
              <a:gd name="T9" fmla="*/ 2147483647 h 21"/>
              <a:gd name="T10" fmla="*/ 2147483647 w 13"/>
              <a:gd name="T11" fmla="*/ 2147483647 h 21"/>
              <a:gd name="T12" fmla="*/ 2147483647 w 13"/>
              <a:gd name="T13" fmla="*/ 2147483647 h 21"/>
              <a:gd name="T14" fmla="*/ 2147483647 w 13"/>
              <a:gd name="T15" fmla="*/ 2147483647 h 21"/>
              <a:gd name="T16" fmla="*/ 2147483647 w 13"/>
              <a:gd name="T17" fmla="*/ 2147483647 h 21"/>
              <a:gd name="T18" fmla="*/ 2147483647 w 13"/>
              <a:gd name="T19" fmla="*/ 0 h 21"/>
              <a:gd name="T20" fmla="*/ 2147483647 w 13"/>
              <a:gd name="T21" fmla="*/ 0 h 21"/>
              <a:gd name="T22" fmla="*/ 2147483647 w 13"/>
              <a:gd name="T23" fmla="*/ 0 h 21"/>
              <a:gd name="T24" fmla="*/ 2147483647 w 13"/>
              <a:gd name="T25" fmla="*/ 2147483647 h 21"/>
              <a:gd name="T26" fmla="*/ 2147483647 w 13"/>
              <a:gd name="T27" fmla="*/ 2147483647 h 21"/>
              <a:gd name="T28" fmla="*/ 0 w 13"/>
              <a:gd name="T29" fmla="*/ 2147483647 h 21"/>
              <a:gd name="T30" fmla="*/ 0 w 13"/>
              <a:gd name="T31" fmla="*/ 2147483647 h 21"/>
              <a:gd name="T32" fmla="*/ 0 w 13"/>
              <a:gd name="T33" fmla="*/ 2147483647 h 21"/>
              <a:gd name="T34" fmla="*/ 2147483647 w 13"/>
              <a:gd name="T35" fmla="*/ 2147483647 h 21"/>
              <a:gd name="T36" fmla="*/ 2147483647 w 13"/>
              <a:gd name="T37" fmla="*/ 2147483647 h 21"/>
              <a:gd name="T38" fmla="*/ 2147483647 w 13"/>
              <a:gd name="T39" fmla="*/ 2147483647 h 21"/>
              <a:gd name="T40" fmla="*/ 2147483647 w 13"/>
              <a:gd name="T41" fmla="*/ 2147483647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1"/>
              <a:gd name="T65" fmla="*/ 13 w 1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1">
                <a:moveTo>
                  <a:pt x="9" y="21"/>
                </a:moveTo>
                <a:lnTo>
                  <a:pt x="9" y="21"/>
                </a:lnTo>
                <a:lnTo>
                  <a:pt x="11" y="20"/>
                </a:lnTo>
                <a:lnTo>
                  <a:pt x="13" y="17"/>
                </a:lnTo>
                <a:lnTo>
                  <a:pt x="13" y="14"/>
                </a:lnTo>
                <a:lnTo>
                  <a:pt x="13" y="10"/>
                </a:lnTo>
                <a:lnTo>
                  <a:pt x="12" y="6"/>
                </a:lnTo>
                <a:lnTo>
                  <a:pt x="9" y="2"/>
                </a:lnTo>
                <a:lnTo>
                  <a:pt x="7" y="0"/>
                </a:lnTo>
                <a:lnTo>
                  <a:pt x="4" y="0"/>
                </a:lnTo>
                <a:lnTo>
                  <a:pt x="2" y="2"/>
                </a:lnTo>
                <a:lnTo>
                  <a:pt x="1" y="4"/>
                </a:lnTo>
                <a:lnTo>
                  <a:pt x="0" y="8"/>
                </a:lnTo>
                <a:lnTo>
                  <a:pt x="0" y="12"/>
                </a:lnTo>
                <a:lnTo>
                  <a:pt x="1" y="16"/>
                </a:lnTo>
                <a:lnTo>
                  <a:pt x="4" y="19"/>
                </a:lnTo>
                <a:lnTo>
                  <a:pt x="6" y="21"/>
                </a:lnTo>
                <a:lnTo>
                  <a:pt x="9" y="2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61" name="Freeform 40"/>
          <p:cNvSpPr>
            <a:spLocks/>
          </p:cNvSpPr>
          <p:nvPr/>
        </p:nvSpPr>
        <p:spPr bwMode="auto">
          <a:xfrm>
            <a:off x="2686050" y="2001838"/>
            <a:ext cx="103188" cy="120650"/>
          </a:xfrm>
          <a:custGeom>
            <a:avLst/>
            <a:gdLst>
              <a:gd name="T0" fmla="*/ 2147483647 w 73"/>
              <a:gd name="T1" fmla="*/ 0 h 76"/>
              <a:gd name="T2" fmla="*/ 2147483647 w 73"/>
              <a:gd name="T3" fmla="*/ 0 h 76"/>
              <a:gd name="T4" fmla="*/ 2147483647 w 73"/>
              <a:gd name="T5" fmla="*/ 2147483647 h 76"/>
              <a:gd name="T6" fmla="*/ 2147483647 w 73"/>
              <a:gd name="T7" fmla="*/ 2147483647 h 76"/>
              <a:gd name="T8" fmla="*/ 2147483647 w 73"/>
              <a:gd name="T9" fmla="*/ 2147483647 h 76"/>
              <a:gd name="T10" fmla="*/ 2147483647 w 73"/>
              <a:gd name="T11" fmla="*/ 2147483647 h 76"/>
              <a:gd name="T12" fmla="*/ 2147483647 w 73"/>
              <a:gd name="T13" fmla="*/ 2147483647 h 76"/>
              <a:gd name="T14" fmla="*/ 2147483647 w 73"/>
              <a:gd name="T15" fmla="*/ 2147483647 h 76"/>
              <a:gd name="T16" fmla="*/ 0 w 73"/>
              <a:gd name="T17" fmla="*/ 2147483647 h 76"/>
              <a:gd name="T18" fmla="*/ 0 w 73"/>
              <a:gd name="T19" fmla="*/ 2147483647 h 76"/>
              <a:gd name="T20" fmla="*/ 2147483647 w 73"/>
              <a:gd name="T21" fmla="*/ 2147483647 h 76"/>
              <a:gd name="T22" fmla="*/ 2147483647 w 73"/>
              <a:gd name="T23" fmla="*/ 2147483647 h 76"/>
              <a:gd name="T24" fmla="*/ 2147483647 w 73"/>
              <a:gd name="T25" fmla="*/ 2147483647 h 76"/>
              <a:gd name="T26" fmla="*/ 2147483647 w 73"/>
              <a:gd name="T27" fmla="*/ 2147483647 h 76"/>
              <a:gd name="T28" fmla="*/ 2147483647 w 73"/>
              <a:gd name="T29" fmla="*/ 2147483647 h 76"/>
              <a:gd name="T30" fmla="*/ 2147483647 w 73"/>
              <a:gd name="T31" fmla="*/ 2147483647 h 76"/>
              <a:gd name="T32" fmla="*/ 2147483647 w 73"/>
              <a:gd name="T33" fmla="*/ 2147483647 h 76"/>
              <a:gd name="T34" fmla="*/ 2147483647 w 73"/>
              <a:gd name="T35" fmla="*/ 2147483647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76"/>
              <a:gd name="T56" fmla="*/ 73 w 73"/>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76">
                <a:moveTo>
                  <a:pt x="11" y="0"/>
                </a:moveTo>
                <a:lnTo>
                  <a:pt x="11" y="0"/>
                </a:lnTo>
                <a:lnTo>
                  <a:pt x="10" y="2"/>
                </a:lnTo>
                <a:lnTo>
                  <a:pt x="9" y="5"/>
                </a:lnTo>
                <a:lnTo>
                  <a:pt x="7" y="10"/>
                </a:lnTo>
                <a:lnTo>
                  <a:pt x="5" y="16"/>
                </a:lnTo>
                <a:lnTo>
                  <a:pt x="3" y="24"/>
                </a:lnTo>
                <a:lnTo>
                  <a:pt x="1" y="32"/>
                </a:lnTo>
                <a:lnTo>
                  <a:pt x="0" y="40"/>
                </a:lnTo>
                <a:lnTo>
                  <a:pt x="0" y="48"/>
                </a:lnTo>
                <a:lnTo>
                  <a:pt x="1" y="56"/>
                </a:lnTo>
                <a:lnTo>
                  <a:pt x="4" y="63"/>
                </a:lnTo>
                <a:lnTo>
                  <a:pt x="9" y="69"/>
                </a:lnTo>
                <a:lnTo>
                  <a:pt x="16" y="73"/>
                </a:lnTo>
                <a:lnTo>
                  <a:pt x="25" y="75"/>
                </a:lnTo>
                <a:lnTo>
                  <a:pt x="38" y="76"/>
                </a:lnTo>
                <a:lnTo>
                  <a:pt x="54" y="73"/>
                </a:lnTo>
                <a:lnTo>
                  <a:pt x="73" y="68"/>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62" name="Freeform 41"/>
          <p:cNvSpPr>
            <a:spLocks/>
          </p:cNvSpPr>
          <p:nvPr/>
        </p:nvSpPr>
        <p:spPr bwMode="auto">
          <a:xfrm>
            <a:off x="2759075" y="1747838"/>
            <a:ext cx="68263" cy="77787"/>
          </a:xfrm>
          <a:custGeom>
            <a:avLst/>
            <a:gdLst>
              <a:gd name="T0" fmla="*/ 2147483647 w 49"/>
              <a:gd name="T1" fmla="*/ 2147483647 h 49"/>
              <a:gd name="T2" fmla="*/ 0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0 h 49"/>
              <a:gd name="T20" fmla="*/ 2147483647 w 49"/>
              <a:gd name="T21" fmla="*/ 2147483647 h 49"/>
              <a:gd name="T22" fmla="*/ 2147483647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2147483647 w 49"/>
              <a:gd name="T35" fmla="*/ 2147483647 h 49"/>
              <a:gd name="T36" fmla="*/ 2147483647 w 49"/>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9"/>
              <a:gd name="T59" fmla="*/ 49 w 49"/>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9">
                <a:moveTo>
                  <a:pt x="12" y="49"/>
                </a:moveTo>
                <a:lnTo>
                  <a:pt x="0" y="38"/>
                </a:lnTo>
                <a:lnTo>
                  <a:pt x="1" y="37"/>
                </a:lnTo>
                <a:lnTo>
                  <a:pt x="3" y="33"/>
                </a:lnTo>
                <a:lnTo>
                  <a:pt x="7" y="27"/>
                </a:lnTo>
                <a:lnTo>
                  <a:pt x="12" y="22"/>
                </a:lnTo>
                <a:lnTo>
                  <a:pt x="17" y="15"/>
                </a:lnTo>
                <a:lnTo>
                  <a:pt x="23" y="9"/>
                </a:lnTo>
                <a:lnTo>
                  <a:pt x="30" y="4"/>
                </a:lnTo>
                <a:lnTo>
                  <a:pt x="37" y="0"/>
                </a:lnTo>
                <a:lnTo>
                  <a:pt x="49" y="19"/>
                </a:lnTo>
                <a:lnTo>
                  <a:pt x="48" y="19"/>
                </a:lnTo>
                <a:lnTo>
                  <a:pt x="44" y="22"/>
                </a:lnTo>
                <a:lnTo>
                  <a:pt x="39" y="25"/>
                </a:lnTo>
                <a:lnTo>
                  <a:pt x="33" y="29"/>
                </a:lnTo>
                <a:lnTo>
                  <a:pt x="27" y="33"/>
                </a:lnTo>
                <a:lnTo>
                  <a:pt x="21" y="38"/>
                </a:lnTo>
                <a:lnTo>
                  <a:pt x="16" y="44"/>
                </a:lnTo>
                <a:lnTo>
                  <a:pt x="1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63" name="Freeform 42"/>
          <p:cNvSpPr>
            <a:spLocks/>
          </p:cNvSpPr>
          <p:nvPr/>
        </p:nvSpPr>
        <p:spPr bwMode="auto">
          <a:xfrm>
            <a:off x="2759075" y="1747838"/>
            <a:ext cx="68263" cy="77787"/>
          </a:xfrm>
          <a:custGeom>
            <a:avLst/>
            <a:gdLst>
              <a:gd name="T0" fmla="*/ 2147483647 w 49"/>
              <a:gd name="T1" fmla="*/ 2147483647 h 49"/>
              <a:gd name="T2" fmla="*/ 0 w 49"/>
              <a:gd name="T3" fmla="*/ 2147483647 h 49"/>
              <a:gd name="T4" fmla="*/ 0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0 h 49"/>
              <a:gd name="T22" fmla="*/ 2147483647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2147483647 w 49"/>
              <a:gd name="T35" fmla="*/ 2147483647 h 49"/>
              <a:gd name="T36" fmla="*/ 2147483647 w 49"/>
              <a:gd name="T37" fmla="*/ 2147483647 h 49"/>
              <a:gd name="T38" fmla="*/ 2147483647 w 49"/>
              <a:gd name="T39" fmla="*/ 2147483647 h 49"/>
              <a:gd name="T40" fmla="*/ 2147483647 w 49"/>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9"/>
              <a:gd name="T65" fmla="*/ 49 w 4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9">
                <a:moveTo>
                  <a:pt x="12" y="49"/>
                </a:moveTo>
                <a:lnTo>
                  <a:pt x="0" y="38"/>
                </a:lnTo>
                <a:lnTo>
                  <a:pt x="1" y="37"/>
                </a:lnTo>
                <a:lnTo>
                  <a:pt x="3" y="33"/>
                </a:lnTo>
                <a:lnTo>
                  <a:pt x="7" y="27"/>
                </a:lnTo>
                <a:lnTo>
                  <a:pt x="12" y="22"/>
                </a:lnTo>
                <a:lnTo>
                  <a:pt x="17" y="15"/>
                </a:lnTo>
                <a:lnTo>
                  <a:pt x="23" y="9"/>
                </a:lnTo>
                <a:lnTo>
                  <a:pt x="30" y="4"/>
                </a:lnTo>
                <a:lnTo>
                  <a:pt x="37" y="0"/>
                </a:lnTo>
                <a:lnTo>
                  <a:pt x="49" y="19"/>
                </a:lnTo>
                <a:lnTo>
                  <a:pt x="48" y="19"/>
                </a:lnTo>
                <a:lnTo>
                  <a:pt x="44" y="22"/>
                </a:lnTo>
                <a:lnTo>
                  <a:pt x="39" y="25"/>
                </a:lnTo>
                <a:lnTo>
                  <a:pt x="33" y="29"/>
                </a:lnTo>
                <a:lnTo>
                  <a:pt x="27" y="33"/>
                </a:lnTo>
                <a:lnTo>
                  <a:pt x="21" y="38"/>
                </a:lnTo>
                <a:lnTo>
                  <a:pt x="16" y="44"/>
                </a:lnTo>
                <a:lnTo>
                  <a:pt x="12" y="4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64" name="Freeform 43"/>
          <p:cNvSpPr>
            <a:spLocks/>
          </p:cNvSpPr>
          <p:nvPr/>
        </p:nvSpPr>
        <p:spPr bwMode="auto">
          <a:xfrm rot="997821">
            <a:off x="7277100" y="1731963"/>
            <a:ext cx="69850" cy="77787"/>
          </a:xfrm>
          <a:custGeom>
            <a:avLst/>
            <a:gdLst>
              <a:gd name="T0" fmla="*/ 2147483647 w 49"/>
              <a:gd name="T1" fmla="*/ 2147483647 h 49"/>
              <a:gd name="T2" fmla="*/ 0 w 49"/>
              <a:gd name="T3" fmla="*/ 2147483647 h 49"/>
              <a:gd name="T4" fmla="*/ 0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2147483647 h 49"/>
              <a:gd name="T18" fmla="*/ 2147483647 w 49"/>
              <a:gd name="T19" fmla="*/ 2147483647 h 49"/>
              <a:gd name="T20" fmla="*/ 2147483647 w 49"/>
              <a:gd name="T21" fmla="*/ 0 h 49"/>
              <a:gd name="T22" fmla="*/ 2147483647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2147483647 w 49"/>
              <a:gd name="T35" fmla="*/ 2147483647 h 49"/>
              <a:gd name="T36" fmla="*/ 2147483647 w 49"/>
              <a:gd name="T37" fmla="*/ 2147483647 h 49"/>
              <a:gd name="T38" fmla="*/ 2147483647 w 49"/>
              <a:gd name="T39" fmla="*/ 2147483647 h 49"/>
              <a:gd name="T40" fmla="*/ 2147483647 w 49"/>
              <a:gd name="T41" fmla="*/ 2147483647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9"/>
              <a:gd name="T65" fmla="*/ 49 w 4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9">
                <a:moveTo>
                  <a:pt x="12" y="49"/>
                </a:moveTo>
                <a:lnTo>
                  <a:pt x="0" y="38"/>
                </a:lnTo>
                <a:lnTo>
                  <a:pt x="1" y="37"/>
                </a:lnTo>
                <a:lnTo>
                  <a:pt x="3" y="33"/>
                </a:lnTo>
                <a:lnTo>
                  <a:pt x="7" y="27"/>
                </a:lnTo>
                <a:lnTo>
                  <a:pt x="12" y="22"/>
                </a:lnTo>
                <a:lnTo>
                  <a:pt x="17" y="15"/>
                </a:lnTo>
                <a:lnTo>
                  <a:pt x="23" y="9"/>
                </a:lnTo>
                <a:lnTo>
                  <a:pt x="30" y="4"/>
                </a:lnTo>
                <a:lnTo>
                  <a:pt x="37" y="0"/>
                </a:lnTo>
                <a:lnTo>
                  <a:pt x="49" y="19"/>
                </a:lnTo>
                <a:lnTo>
                  <a:pt x="48" y="19"/>
                </a:lnTo>
                <a:lnTo>
                  <a:pt x="44" y="22"/>
                </a:lnTo>
                <a:lnTo>
                  <a:pt x="39" y="25"/>
                </a:lnTo>
                <a:lnTo>
                  <a:pt x="33" y="29"/>
                </a:lnTo>
                <a:lnTo>
                  <a:pt x="27" y="33"/>
                </a:lnTo>
                <a:lnTo>
                  <a:pt x="20" y="38"/>
                </a:lnTo>
                <a:lnTo>
                  <a:pt x="16" y="44"/>
                </a:lnTo>
                <a:lnTo>
                  <a:pt x="12" y="49"/>
                </a:lnTo>
                <a:close/>
              </a:path>
            </a:pathLst>
          </a:custGeom>
          <a:solidFill>
            <a:srgbClr val="996633"/>
          </a:solidFill>
          <a:ln w="1588">
            <a:solidFill>
              <a:srgbClr val="000000"/>
            </a:solidFill>
            <a:round/>
            <a:headEnd/>
            <a:tailEnd/>
          </a:ln>
        </p:spPr>
        <p:txBody>
          <a:bodyPr/>
          <a:lstStyle/>
          <a:p>
            <a:endParaRPr lang="en-IE"/>
          </a:p>
        </p:txBody>
      </p:sp>
      <p:sp>
        <p:nvSpPr>
          <p:cNvPr id="5165" name="Freeform 44"/>
          <p:cNvSpPr>
            <a:spLocks/>
          </p:cNvSpPr>
          <p:nvPr/>
        </p:nvSpPr>
        <p:spPr bwMode="auto">
          <a:xfrm>
            <a:off x="2932113" y="1700213"/>
            <a:ext cx="57150" cy="73025"/>
          </a:xfrm>
          <a:custGeom>
            <a:avLst/>
            <a:gdLst>
              <a:gd name="T0" fmla="*/ 0 w 40"/>
              <a:gd name="T1" fmla="*/ 2147483647 h 46"/>
              <a:gd name="T2" fmla="*/ 2147483647 w 40"/>
              <a:gd name="T3" fmla="*/ 0 h 46"/>
              <a:gd name="T4" fmla="*/ 2147483647 w 40"/>
              <a:gd name="T5" fmla="*/ 2147483647 h 46"/>
              <a:gd name="T6" fmla="*/ 2147483647 w 40"/>
              <a:gd name="T7" fmla="*/ 2147483647 h 46"/>
              <a:gd name="T8" fmla="*/ 2147483647 w 40"/>
              <a:gd name="T9" fmla="*/ 2147483647 h 46"/>
              <a:gd name="T10" fmla="*/ 2147483647 w 40"/>
              <a:gd name="T11" fmla="*/ 2147483647 h 46"/>
              <a:gd name="T12" fmla="*/ 2147483647 w 40"/>
              <a:gd name="T13" fmla="*/ 2147483647 h 46"/>
              <a:gd name="T14" fmla="*/ 2147483647 w 40"/>
              <a:gd name="T15" fmla="*/ 2147483647 h 46"/>
              <a:gd name="T16" fmla="*/ 2147483647 w 40"/>
              <a:gd name="T17" fmla="*/ 2147483647 h 46"/>
              <a:gd name="T18" fmla="*/ 2147483647 w 40"/>
              <a:gd name="T19" fmla="*/ 2147483647 h 46"/>
              <a:gd name="T20" fmla="*/ 2147483647 w 40"/>
              <a:gd name="T21" fmla="*/ 2147483647 h 46"/>
              <a:gd name="T22" fmla="*/ 2147483647 w 40"/>
              <a:gd name="T23" fmla="*/ 2147483647 h 46"/>
              <a:gd name="T24" fmla="*/ 2147483647 w 40"/>
              <a:gd name="T25" fmla="*/ 2147483647 h 46"/>
              <a:gd name="T26" fmla="*/ 2147483647 w 40"/>
              <a:gd name="T27" fmla="*/ 2147483647 h 46"/>
              <a:gd name="T28" fmla="*/ 2147483647 w 40"/>
              <a:gd name="T29" fmla="*/ 2147483647 h 46"/>
              <a:gd name="T30" fmla="*/ 2147483647 w 40"/>
              <a:gd name="T31" fmla="*/ 2147483647 h 46"/>
              <a:gd name="T32" fmla="*/ 2147483647 w 40"/>
              <a:gd name="T33" fmla="*/ 2147483647 h 46"/>
              <a:gd name="T34" fmla="*/ 2147483647 w 40"/>
              <a:gd name="T35" fmla="*/ 2147483647 h 46"/>
              <a:gd name="T36" fmla="*/ 0 w 40"/>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6"/>
              <a:gd name="T59" fmla="*/ 40 w 40"/>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6">
                <a:moveTo>
                  <a:pt x="0" y="21"/>
                </a:moveTo>
                <a:lnTo>
                  <a:pt x="12" y="0"/>
                </a:lnTo>
                <a:lnTo>
                  <a:pt x="13" y="1"/>
                </a:lnTo>
                <a:lnTo>
                  <a:pt x="17" y="4"/>
                </a:lnTo>
                <a:lnTo>
                  <a:pt x="22" y="8"/>
                </a:lnTo>
                <a:lnTo>
                  <a:pt x="27" y="14"/>
                </a:lnTo>
                <a:lnTo>
                  <a:pt x="33" y="20"/>
                </a:lnTo>
                <a:lnTo>
                  <a:pt x="37" y="27"/>
                </a:lnTo>
                <a:lnTo>
                  <a:pt x="40" y="33"/>
                </a:lnTo>
                <a:lnTo>
                  <a:pt x="40" y="40"/>
                </a:lnTo>
                <a:lnTo>
                  <a:pt x="31" y="46"/>
                </a:lnTo>
                <a:lnTo>
                  <a:pt x="30" y="45"/>
                </a:lnTo>
                <a:lnTo>
                  <a:pt x="28" y="42"/>
                </a:lnTo>
                <a:lnTo>
                  <a:pt x="24" y="38"/>
                </a:lnTo>
                <a:lnTo>
                  <a:pt x="20" y="33"/>
                </a:lnTo>
                <a:lnTo>
                  <a:pt x="15" y="29"/>
                </a:lnTo>
                <a:lnTo>
                  <a:pt x="10" y="25"/>
                </a:lnTo>
                <a:lnTo>
                  <a:pt x="5" y="22"/>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66" name="Freeform 45"/>
          <p:cNvSpPr>
            <a:spLocks/>
          </p:cNvSpPr>
          <p:nvPr/>
        </p:nvSpPr>
        <p:spPr bwMode="auto">
          <a:xfrm>
            <a:off x="2932113" y="1700213"/>
            <a:ext cx="57150" cy="73025"/>
          </a:xfrm>
          <a:custGeom>
            <a:avLst/>
            <a:gdLst>
              <a:gd name="T0" fmla="*/ 0 w 40"/>
              <a:gd name="T1" fmla="*/ 2147483647 h 46"/>
              <a:gd name="T2" fmla="*/ 2147483647 w 40"/>
              <a:gd name="T3" fmla="*/ 0 h 46"/>
              <a:gd name="T4" fmla="*/ 2147483647 w 40"/>
              <a:gd name="T5" fmla="*/ 0 h 46"/>
              <a:gd name="T6" fmla="*/ 2147483647 w 40"/>
              <a:gd name="T7" fmla="*/ 2147483647 h 46"/>
              <a:gd name="T8" fmla="*/ 2147483647 w 40"/>
              <a:gd name="T9" fmla="*/ 2147483647 h 46"/>
              <a:gd name="T10" fmla="*/ 2147483647 w 40"/>
              <a:gd name="T11" fmla="*/ 2147483647 h 46"/>
              <a:gd name="T12" fmla="*/ 2147483647 w 40"/>
              <a:gd name="T13" fmla="*/ 2147483647 h 46"/>
              <a:gd name="T14" fmla="*/ 2147483647 w 40"/>
              <a:gd name="T15" fmla="*/ 2147483647 h 46"/>
              <a:gd name="T16" fmla="*/ 2147483647 w 40"/>
              <a:gd name="T17" fmla="*/ 2147483647 h 46"/>
              <a:gd name="T18" fmla="*/ 2147483647 w 40"/>
              <a:gd name="T19" fmla="*/ 2147483647 h 46"/>
              <a:gd name="T20" fmla="*/ 2147483647 w 40"/>
              <a:gd name="T21" fmla="*/ 2147483647 h 46"/>
              <a:gd name="T22" fmla="*/ 2147483647 w 40"/>
              <a:gd name="T23" fmla="*/ 2147483647 h 46"/>
              <a:gd name="T24" fmla="*/ 2147483647 w 40"/>
              <a:gd name="T25" fmla="*/ 2147483647 h 46"/>
              <a:gd name="T26" fmla="*/ 2147483647 w 40"/>
              <a:gd name="T27" fmla="*/ 2147483647 h 46"/>
              <a:gd name="T28" fmla="*/ 2147483647 w 40"/>
              <a:gd name="T29" fmla="*/ 2147483647 h 46"/>
              <a:gd name="T30" fmla="*/ 2147483647 w 40"/>
              <a:gd name="T31" fmla="*/ 2147483647 h 46"/>
              <a:gd name="T32" fmla="*/ 2147483647 w 40"/>
              <a:gd name="T33" fmla="*/ 2147483647 h 46"/>
              <a:gd name="T34" fmla="*/ 2147483647 w 40"/>
              <a:gd name="T35" fmla="*/ 2147483647 h 46"/>
              <a:gd name="T36" fmla="*/ 2147483647 w 40"/>
              <a:gd name="T37" fmla="*/ 2147483647 h 46"/>
              <a:gd name="T38" fmla="*/ 2147483647 w 40"/>
              <a:gd name="T39" fmla="*/ 2147483647 h 46"/>
              <a:gd name="T40" fmla="*/ 0 w 40"/>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0" y="21"/>
                </a:moveTo>
                <a:lnTo>
                  <a:pt x="12" y="0"/>
                </a:lnTo>
                <a:lnTo>
                  <a:pt x="13" y="1"/>
                </a:lnTo>
                <a:lnTo>
                  <a:pt x="17" y="4"/>
                </a:lnTo>
                <a:lnTo>
                  <a:pt x="22" y="8"/>
                </a:lnTo>
                <a:lnTo>
                  <a:pt x="27" y="14"/>
                </a:lnTo>
                <a:lnTo>
                  <a:pt x="33" y="20"/>
                </a:lnTo>
                <a:lnTo>
                  <a:pt x="37" y="27"/>
                </a:lnTo>
                <a:lnTo>
                  <a:pt x="40" y="33"/>
                </a:lnTo>
                <a:lnTo>
                  <a:pt x="40" y="40"/>
                </a:lnTo>
                <a:lnTo>
                  <a:pt x="31" y="46"/>
                </a:lnTo>
                <a:lnTo>
                  <a:pt x="30" y="45"/>
                </a:lnTo>
                <a:lnTo>
                  <a:pt x="28" y="42"/>
                </a:lnTo>
                <a:lnTo>
                  <a:pt x="24" y="38"/>
                </a:lnTo>
                <a:lnTo>
                  <a:pt x="20" y="33"/>
                </a:lnTo>
                <a:lnTo>
                  <a:pt x="15" y="29"/>
                </a:lnTo>
                <a:lnTo>
                  <a:pt x="10" y="25"/>
                </a:lnTo>
                <a:lnTo>
                  <a:pt x="5" y="22"/>
                </a:lnTo>
                <a:lnTo>
                  <a:pt x="0" y="2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67" name="Freeform 46"/>
          <p:cNvSpPr>
            <a:spLocks/>
          </p:cNvSpPr>
          <p:nvPr/>
        </p:nvSpPr>
        <p:spPr bwMode="auto">
          <a:xfrm>
            <a:off x="2486025" y="2503488"/>
            <a:ext cx="233363" cy="520700"/>
          </a:xfrm>
          <a:custGeom>
            <a:avLst/>
            <a:gdLst>
              <a:gd name="T0" fmla="*/ 2147483647 w 165"/>
              <a:gd name="T1" fmla="*/ 2147483647 h 328"/>
              <a:gd name="T2" fmla="*/ 2147483647 w 165"/>
              <a:gd name="T3" fmla="*/ 2147483647 h 328"/>
              <a:gd name="T4" fmla="*/ 2147483647 w 165"/>
              <a:gd name="T5" fmla="*/ 2147483647 h 328"/>
              <a:gd name="T6" fmla="*/ 2147483647 w 165"/>
              <a:gd name="T7" fmla="*/ 2147483647 h 328"/>
              <a:gd name="T8" fmla="*/ 2147483647 w 165"/>
              <a:gd name="T9" fmla="*/ 2147483647 h 328"/>
              <a:gd name="T10" fmla="*/ 2147483647 w 165"/>
              <a:gd name="T11" fmla="*/ 2147483647 h 328"/>
              <a:gd name="T12" fmla="*/ 2147483647 w 165"/>
              <a:gd name="T13" fmla="*/ 2147483647 h 328"/>
              <a:gd name="T14" fmla="*/ 2147483647 w 165"/>
              <a:gd name="T15" fmla="*/ 2147483647 h 328"/>
              <a:gd name="T16" fmla="*/ 2147483647 w 165"/>
              <a:gd name="T17" fmla="*/ 2147483647 h 328"/>
              <a:gd name="T18" fmla="*/ 2147483647 w 165"/>
              <a:gd name="T19" fmla="*/ 2147483647 h 328"/>
              <a:gd name="T20" fmla="*/ 2147483647 w 165"/>
              <a:gd name="T21" fmla="*/ 2147483647 h 328"/>
              <a:gd name="T22" fmla="*/ 2147483647 w 165"/>
              <a:gd name="T23" fmla="*/ 2147483647 h 328"/>
              <a:gd name="T24" fmla="*/ 2147483647 w 165"/>
              <a:gd name="T25" fmla="*/ 2147483647 h 328"/>
              <a:gd name="T26" fmla="*/ 2147483647 w 165"/>
              <a:gd name="T27" fmla="*/ 2147483647 h 328"/>
              <a:gd name="T28" fmla="*/ 2147483647 w 165"/>
              <a:gd name="T29" fmla="*/ 2147483647 h 328"/>
              <a:gd name="T30" fmla="*/ 2147483647 w 165"/>
              <a:gd name="T31" fmla="*/ 2147483647 h 328"/>
              <a:gd name="T32" fmla="*/ 2147483647 w 165"/>
              <a:gd name="T33" fmla="*/ 2147483647 h 328"/>
              <a:gd name="T34" fmla="*/ 2147483647 w 165"/>
              <a:gd name="T35" fmla="*/ 2147483647 h 328"/>
              <a:gd name="T36" fmla="*/ 2147483647 w 165"/>
              <a:gd name="T37" fmla="*/ 2147483647 h 328"/>
              <a:gd name="T38" fmla="*/ 2147483647 w 165"/>
              <a:gd name="T39" fmla="*/ 2147483647 h 328"/>
              <a:gd name="T40" fmla="*/ 2147483647 w 165"/>
              <a:gd name="T41" fmla="*/ 2147483647 h 328"/>
              <a:gd name="T42" fmla="*/ 2147483647 w 165"/>
              <a:gd name="T43" fmla="*/ 2147483647 h 328"/>
              <a:gd name="T44" fmla="*/ 2147483647 w 165"/>
              <a:gd name="T45" fmla="*/ 2147483647 h 328"/>
              <a:gd name="T46" fmla="*/ 2147483647 w 165"/>
              <a:gd name="T47" fmla="*/ 2147483647 h 328"/>
              <a:gd name="T48" fmla="*/ 0 w 165"/>
              <a:gd name="T49" fmla="*/ 2147483647 h 328"/>
              <a:gd name="T50" fmla="*/ 2147483647 w 165"/>
              <a:gd name="T51" fmla="*/ 2147483647 h 328"/>
              <a:gd name="T52" fmla="*/ 2147483647 w 165"/>
              <a:gd name="T53" fmla="*/ 2147483647 h 328"/>
              <a:gd name="T54" fmla="*/ 2147483647 w 165"/>
              <a:gd name="T55" fmla="*/ 2147483647 h 328"/>
              <a:gd name="T56" fmla="*/ 2147483647 w 165"/>
              <a:gd name="T57" fmla="*/ 2147483647 h 328"/>
              <a:gd name="T58" fmla="*/ 2147483647 w 165"/>
              <a:gd name="T59" fmla="*/ 2147483647 h 328"/>
              <a:gd name="T60" fmla="*/ 2147483647 w 165"/>
              <a:gd name="T61" fmla="*/ 2147483647 h 328"/>
              <a:gd name="T62" fmla="*/ 2147483647 w 165"/>
              <a:gd name="T63" fmla="*/ 2147483647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328"/>
              <a:gd name="T98" fmla="*/ 165 w 165"/>
              <a:gd name="T99" fmla="*/ 328 h 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328">
                <a:moveTo>
                  <a:pt x="93" y="0"/>
                </a:moveTo>
                <a:lnTo>
                  <a:pt x="93" y="2"/>
                </a:lnTo>
                <a:lnTo>
                  <a:pt x="91" y="8"/>
                </a:lnTo>
                <a:lnTo>
                  <a:pt x="90" y="17"/>
                </a:lnTo>
                <a:lnTo>
                  <a:pt x="89" y="29"/>
                </a:lnTo>
                <a:lnTo>
                  <a:pt x="87" y="43"/>
                </a:lnTo>
                <a:lnTo>
                  <a:pt x="86" y="59"/>
                </a:lnTo>
                <a:lnTo>
                  <a:pt x="86" y="76"/>
                </a:lnTo>
                <a:lnTo>
                  <a:pt x="87" y="93"/>
                </a:lnTo>
                <a:lnTo>
                  <a:pt x="89" y="111"/>
                </a:lnTo>
                <a:lnTo>
                  <a:pt x="93" y="128"/>
                </a:lnTo>
                <a:lnTo>
                  <a:pt x="98" y="144"/>
                </a:lnTo>
                <a:lnTo>
                  <a:pt x="106" y="159"/>
                </a:lnTo>
                <a:lnTo>
                  <a:pt x="116" y="171"/>
                </a:lnTo>
                <a:lnTo>
                  <a:pt x="129" y="181"/>
                </a:lnTo>
                <a:lnTo>
                  <a:pt x="145" y="188"/>
                </a:lnTo>
                <a:lnTo>
                  <a:pt x="164" y="191"/>
                </a:lnTo>
                <a:lnTo>
                  <a:pt x="164" y="192"/>
                </a:lnTo>
                <a:lnTo>
                  <a:pt x="164" y="197"/>
                </a:lnTo>
                <a:lnTo>
                  <a:pt x="165" y="204"/>
                </a:lnTo>
                <a:lnTo>
                  <a:pt x="165" y="213"/>
                </a:lnTo>
                <a:lnTo>
                  <a:pt x="165" y="224"/>
                </a:lnTo>
                <a:lnTo>
                  <a:pt x="165" y="235"/>
                </a:lnTo>
                <a:lnTo>
                  <a:pt x="165" y="248"/>
                </a:lnTo>
                <a:lnTo>
                  <a:pt x="165" y="261"/>
                </a:lnTo>
                <a:lnTo>
                  <a:pt x="165" y="274"/>
                </a:lnTo>
                <a:lnTo>
                  <a:pt x="164" y="286"/>
                </a:lnTo>
                <a:lnTo>
                  <a:pt x="163" y="298"/>
                </a:lnTo>
                <a:lnTo>
                  <a:pt x="162" y="308"/>
                </a:lnTo>
                <a:lnTo>
                  <a:pt x="161" y="317"/>
                </a:lnTo>
                <a:lnTo>
                  <a:pt x="159" y="323"/>
                </a:lnTo>
                <a:lnTo>
                  <a:pt x="158" y="327"/>
                </a:lnTo>
                <a:lnTo>
                  <a:pt x="155" y="328"/>
                </a:lnTo>
                <a:lnTo>
                  <a:pt x="152" y="326"/>
                </a:lnTo>
                <a:lnTo>
                  <a:pt x="146" y="323"/>
                </a:lnTo>
                <a:lnTo>
                  <a:pt x="139" y="318"/>
                </a:lnTo>
                <a:lnTo>
                  <a:pt x="131" y="312"/>
                </a:lnTo>
                <a:lnTo>
                  <a:pt x="120" y="305"/>
                </a:lnTo>
                <a:lnTo>
                  <a:pt x="110" y="298"/>
                </a:lnTo>
                <a:lnTo>
                  <a:pt x="98" y="290"/>
                </a:lnTo>
                <a:lnTo>
                  <a:pt x="86" y="281"/>
                </a:lnTo>
                <a:lnTo>
                  <a:pt x="74" y="273"/>
                </a:lnTo>
                <a:lnTo>
                  <a:pt x="61" y="265"/>
                </a:lnTo>
                <a:lnTo>
                  <a:pt x="49" y="258"/>
                </a:lnTo>
                <a:lnTo>
                  <a:pt x="37" y="251"/>
                </a:lnTo>
                <a:lnTo>
                  <a:pt x="26" y="245"/>
                </a:lnTo>
                <a:lnTo>
                  <a:pt x="16" y="240"/>
                </a:lnTo>
                <a:lnTo>
                  <a:pt x="7" y="237"/>
                </a:lnTo>
                <a:lnTo>
                  <a:pt x="0" y="235"/>
                </a:lnTo>
                <a:lnTo>
                  <a:pt x="0" y="233"/>
                </a:lnTo>
                <a:lnTo>
                  <a:pt x="1" y="228"/>
                </a:lnTo>
                <a:lnTo>
                  <a:pt x="2" y="219"/>
                </a:lnTo>
                <a:lnTo>
                  <a:pt x="4" y="207"/>
                </a:lnTo>
                <a:lnTo>
                  <a:pt x="7" y="194"/>
                </a:lnTo>
                <a:lnTo>
                  <a:pt x="11" y="178"/>
                </a:lnTo>
                <a:lnTo>
                  <a:pt x="15" y="161"/>
                </a:lnTo>
                <a:lnTo>
                  <a:pt x="20" y="142"/>
                </a:lnTo>
                <a:lnTo>
                  <a:pt x="26" y="123"/>
                </a:lnTo>
                <a:lnTo>
                  <a:pt x="33" y="103"/>
                </a:lnTo>
                <a:lnTo>
                  <a:pt x="40" y="84"/>
                </a:lnTo>
                <a:lnTo>
                  <a:pt x="49" y="65"/>
                </a:lnTo>
                <a:lnTo>
                  <a:pt x="58" y="46"/>
                </a:lnTo>
                <a:lnTo>
                  <a:pt x="69" y="29"/>
                </a:lnTo>
                <a:lnTo>
                  <a:pt x="80" y="13"/>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68" name="Freeform 47"/>
          <p:cNvSpPr>
            <a:spLocks/>
          </p:cNvSpPr>
          <p:nvPr/>
        </p:nvSpPr>
        <p:spPr bwMode="auto">
          <a:xfrm>
            <a:off x="7000875" y="2503488"/>
            <a:ext cx="231775" cy="520700"/>
          </a:xfrm>
          <a:custGeom>
            <a:avLst/>
            <a:gdLst>
              <a:gd name="T0" fmla="*/ 2147483647 w 164"/>
              <a:gd name="T1" fmla="*/ 2147483647 h 328"/>
              <a:gd name="T2" fmla="*/ 2147483647 w 164"/>
              <a:gd name="T3" fmla="*/ 2147483647 h 328"/>
              <a:gd name="T4" fmla="*/ 2147483647 w 164"/>
              <a:gd name="T5" fmla="*/ 2147483647 h 328"/>
              <a:gd name="T6" fmla="*/ 2147483647 w 164"/>
              <a:gd name="T7" fmla="*/ 2147483647 h 328"/>
              <a:gd name="T8" fmla="*/ 2147483647 w 164"/>
              <a:gd name="T9" fmla="*/ 2147483647 h 328"/>
              <a:gd name="T10" fmla="*/ 2147483647 w 164"/>
              <a:gd name="T11" fmla="*/ 2147483647 h 328"/>
              <a:gd name="T12" fmla="*/ 2147483647 w 164"/>
              <a:gd name="T13" fmla="*/ 2147483647 h 328"/>
              <a:gd name="T14" fmla="*/ 2147483647 w 164"/>
              <a:gd name="T15" fmla="*/ 2147483647 h 328"/>
              <a:gd name="T16" fmla="*/ 2147483647 w 164"/>
              <a:gd name="T17" fmla="*/ 2147483647 h 328"/>
              <a:gd name="T18" fmla="*/ 2147483647 w 164"/>
              <a:gd name="T19" fmla="*/ 2147483647 h 328"/>
              <a:gd name="T20" fmla="*/ 2147483647 w 164"/>
              <a:gd name="T21" fmla="*/ 2147483647 h 328"/>
              <a:gd name="T22" fmla="*/ 2147483647 w 164"/>
              <a:gd name="T23" fmla="*/ 2147483647 h 328"/>
              <a:gd name="T24" fmla="*/ 2147483647 w 164"/>
              <a:gd name="T25" fmla="*/ 2147483647 h 328"/>
              <a:gd name="T26" fmla="*/ 2147483647 w 164"/>
              <a:gd name="T27" fmla="*/ 2147483647 h 328"/>
              <a:gd name="T28" fmla="*/ 2147483647 w 164"/>
              <a:gd name="T29" fmla="*/ 2147483647 h 328"/>
              <a:gd name="T30" fmla="*/ 2147483647 w 164"/>
              <a:gd name="T31" fmla="*/ 2147483647 h 328"/>
              <a:gd name="T32" fmla="*/ 2147483647 w 164"/>
              <a:gd name="T33" fmla="*/ 2147483647 h 328"/>
              <a:gd name="T34" fmla="*/ 2147483647 w 164"/>
              <a:gd name="T35" fmla="*/ 2147483647 h 328"/>
              <a:gd name="T36" fmla="*/ 2147483647 w 164"/>
              <a:gd name="T37" fmla="*/ 2147483647 h 328"/>
              <a:gd name="T38" fmla="*/ 2147483647 w 164"/>
              <a:gd name="T39" fmla="*/ 2147483647 h 328"/>
              <a:gd name="T40" fmla="*/ 2147483647 w 164"/>
              <a:gd name="T41" fmla="*/ 2147483647 h 328"/>
              <a:gd name="T42" fmla="*/ 2147483647 w 164"/>
              <a:gd name="T43" fmla="*/ 2147483647 h 328"/>
              <a:gd name="T44" fmla="*/ 2147483647 w 164"/>
              <a:gd name="T45" fmla="*/ 2147483647 h 328"/>
              <a:gd name="T46" fmla="*/ 2147483647 w 164"/>
              <a:gd name="T47" fmla="*/ 2147483647 h 328"/>
              <a:gd name="T48" fmla="*/ 0 w 164"/>
              <a:gd name="T49" fmla="*/ 2147483647 h 328"/>
              <a:gd name="T50" fmla="*/ 2147483647 w 164"/>
              <a:gd name="T51" fmla="*/ 2147483647 h 328"/>
              <a:gd name="T52" fmla="*/ 2147483647 w 164"/>
              <a:gd name="T53" fmla="*/ 2147483647 h 328"/>
              <a:gd name="T54" fmla="*/ 2147483647 w 164"/>
              <a:gd name="T55" fmla="*/ 2147483647 h 328"/>
              <a:gd name="T56" fmla="*/ 2147483647 w 164"/>
              <a:gd name="T57" fmla="*/ 2147483647 h 328"/>
              <a:gd name="T58" fmla="*/ 2147483647 w 164"/>
              <a:gd name="T59" fmla="*/ 2147483647 h 328"/>
              <a:gd name="T60" fmla="*/ 2147483647 w 164"/>
              <a:gd name="T61" fmla="*/ 2147483647 h 328"/>
              <a:gd name="T62" fmla="*/ 2147483647 w 164"/>
              <a:gd name="T63" fmla="*/ 2147483647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328"/>
              <a:gd name="T98" fmla="*/ 164 w 164"/>
              <a:gd name="T99" fmla="*/ 328 h 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328">
                <a:moveTo>
                  <a:pt x="93" y="0"/>
                </a:moveTo>
                <a:lnTo>
                  <a:pt x="92" y="2"/>
                </a:lnTo>
                <a:lnTo>
                  <a:pt x="91" y="8"/>
                </a:lnTo>
                <a:lnTo>
                  <a:pt x="90" y="17"/>
                </a:lnTo>
                <a:lnTo>
                  <a:pt x="88" y="29"/>
                </a:lnTo>
                <a:lnTo>
                  <a:pt x="87" y="43"/>
                </a:lnTo>
                <a:lnTo>
                  <a:pt x="86" y="59"/>
                </a:lnTo>
                <a:lnTo>
                  <a:pt x="86" y="76"/>
                </a:lnTo>
                <a:lnTo>
                  <a:pt x="87" y="93"/>
                </a:lnTo>
                <a:lnTo>
                  <a:pt x="89" y="111"/>
                </a:lnTo>
                <a:lnTo>
                  <a:pt x="92" y="128"/>
                </a:lnTo>
                <a:lnTo>
                  <a:pt x="98" y="144"/>
                </a:lnTo>
                <a:lnTo>
                  <a:pt x="106" y="159"/>
                </a:lnTo>
                <a:lnTo>
                  <a:pt x="116" y="171"/>
                </a:lnTo>
                <a:lnTo>
                  <a:pt x="129" y="181"/>
                </a:lnTo>
                <a:lnTo>
                  <a:pt x="145" y="188"/>
                </a:lnTo>
                <a:lnTo>
                  <a:pt x="164" y="191"/>
                </a:lnTo>
                <a:lnTo>
                  <a:pt x="164" y="192"/>
                </a:lnTo>
                <a:lnTo>
                  <a:pt x="164" y="197"/>
                </a:lnTo>
                <a:lnTo>
                  <a:pt x="164" y="204"/>
                </a:lnTo>
                <a:lnTo>
                  <a:pt x="164" y="213"/>
                </a:lnTo>
                <a:lnTo>
                  <a:pt x="164" y="224"/>
                </a:lnTo>
                <a:lnTo>
                  <a:pt x="164" y="235"/>
                </a:lnTo>
                <a:lnTo>
                  <a:pt x="164" y="248"/>
                </a:lnTo>
                <a:lnTo>
                  <a:pt x="164" y="261"/>
                </a:lnTo>
                <a:lnTo>
                  <a:pt x="164" y="274"/>
                </a:lnTo>
                <a:lnTo>
                  <a:pt x="164" y="286"/>
                </a:lnTo>
                <a:lnTo>
                  <a:pt x="163" y="298"/>
                </a:lnTo>
                <a:lnTo>
                  <a:pt x="162" y="308"/>
                </a:lnTo>
                <a:lnTo>
                  <a:pt x="161" y="317"/>
                </a:lnTo>
                <a:lnTo>
                  <a:pt x="159" y="323"/>
                </a:lnTo>
                <a:lnTo>
                  <a:pt x="157" y="327"/>
                </a:lnTo>
                <a:lnTo>
                  <a:pt x="155" y="328"/>
                </a:lnTo>
                <a:lnTo>
                  <a:pt x="152" y="326"/>
                </a:lnTo>
                <a:lnTo>
                  <a:pt x="146" y="323"/>
                </a:lnTo>
                <a:lnTo>
                  <a:pt x="139" y="318"/>
                </a:lnTo>
                <a:lnTo>
                  <a:pt x="130" y="312"/>
                </a:lnTo>
                <a:lnTo>
                  <a:pt x="120" y="305"/>
                </a:lnTo>
                <a:lnTo>
                  <a:pt x="110" y="298"/>
                </a:lnTo>
                <a:lnTo>
                  <a:pt x="98" y="290"/>
                </a:lnTo>
                <a:lnTo>
                  <a:pt x="85" y="281"/>
                </a:lnTo>
                <a:lnTo>
                  <a:pt x="73" y="273"/>
                </a:lnTo>
                <a:lnTo>
                  <a:pt x="61" y="265"/>
                </a:lnTo>
                <a:lnTo>
                  <a:pt x="49" y="258"/>
                </a:lnTo>
                <a:lnTo>
                  <a:pt x="37" y="251"/>
                </a:lnTo>
                <a:lnTo>
                  <a:pt x="26" y="245"/>
                </a:lnTo>
                <a:lnTo>
                  <a:pt x="16" y="240"/>
                </a:lnTo>
                <a:lnTo>
                  <a:pt x="7" y="237"/>
                </a:lnTo>
                <a:lnTo>
                  <a:pt x="0" y="235"/>
                </a:lnTo>
                <a:lnTo>
                  <a:pt x="0" y="233"/>
                </a:lnTo>
                <a:lnTo>
                  <a:pt x="1" y="228"/>
                </a:lnTo>
                <a:lnTo>
                  <a:pt x="2" y="219"/>
                </a:lnTo>
                <a:lnTo>
                  <a:pt x="4" y="207"/>
                </a:lnTo>
                <a:lnTo>
                  <a:pt x="7" y="194"/>
                </a:lnTo>
                <a:lnTo>
                  <a:pt x="11" y="178"/>
                </a:lnTo>
                <a:lnTo>
                  <a:pt x="15" y="161"/>
                </a:lnTo>
                <a:lnTo>
                  <a:pt x="20" y="142"/>
                </a:lnTo>
                <a:lnTo>
                  <a:pt x="26" y="123"/>
                </a:lnTo>
                <a:lnTo>
                  <a:pt x="32" y="103"/>
                </a:lnTo>
                <a:lnTo>
                  <a:pt x="40" y="84"/>
                </a:lnTo>
                <a:lnTo>
                  <a:pt x="49" y="65"/>
                </a:lnTo>
                <a:lnTo>
                  <a:pt x="58" y="46"/>
                </a:lnTo>
                <a:lnTo>
                  <a:pt x="69" y="29"/>
                </a:lnTo>
                <a:lnTo>
                  <a:pt x="80" y="13"/>
                </a:lnTo>
                <a:lnTo>
                  <a:pt x="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69" name="Freeform 48"/>
          <p:cNvSpPr>
            <a:spLocks/>
          </p:cNvSpPr>
          <p:nvPr/>
        </p:nvSpPr>
        <p:spPr bwMode="auto">
          <a:xfrm>
            <a:off x="2486025" y="2503488"/>
            <a:ext cx="233363" cy="520700"/>
          </a:xfrm>
          <a:custGeom>
            <a:avLst/>
            <a:gdLst>
              <a:gd name="T0" fmla="*/ 2147483647 w 165"/>
              <a:gd name="T1" fmla="*/ 0 h 328"/>
              <a:gd name="T2" fmla="*/ 2147483647 w 165"/>
              <a:gd name="T3" fmla="*/ 2147483647 h 328"/>
              <a:gd name="T4" fmla="*/ 2147483647 w 165"/>
              <a:gd name="T5" fmla="*/ 2147483647 h 328"/>
              <a:gd name="T6" fmla="*/ 2147483647 w 165"/>
              <a:gd name="T7" fmla="*/ 2147483647 h 328"/>
              <a:gd name="T8" fmla="*/ 2147483647 w 165"/>
              <a:gd name="T9" fmla="*/ 2147483647 h 328"/>
              <a:gd name="T10" fmla="*/ 2147483647 w 165"/>
              <a:gd name="T11" fmla="*/ 2147483647 h 328"/>
              <a:gd name="T12" fmla="*/ 2147483647 w 165"/>
              <a:gd name="T13" fmla="*/ 2147483647 h 328"/>
              <a:gd name="T14" fmla="*/ 2147483647 w 165"/>
              <a:gd name="T15" fmla="*/ 2147483647 h 328"/>
              <a:gd name="T16" fmla="*/ 2147483647 w 165"/>
              <a:gd name="T17" fmla="*/ 2147483647 h 328"/>
              <a:gd name="T18" fmla="*/ 2147483647 w 165"/>
              <a:gd name="T19" fmla="*/ 2147483647 h 328"/>
              <a:gd name="T20" fmla="*/ 2147483647 w 165"/>
              <a:gd name="T21" fmla="*/ 2147483647 h 328"/>
              <a:gd name="T22" fmla="*/ 2147483647 w 165"/>
              <a:gd name="T23" fmla="*/ 2147483647 h 328"/>
              <a:gd name="T24" fmla="*/ 2147483647 w 165"/>
              <a:gd name="T25" fmla="*/ 2147483647 h 328"/>
              <a:gd name="T26" fmla="*/ 2147483647 w 165"/>
              <a:gd name="T27" fmla="*/ 2147483647 h 328"/>
              <a:gd name="T28" fmla="*/ 2147483647 w 165"/>
              <a:gd name="T29" fmla="*/ 2147483647 h 328"/>
              <a:gd name="T30" fmla="*/ 2147483647 w 165"/>
              <a:gd name="T31" fmla="*/ 2147483647 h 328"/>
              <a:gd name="T32" fmla="*/ 2147483647 w 165"/>
              <a:gd name="T33" fmla="*/ 2147483647 h 328"/>
              <a:gd name="T34" fmla="*/ 2147483647 w 165"/>
              <a:gd name="T35" fmla="*/ 2147483647 h 328"/>
              <a:gd name="T36" fmla="*/ 2147483647 w 165"/>
              <a:gd name="T37" fmla="*/ 2147483647 h 328"/>
              <a:gd name="T38" fmla="*/ 2147483647 w 165"/>
              <a:gd name="T39" fmla="*/ 2147483647 h 328"/>
              <a:gd name="T40" fmla="*/ 2147483647 w 165"/>
              <a:gd name="T41" fmla="*/ 2147483647 h 328"/>
              <a:gd name="T42" fmla="*/ 2147483647 w 165"/>
              <a:gd name="T43" fmla="*/ 2147483647 h 328"/>
              <a:gd name="T44" fmla="*/ 2147483647 w 165"/>
              <a:gd name="T45" fmla="*/ 2147483647 h 328"/>
              <a:gd name="T46" fmla="*/ 2147483647 w 165"/>
              <a:gd name="T47" fmla="*/ 2147483647 h 328"/>
              <a:gd name="T48" fmla="*/ 2147483647 w 165"/>
              <a:gd name="T49" fmla="*/ 2147483647 h 328"/>
              <a:gd name="T50" fmla="*/ 0 w 165"/>
              <a:gd name="T51" fmla="*/ 2147483647 h 328"/>
              <a:gd name="T52" fmla="*/ 0 w 165"/>
              <a:gd name="T53" fmla="*/ 2147483647 h 328"/>
              <a:gd name="T54" fmla="*/ 2147483647 w 165"/>
              <a:gd name="T55" fmla="*/ 2147483647 h 328"/>
              <a:gd name="T56" fmla="*/ 2147483647 w 165"/>
              <a:gd name="T57" fmla="*/ 2147483647 h 328"/>
              <a:gd name="T58" fmla="*/ 2147483647 w 165"/>
              <a:gd name="T59" fmla="*/ 2147483647 h 328"/>
              <a:gd name="T60" fmla="*/ 2147483647 w 165"/>
              <a:gd name="T61" fmla="*/ 2147483647 h 328"/>
              <a:gd name="T62" fmla="*/ 2147483647 w 165"/>
              <a:gd name="T63" fmla="*/ 2147483647 h 328"/>
              <a:gd name="T64" fmla="*/ 2147483647 w 165"/>
              <a:gd name="T65" fmla="*/ 2147483647 h 328"/>
              <a:gd name="T66" fmla="*/ 2147483647 w 165"/>
              <a:gd name="T67" fmla="*/ 2147483647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5"/>
              <a:gd name="T103" fmla="*/ 0 h 328"/>
              <a:gd name="T104" fmla="*/ 165 w 165"/>
              <a:gd name="T105" fmla="*/ 328 h 3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5" h="328">
                <a:moveTo>
                  <a:pt x="93" y="0"/>
                </a:moveTo>
                <a:lnTo>
                  <a:pt x="93" y="0"/>
                </a:lnTo>
                <a:lnTo>
                  <a:pt x="93" y="2"/>
                </a:lnTo>
                <a:lnTo>
                  <a:pt x="91" y="8"/>
                </a:lnTo>
                <a:lnTo>
                  <a:pt x="90" y="17"/>
                </a:lnTo>
                <a:lnTo>
                  <a:pt x="89" y="29"/>
                </a:lnTo>
                <a:lnTo>
                  <a:pt x="87" y="43"/>
                </a:lnTo>
                <a:lnTo>
                  <a:pt x="86" y="59"/>
                </a:lnTo>
                <a:lnTo>
                  <a:pt x="86" y="76"/>
                </a:lnTo>
                <a:lnTo>
                  <a:pt x="87" y="93"/>
                </a:lnTo>
                <a:lnTo>
                  <a:pt x="89" y="111"/>
                </a:lnTo>
                <a:lnTo>
                  <a:pt x="93" y="128"/>
                </a:lnTo>
                <a:lnTo>
                  <a:pt x="98" y="144"/>
                </a:lnTo>
                <a:lnTo>
                  <a:pt x="106" y="159"/>
                </a:lnTo>
                <a:lnTo>
                  <a:pt x="116" y="171"/>
                </a:lnTo>
                <a:lnTo>
                  <a:pt x="129" y="181"/>
                </a:lnTo>
                <a:lnTo>
                  <a:pt x="145" y="188"/>
                </a:lnTo>
                <a:lnTo>
                  <a:pt x="164" y="191"/>
                </a:lnTo>
                <a:lnTo>
                  <a:pt x="164" y="192"/>
                </a:lnTo>
                <a:lnTo>
                  <a:pt x="164" y="197"/>
                </a:lnTo>
                <a:lnTo>
                  <a:pt x="165" y="204"/>
                </a:lnTo>
                <a:lnTo>
                  <a:pt x="165" y="213"/>
                </a:lnTo>
                <a:lnTo>
                  <a:pt x="165" y="224"/>
                </a:lnTo>
                <a:lnTo>
                  <a:pt x="165" y="235"/>
                </a:lnTo>
                <a:lnTo>
                  <a:pt x="165" y="248"/>
                </a:lnTo>
                <a:lnTo>
                  <a:pt x="165" y="261"/>
                </a:lnTo>
                <a:lnTo>
                  <a:pt x="165" y="274"/>
                </a:lnTo>
                <a:lnTo>
                  <a:pt x="164" y="286"/>
                </a:lnTo>
                <a:lnTo>
                  <a:pt x="163" y="298"/>
                </a:lnTo>
                <a:lnTo>
                  <a:pt x="162" y="308"/>
                </a:lnTo>
                <a:lnTo>
                  <a:pt x="161" y="317"/>
                </a:lnTo>
                <a:lnTo>
                  <a:pt x="159" y="323"/>
                </a:lnTo>
                <a:lnTo>
                  <a:pt x="158" y="327"/>
                </a:lnTo>
                <a:lnTo>
                  <a:pt x="155" y="328"/>
                </a:lnTo>
                <a:lnTo>
                  <a:pt x="152" y="326"/>
                </a:lnTo>
                <a:lnTo>
                  <a:pt x="146" y="323"/>
                </a:lnTo>
                <a:lnTo>
                  <a:pt x="139" y="318"/>
                </a:lnTo>
                <a:lnTo>
                  <a:pt x="131" y="312"/>
                </a:lnTo>
                <a:lnTo>
                  <a:pt x="120" y="305"/>
                </a:lnTo>
                <a:lnTo>
                  <a:pt x="110" y="298"/>
                </a:lnTo>
                <a:lnTo>
                  <a:pt x="98" y="290"/>
                </a:lnTo>
                <a:lnTo>
                  <a:pt x="86" y="281"/>
                </a:lnTo>
                <a:lnTo>
                  <a:pt x="74" y="273"/>
                </a:lnTo>
                <a:lnTo>
                  <a:pt x="61" y="265"/>
                </a:lnTo>
                <a:lnTo>
                  <a:pt x="49" y="258"/>
                </a:lnTo>
                <a:lnTo>
                  <a:pt x="37" y="251"/>
                </a:lnTo>
                <a:lnTo>
                  <a:pt x="26" y="245"/>
                </a:lnTo>
                <a:lnTo>
                  <a:pt x="16" y="240"/>
                </a:lnTo>
                <a:lnTo>
                  <a:pt x="7" y="237"/>
                </a:lnTo>
                <a:lnTo>
                  <a:pt x="0" y="235"/>
                </a:lnTo>
                <a:lnTo>
                  <a:pt x="0" y="233"/>
                </a:lnTo>
                <a:lnTo>
                  <a:pt x="1" y="228"/>
                </a:lnTo>
                <a:lnTo>
                  <a:pt x="2" y="219"/>
                </a:lnTo>
                <a:lnTo>
                  <a:pt x="4" y="207"/>
                </a:lnTo>
                <a:lnTo>
                  <a:pt x="7" y="194"/>
                </a:lnTo>
                <a:lnTo>
                  <a:pt x="11" y="178"/>
                </a:lnTo>
                <a:lnTo>
                  <a:pt x="15" y="161"/>
                </a:lnTo>
                <a:lnTo>
                  <a:pt x="20" y="142"/>
                </a:lnTo>
                <a:lnTo>
                  <a:pt x="26" y="123"/>
                </a:lnTo>
                <a:lnTo>
                  <a:pt x="33" y="103"/>
                </a:lnTo>
                <a:lnTo>
                  <a:pt x="40" y="84"/>
                </a:lnTo>
                <a:lnTo>
                  <a:pt x="49" y="65"/>
                </a:lnTo>
                <a:lnTo>
                  <a:pt x="58" y="46"/>
                </a:lnTo>
                <a:lnTo>
                  <a:pt x="69" y="29"/>
                </a:lnTo>
                <a:lnTo>
                  <a:pt x="80" y="13"/>
                </a:lnTo>
                <a:lnTo>
                  <a:pt x="93"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0" name="Freeform 49"/>
          <p:cNvSpPr>
            <a:spLocks/>
          </p:cNvSpPr>
          <p:nvPr/>
        </p:nvSpPr>
        <p:spPr bwMode="auto">
          <a:xfrm>
            <a:off x="7000875" y="2503488"/>
            <a:ext cx="231775" cy="520700"/>
          </a:xfrm>
          <a:custGeom>
            <a:avLst/>
            <a:gdLst>
              <a:gd name="T0" fmla="*/ 2147483647 w 164"/>
              <a:gd name="T1" fmla="*/ 0 h 328"/>
              <a:gd name="T2" fmla="*/ 2147483647 w 164"/>
              <a:gd name="T3" fmla="*/ 2147483647 h 328"/>
              <a:gd name="T4" fmla="*/ 2147483647 w 164"/>
              <a:gd name="T5" fmla="*/ 2147483647 h 328"/>
              <a:gd name="T6" fmla="*/ 2147483647 w 164"/>
              <a:gd name="T7" fmla="*/ 2147483647 h 328"/>
              <a:gd name="T8" fmla="*/ 2147483647 w 164"/>
              <a:gd name="T9" fmla="*/ 2147483647 h 328"/>
              <a:gd name="T10" fmla="*/ 2147483647 w 164"/>
              <a:gd name="T11" fmla="*/ 2147483647 h 328"/>
              <a:gd name="T12" fmla="*/ 2147483647 w 164"/>
              <a:gd name="T13" fmla="*/ 2147483647 h 328"/>
              <a:gd name="T14" fmla="*/ 2147483647 w 164"/>
              <a:gd name="T15" fmla="*/ 2147483647 h 328"/>
              <a:gd name="T16" fmla="*/ 2147483647 w 164"/>
              <a:gd name="T17" fmla="*/ 2147483647 h 328"/>
              <a:gd name="T18" fmla="*/ 2147483647 w 164"/>
              <a:gd name="T19" fmla="*/ 2147483647 h 328"/>
              <a:gd name="T20" fmla="*/ 2147483647 w 164"/>
              <a:gd name="T21" fmla="*/ 2147483647 h 328"/>
              <a:gd name="T22" fmla="*/ 2147483647 w 164"/>
              <a:gd name="T23" fmla="*/ 2147483647 h 328"/>
              <a:gd name="T24" fmla="*/ 2147483647 w 164"/>
              <a:gd name="T25" fmla="*/ 2147483647 h 328"/>
              <a:gd name="T26" fmla="*/ 2147483647 w 164"/>
              <a:gd name="T27" fmla="*/ 2147483647 h 328"/>
              <a:gd name="T28" fmla="*/ 2147483647 w 164"/>
              <a:gd name="T29" fmla="*/ 2147483647 h 328"/>
              <a:gd name="T30" fmla="*/ 2147483647 w 164"/>
              <a:gd name="T31" fmla="*/ 2147483647 h 328"/>
              <a:gd name="T32" fmla="*/ 2147483647 w 164"/>
              <a:gd name="T33" fmla="*/ 2147483647 h 328"/>
              <a:gd name="T34" fmla="*/ 2147483647 w 164"/>
              <a:gd name="T35" fmla="*/ 2147483647 h 328"/>
              <a:gd name="T36" fmla="*/ 2147483647 w 164"/>
              <a:gd name="T37" fmla="*/ 2147483647 h 328"/>
              <a:gd name="T38" fmla="*/ 2147483647 w 164"/>
              <a:gd name="T39" fmla="*/ 2147483647 h 328"/>
              <a:gd name="T40" fmla="*/ 2147483647 w 164"/>
              <a:gd name="T41" fmla="*/ 2147483647 h 328"/>
              <a:gd name="T42" fmla="*/ 2147483647 w 164"/>
              <a:gd name="T43" fmla="*/ 2147483647 h 328"/>
              <a:gd name="T44" fmla="*/ 2147483647 w 164"/>
              <a:gd name="T45" fmla="*/ 2147483647 h 328"/>
              <a:gd name="T46" fmla="*/ 2147483647 w 164"/>
              <a:gd name="T47" fmla="*/ 2147483647 h 328"/>
              <a:gd name="T48" fmla="*/ 2147483647 w 164"/>
              <a:gd name="T49" fmla="*/ 2147483647 h 328"/>
              <a:gd name="T50" fmla="*/ 0 w 164"/>
              <a:gd name="T51" fmla="*/ 2147483647 h 328"/>
              <a:gd name="T52" fmla="*/ 0 w 164"/>
              <a:gd name="T53" fmla="*/ 2147483647 h 328"/>
              <a:gd name="T54" fmla="*/ 2147483647 w 164"/>
              <a:gd name="T55" fmla="*/ 2147483647 h 328"/>
              <a:gd name="T56" fmla="*/ 2147483647 w 164"/>
              <a:gd name="T57" fmla="*/ 2147483647 h 328"/>
              <a:gd name="T58" fmla="*/ 2147483647 w 164"/>
              <a:gd name="T59" fmla="*/ 2147483647 h 328"/>
              <a:gd name="T60" fmla="*/ 2147483647 w 164"/>
              <a:gd name="T61" fmla="*/ 2147483647 h 328"/>
              <a:gd name="T62" fmla="*/ 2147483647 w 164"/>
              <a:gd name="T63" fmla="*/ 2147483647 h 328"/>
              <a:gd name="T64" fmla="*/ 2147483647 w 164"/>
              <a:gd name="T65" fmla="*/ 2147483647 h 328"/>
              <a:gd name="T66" fmla="*/ 2147483647 w 164"/>
              <a:gd name="T67" fmla="*/ 2147483647 h 3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328"/>
              <a:gd name="T104" fmla="*/ 164 w 164"/>
              <a:gd name="T105" fmla="*/ 328 h 3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328">
                <a:moveTo>
                  <a:pt x="93" y="0"/>
                </a:moveTo>
                <a:lnTo>
                  <a:pt x="93" y="0"/>
                </a:lnTo>
                <a:lnTo>
                  <a:pt x="92" y="2"/>
                </a:lnTo>
                <a:lnTo>
                  <a:pt x="91" y="8"/>
                </a:lnTo>
                <a:lnTo>
                  <a:pt x="90" y="17"/>
                </a:lnTo>
                <a:lnTo>
                  <a:pt x="88" y="29"/>
                </a:lnTo>
                <a:lnTo>
                  <a:pt x="87" y="43"/>
                </a:lnTo>
                <a:lnTo>
                  <a:pt x="86" y="59"/>
                </a:lnTo>
                <a:lnTo>
                  <a:pt x="86" y="76"/>
                </a:lnTo>
                <a:lnTo>
                  <a:pt x="87" y="93"/>
                </a:lnTo>
                <a:lnTo>
                  <a:pt x="89" y="111"/>
                </a:lnTo>
                <a:lnTo>
                  <a:pt x="92" y="128"/>
                </a:lnTo>
                <a:lnTo>
                  <a:pt x="98" y="144"/>
                </a:lnTo>
                <a:lnTo>
                  <a:pt x="106" y="159"/>
                </a:lnTo>
                <a:lnTo>
                  <a:pt x="116" y="171"/>
                </a:lnTo>
                <a:lnTo>
                  <a:pt x="129" y="181"/>
                </a:lnTo>
                <a:lnTo>
                  <a:pt x="145" y="188"/>
                </a:lnTo>
                <a:lnTo>
                  <a:pt x="164" y="191"/>
                </a:lnTo>
                <a:lnTo>
                  <a:pt x="164" y="192"/>
                </a:lnTo>
                <a:lnTo>
                  <a:pt x="164" y="197"/>
                </a:lnTo>
                <a:lnTo>
                  <a:pt x="164" y="204"/>
                </a:lnTo>
                <a:lnTo>
                  <a:pt x="164" y="213"/>
                </a:lnTo>
                <a:lnTo>
                  <a:pt x="164" y="224"/>
                </a:lnTo>
                <a:lnTo>
                  <a:pt x="164" y="235"/>
                </a:lnTo>
                <a:lnTo>
                  <a:pt x="164" y="248"/>
                </a:lnTo>
                <a:lnTo>
                  <a:pt x="164" y="261"/>
                </a:lnTo>
                <a:lnTo>
                  <a:pt x="164" y="274"/>
                </a:lnTo>
                <a:lnTo>
                  <a:pt x="164" y="286"/>
                </a:lnTo>
                <a:lnTo>
                  <a:pt x="163" y="298"/>
                </a:lnTo>
                <a:lnTo>
                  <a:pt x="162" y="308"/>
                </a:lnTo>
                <a:lnTo>
                  <a:pt x="161" y="317"/>
                </a:lnTo>
                <a:lnTo>
                  <a:pt x="159" y="323"/>
                </a:lnTo>
                <a:lnTo>
                  <a:pt x="157" y="327"/>
                </a:lnTo>
                <a:lnTo>
                  <a:pt x="155" y="328"/>
                </a:lnTo>
                <a:lnTo>
                  <a:pt x="152" y="326"/>
                </a:lnTo>
                <a:lnTo>
                  <a:pt x="146" y="323"/>
                </a:lnTo>
                <a:lnTo>
                  <a:pt x="139" y="318"/>
                </a:lnTo>
                <a:lnTo>
                  <a:pt x="130" y="312"/>
                </a:lnTo>
                <a:lnTo>
                  <a:pt x="120" y="305"/>
                </a:lnTo>
                <a:lnTo>
                  <a:pt x="110" y="298"/>
                </a:lnTo>
                <a:lnTo>
                  <a:pt x="98" y="290"/>
                </a:lnTo>
                <a:lnTo>
                  <a:pt x="85" y="281"/>
                </a:lnTo>
                <a:lnTo>
                  <a:pt x="73" y="273"/>
                </a:lnTo>
                <a:lnTo>
                  <a:pt x="61" y="265"/>
                </a:lnTo>
                <a:lnTo>
                  <a:pt x="49" y="258"/>
                </a:lnTo>
                <a:lnTo>
                  <a:pt x="37" y="251"/>
                </a:lnTo>
                <a:lnTo>
                  <a:pt x="26" y="245"/>
                </a:lnTo>
                <a:lnTo>
                  <a:pt x="16" y="240"/>
                </a:lnTo>
                <a:lnTo>
                  <a:pt x="7" y="237"/>
                </a:lnTo>
                <a:lnTo>
                  <a:pt x="0" y="235"/>
                </a:lnTo>
                <a:lnTo>
                  <a:pt x="0" y="233"/>
                </a:lnTo>
                <a:lnTo>
                  <a:pt x="1" y="228"/>
                </a:lnTo>
                <a:lnTo>
                  <a:pt x="2" y="219"/>
                </a:lnTo>
                <a:lnTo>
                  <a:pt x="4" y="207"/>
                </a:lnTo>
                <a:lnTo>
                  <a:pt x="7" y="194"/>
                </a:lnTo>
                <a:lnTo>
                  <a:pt x="11" y="178"/>
                </a:lnTo>
                <a:lnTo>
                  <a:pt x="15" y="161"/>
                </a:lnTo>
                <a:lnTo>
                  <a:pt x="20" y="142"/>
                </a:lnTo>
                <a:lnTo>
                  <a:pt x="26" y="123"/>
                </a:lnTo>
                <a:lnTo>
                  <a:pt x="32" y="103"/>
                </a:lnTo>
                <a:lnTo>
                  <a:pt x="40" y="84"/>
                </a:lnTo>
                <a:lnTo>
                  <a:pt x="49" y="65"/>
                </a:lnTo>
                <a:lnTo>
                  <a:pt x="58" y="46"/>
                </a:lnTo>
                <a:lnTo>
                  <a:pt x="69" y="29"/>
                </a:lnTo>
                <a:lnTo>
                  <a:pt x="80" y="13"/>
                </a:lnTo>
                <a:lnTo>
                  <a:pt x="93"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1" name="Freeform 50"/>
          <p:cNvSpPr>
            <a:spLocks/>
          </p:cNvSpPr>
          <p:nvPr/>
        </p:nvSpPr>
        <p:spPr bwMode="auto">
          <a:xfrm>
            <a:off x="1903413" y="2816225"/>
            <a:ext cx="1125537" cy="1811338"/>
          </a:xfrm>
          <a:custGeom>
            <a:avLst/>
            <a:gdLst>
              <a:gd name="T0" fmla="*/ 2147483647 w 798"/>
              <a:gd name="T1" fmla="*/ 2147483647 h 1141"/>
              <a:gd name="T2" fmla="*/ 2147483647 w 798"/>
              <a:gd name="T3" fmla="*/ 0 h 1141"/>
              <a:gd name="T4" fmla="*/ 2147483647 w 798"/>
              <a:gd name="T5" fmla="*/ 2147483647 h 1141"/>
              <a:gd name="T6" fmla="*/ 2147483647 w 798"/>
              <a:gd name="T7" fmla="*/ 2147483647 h 1141"/>
              <a:gd name="T8" fmla="*/ 2147483647 w 798"/>
              <a:gd name="T9" fmla="*/ 2147483647 h 1141"/>
              <a:gd name="T10" fmla="*/ 2147483647 w 798"/>
              <a:gd name="T11" fmla="*/ 2147483647 h 1141"/>
              <a:gd name="T12" fmla="*/ 2147483647 w 798"/>
              <a:gd name="T13" fmla="*/ 2147483647 h 1141"/>
              <a:gd name="T14" fmla="*/ 2147483647 w 798"/>
              <a:gd name="T15" fmla="*/ 2147483647 h 1141"/>
              <a:gd name="T16" fmla="*/ 2147483647 w 798"/>
              <a:gd name="T17" fmla="*/ 2147483647 h 1141"/>
              <a:gd name="T18" fmla="*/ 2147483647 w 798"/>
              <a:gd name="T19" fmla="*/ 2147483647 h 1141"/>
              <a:gd name="T20" fmla="*/ 2147483647 w 798"/>
              <a:gd name="T21" fmla="*/ 2147483647 h 1141"/>
              <a:gd name="T22" fmla="*/ 2147483647 w 798"/>
              <a:gd name="T23" fmla="*/ 2147483647 h 1141"/>
              <a:gd name="T24" fmla="*/ 2147483647 w 798"/>
              <a:gd name="T25" fmla="*/ 2147483647 h 1141"/>
              <a:gd name="T26" fmla="*/ 2147483647 w 798"/>
              <a:gd name="T27" fmla="*/ 2147483647 h 1141"/>
              <a:gd name="T28" fmla="*/ 2147483647 w 798"/>
              <a:gd name="T29" fmla="*/ 2147483647 h 1141"/>
              <a:gd name="T30" fmla="*/ 2147483647 w 798"/>
              <a:gd name="T31" fmla="*/ 2147483647 h 1141"/>
              <a:gd name="T32" fmla="*/ 2147483647 w 798"/>
              <a:gd name="T33" fmla="*/ 2147483647 h 1141"/>
              <a:gd name="T34" fmla="*/ 2147483647 w 798"/>
              <a:gd name="T35" fmla="*/ 2147483647 h 1141"/>
              <a:gd name="T36" fmla="*/ 2147483647 w 798"/>
              <a:gd name="T37" fmla="*/ 2147483647 h 1141"/>
              <a:gd name="T38" fmla="*/ 2147483647 w 798"/>
              <a:gd name="T39" fmla="*/ 2147483647 h 1141"/>
              <a:gd name="T40" fmla="*/ 0 w 798"/>
              <a:gd name="T41" fmla="*/ 2147483647 h 1141"/>
              <a:gd name="T42" fmla="*/ 2147483647 w 798"/>
              <a:gd name="T43" fmla="*/ 2147483647 h 1141"/>
              <a:gd name="T44" fmla="*/ 2147483647 w 798"/>
              <a:gd name="T45" fmla="*/ 2147483647 h 1141"/>
              <a:gd name="T46" fmla="*/ 2147483647 w 798"/>
              <a:gd name="T47" fmla="*/ 2147483647 h 1141"/>
              <a:gd name="T48" fmla="*/ 2147483647 w 798"/>
              <a:gd name="T49" fmla="*/ 2147483647 h 1141"/>
              <a:gd name="T50" fmla="*/ 2147483647 w 798"/>
              <a:gd name="T51" fmla="*/ 2147483647 h 1141"/>
              <a:gd name="T52" fmla="*/ 2147483647 w 798"/>
              <a:gd name="T53" fmla="*/ 2147483647 h 1141"/>
              <a:gd name="T54" fmla="*/ 2147483647 w 798"/>
              <a:gd name="T55" fmla="*/ 2147483647 h 1141"/>
              <a:gd name="T56" fmla="*/ 2147483647 w 798"/>
              <a:gd name="T57" fmla="*/ 2147483647 h 1141"/>
              <a:gd name="T58" fmla="*/ 2147483647 w 798"/>
              <a:gd name="T59" fmla="*/ 2147483647 h 1141"/>
              <a:gd name="T60" fmla="*/ 2147483647 w 798"/>
              <a:gd name="T61" fmla="*/ 2147483647 h 1141"/>
              <a:gd name="T62" fmla="*/ 2147483647 w 798"/>
              <a:gd name="T63" fmla="*/ 2147483647 h 1141"/>
              <a:gd name="T64" fmla="*/ 2147483647 w 798"/>
              <a:gd name="T65" fmla="*/ 2147483647 h 1141"/>
              <a:gd name="T66" fmla="*/ 2147483647 w 798"/>
              <a:gd name="T67" fmla="*/ 2147483647 h 1141"/>
              <a:gd name="T68" fmla="*/ 2147483647 w 798"/>
              <a:gd name="T69" fmla="*/ 2147483647 h 1141"/>
              <a:gd name="T70" fmla="*/ 2147483647 w 798"/>
              <a:gd name="T71" fmla="*/ 2147483647 h 1141"/>
              <a:gd name="T72" fmla="*/ 2147483647 w 798"/>
              <a:gd name="T73" fmla="*/ 2147483647 h 1141"/>
              <a:gd name="T74" fmla="*/ 2147483647 w 798"/>
              <a:gd name="T75" fmla="*/ 2147483647 h 1141"/>
              <a:gd name="T76" fmla="*/ 2147483647 w 798"/>
              <a:gd name="T77" fmla="*/ 2147483647 h 1141"/>
              <a:gd name="T78" fmla="*/ 2147483647 w 798"/>
              <a:gd name="T79" fmla="*/ 2147483647 h 1141"/>
              <a:gd name="T80" fmla="*/ 2147483647 w 798"/>
              <a:gd name="T81" fmla="*/ 2147483647 h 1141"/>
              <a:gd name="T82" fmla="*/ 2147483647 w 798"/>
              <a:gd name="T83" fmla="*/ 2147483647 h 1141"/>
              <a:gd name="T84" fmla="*/ 2147483647 w 798"/>
              <a:gd name="T85" fmla="*/ 2147483647 h 1141"/>
              <a:gd name="T86" fmla="*/ 2147483647 w 798"/>
              <a:gd name="T87" fmla="*/ 2147483647 h 1141"/>
              <a:gd name="T88" fmla="*/ 2147483647 w 798"/>
              <a:gd name="T89" fmla="*/ 2147483647 h 1141"/>
              <a:gd name="T90" fmla="*/ 2147483647 w 798"/>
              <a:gd name="T91" fmla="*/ 2147483647 h 1141"/>
              <a:gd name="T92" fmla="*/ 2147483647 w 798"/>
              <a:gd name="T93" fmla="*/ 2147483647 h 1141"/>
              <a:gd name="T94" fmla="*/ 2147483647 w 798"/>
              <a:gd name="T95" fmla="*/ 2147483647 h 1141"/>
              <a:gd name="T96" fmla="*/ 2147483647 w 798"/>
              <a:gd name="T97" fmla="*/ 2147483647 h 1141"/>
              <a:gd name="T98" fmla="*/ 2147483647 w 798"/>
              <a:gd name="T99" fmla="*/ 2147483647 h 1141"/>
              <a:gd name="T100" fmla="*/ 2147483647 w 798"/>
              <a:gd name="T101" fmla="*/ 2147483647 h 1141"/>
              <a:gd name="T102" fmla="*/ 2147483647 w 798"/>
              <a:gd name="T103" fmla="*/ 2147483647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8"/>
              <a:gd name="T157" fmla="*/ 0 h 1141"/>
              <a:gd name="T158" fmla="*/ 798 w 798"/>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8" h="1141">
                <a:moveTo>
                  <a:pt x="405" y="4"/>
                </a:moveTo>
                <a:lnTo>
                  <a:pt x="404" y="4"/>
                </a:lnTo>
                <a:lnTo>
                  <a:pt x="402" y="4"/>
                </a:lnTo>
                <a:lnTo>
                  <a:pt x="399" y="3"/>
                </a:lnTo>
                <a:lnTo>
                  <a:pt x="394" y="2"/>
                </a:lnTo>
                <a:lnTo>
                  <a:pt x="389" y="1"/>
                </a:lnTo>
                <a:lnTo>
                  <a:pt x="383" y="1"/>
                </a:lnTo>
                <a:lnTo>
                  <a:pt x="377" y="0"/>
                </a:lnTo>
                <a:lnTo>
                  <a:pt x="370" y="0"/>
                </a:lnTo>
                <a:lnTo>
                  <a:pt x="362" y="0"/>
                </a:lnTo>
                <a:lnTo>
                  <a:pt x="355" y="1"/>
                </a:lnTo>
                <a:lnTo>
                  <a:pt x="347" y="2"/>
                </a:lnTo>
                <a:lnTo>
                  <a:pt x="339" y="4"/>
                </a:lnTo>
                <a:lnTo>
                  <a:pt x="332" y="7"/>
                </a:lnTo>
                <a:lnTo>
                  <a:pt x="324" y="11"/>
                </a:lnTo>
                <a:lnTo>
                  <a:pt x="318" y="16"/>
                </a:lnTo>
                <a:lnTo>
                  <a:pt x="311" y="22"/>
                </a:lnTo>
                <a:lnTo>
                  <a:pt x="306" y="29"/>
                </a:lnTo>
                <a:lnTo>
                  <a:pt x="301" y="38"/>
                </a:lnTo>
                <a:lnTo>
                  <a:pt x="295" y="48"/>
                </a:lnTo>
                <a:lnTo>
                  <a:pt x="291" y="58"/>
                </a:lnTo>
                <a:lnTo>
                  <a:pt x="286" y="70"/>
                </a:lnTo>
                <a:lnTo>
                  <a:pt x="282" y="82"/>
                </a:lnTo>
                <a:lnTo>
                  <a:pt x="278" y="94"/>
                </a:lnTo>
                <a:lnTo>
                  <a:pt x="274" y="106"/>
                </a:lnTo>
                <a:lnTo>
                  <a:pt x="270" y="119"/>
                </a:lnTo>
                <a:lnTo>
                  <a:pt x="267" y="131"/>
                </a:lnTo>
                <a:lnTo>
                  <a:pt x="264" y="143"/>
                </a:lnTo>
                <a:lnTo>
                  <a:pt x="260" y="154"/>
                </a:lnTo>
                <a:lnTo>
                  <a:pt x="257" y="165"/>
                </a:lnTo>
                <a:lnTo>
                  <a:pt x="254" y="175"/>
                </a:lnTo>
                <a:lnTo>
                  <a:pt x="252" y="183"/>
                </a:lnTo>
                <a:lnTo>
                  <a:pt x="249" y="191"/>
                </a:lnTo>
                <a:lnTo>
                  <a:pt x="248" y="195"/>
                </a:lnTo>
                <a:lnTo>
                  <a:pt x="245" y="202"/>
                </a:lnTo>
                <a:lnTo>
                  <a:pt x="242" y="210"/>
                </a:lnTo>
                <a:lnTo>
                  <a:pt x="238" y="220"/>
                </a:lnTo>
                <a:lnTo>
                  <a:pt x="233" y="232"/>
                </a:lnTo>
                <a:lnTo>
                  <a:pt x="227" y="245"/>
                </a:lnTo>
                <a:lnTo>
                  <a:pt x="222" y="259"/>
                </a:lnTo>
                <a:lnTo>
                  <a:pt x="215" y="275"/>
                </a:lnTo>
                <a:lnTo>
                  <a:pt x="208" y="292"/>
                </a:lnTo>
                <a:lnTo>
                  <a:pt x="201" y="310"/>
                </a:lnTo>
                <a:lnTo>
                  <a:pt x="193" y="328"/>
                </a:lnTo>
                <a:lnTo>
                  <a:pt x="186" y="348"/>
                </a:lnTo>
                <a:lnTo>
                  <a:pt x="178" y="368"/>
                </a:lnTo>
                <a:lnTo>
                  <a:pt x="169" y="388"/>
                </a:lnTo>
                <a:lnTo>
                  <a:pt x="161" y="409"/>
                </a:lnTo>
                <a:lnTo>
                  <a:pt x="153" y="430"/>
                </a:lnTo>
                <a:lnTo>
                  <a:pt x="144" y="451"/>
                </a:lnTo>
                <a:lnTo>
                  <a:pt x="136" y="472"/>
                </a:lnTo>
                <a:lnTo>
                  <a:pt x="128" y="493"/>
                </a:lnTo>
                <a:lnTo>
                  <a:pt x="120" y="513"/>
                </a:lnTo>
                <a:lnTo>
                  <a:pt x="113" y="532"/>
                </a:lnTo>
                <a:lnTo>
                  <a:pt x="105" y="552"/>
                </a:lnTo>
                <a:lnTo>
                  <a:pt x="98" y="570"/>
                </a:lnTo>
                <a:lnTo>
                  <a:pt x="92" y="588"/>
                </a:lnTo>
                <a:lnTo>
                  <a:pt x="86" y="605"/>
                </a:lnTo>
                <a:lnTo>
                  <a:pt x="81" y="620"/>
                </a:lnTo>
                <a:lnTo>
                  <a:pt x="76" y="634"/>
                </a:lnTo>
                <a:lnTo>
                  <a:pt x="72" y="647"/>
                </a:lnTo>
                <a:lnTo>
                  <a:pt x="68" y="659"/>
                </a:lnTo>
                <a:lnTo>
                  <a:pt x="66" y="669"/>
                </a:lnTo>
                <a:lnTo>
                  <a:pt x="64" y="676"/>
                </a:lnTo>
                <a:lnTo>
                  <a:pt x="63" y="683"/>
                </a:lnTo>
                <a:lnTo>
                  <a:pt x="62" y="692"/>
                </a:lnTo>
                <a:lnTo>
                  <a:pt x="60" y="702"/>
                </a:lnTo>
                <a:lnTo>
                  <a:pt x="58" y="711"/>
                </a:lnTo>
                <a:lnTo>
                  <a:pt x="56" y="721"/>
                </a:lnTo>
                <a:lnTo>
                  <a:pt x="52" y="729"/>
                </a:lnTo>
                <a:lnTo>
                  <a:pt x="49" y="737"/>
                </a:lnTo>
                <a:lnTo>
                  <a:pt x="45" y="745"/>
                </a:lnTo>
                <a:lnTo>
                  <a:pt x="42" y="753"/>
                </a:lnTo>
                <a:lnTo>
                  <a:pt x="38" y="760"/>
                </a:lnTo>
                <a:lnTo>
                  <a:pt x="34" y="767"/>
                </a:lnTo>
                <a:lnTo>
                  <a:pt x="29" y="774"/>
                </a:lnTo>
                <a:lnTo>
                  <a:pt x="25" y="779"/>
                </a:lnTo>
                <a:lnTo>
                  <a:pt x="21" y="785"/>
                </a:lnTo>
                <a:lnTo>
                  <a:pt x="18" y="790"/>
                </a:lnTo>
                <a:lnTo>
                  <a:pt x="14" y="794"/>
                </a:lnTo>
                <a:lnTo>
                  <a:pt x="10" y="797"/>
                </a:lnTo>
                <a:lnTo>
                  <a:pt x="5" y="804"/>
                </a:lnTo>
                <a:lnTo>
                  <a:pt x="1" y="812"/>
                </a:lnTo>
                <a:lnTo>
                  <a:pt x="0" y="820"/>
                </a:lnTo>
                <a:lnTo>
                  <a:pt x="3" y="828"/>
                </a:lnTo>
                <a:lnTo>
                  <a:pt x="9" y="836"/>
                </a:lnTo>
                <a:lnTo>
                  <a:pt x="18" y="843"/>
                </a:lnTo>
                <a:lnTo>
                  <a:pt x="32" y="850"/>
                </a:lnTo>
                <a:lnTo>
                  <a:pt x="49" y="855"/>
                </a:lnTo>
                <a:lnTo>
                  <a:pt x="62" y="857"/>
                </a:lnTo>
                <a:lnTo>
                  <a:pt x="77" y="858"/>
                </a:lnTo>
                <a:lnTo>
                  <a:pt x="95" y="858"/>
                </a:lnTo>
                <a:lnTo>
                  <a:pt x="115" y="858"/>
                </a:lnTo>
                <a:lnTo>
                  <a:pt x="137" y="858"/>
                </a:lnTo>
                <a:lnTo>
                  <a:pt x="160" y="858"/>
                </a:lnTo>
                <a:lnTo>
                  <a:pt x="184" y="858"/>
                </a:lnTo>
                <a:lnTo>
                  <a:pt x="207" y="859"/>
                </a:lnTo>
                <a:lnTo>
                  <a:pt x="229" y="862"/>
                </a:lnTo>
                <a:lnTo>
                  <a:pt x="250" y="866"/>
                </a:lnTo>
                <a:lnTo>
                  <a:pt x="269" y="872"/>
                </a:lnTo>
                <a:lnTo>
                  <a:pt x="286" y="881"/>
                </a:lnTo>
                <a:lnTo>
                  <a:pt x="298" y="891"/>
                </a:lnTo>
                <a:lnTo>
                  <a:pt x="307" y="904"/>
                </a:lnTo>
                <a:lnTo>
                  <a:pt x="313" y="921"/>
                </a:lnTo>
                <a:lnTo>
                  <a:pt x="312" y="941"/>
                </a:lnTo>
                <a:lnTo>
                  <a:pt x="311" y="957"/>
                </a:lnTo>
                <a:lnTo>
                  <a:pt x="312" y="973"/>
                </a:lnTo>
                <a:lnTo>
                  <a:pt x="316" y="988"/>
                </a:lnTo>
                <a:lnTo>
                  <a:pt x="321" y="1002"/>
                </a:lnTo>
                <a:lnTo>
                  <a:pt x="329" y="1017"/>
                </a:lnTo>
                <a:lnTo>
                  <a:pt x="339" y="1030"/>
                </a:lnTo>
                <a:lnTo>
                  <a:pt x="350" y="1043"/>
                </a:lnTo>
                <a:lnTo>
                  <a:pt x="362" y="1055"/>
                </a:lnTo>
                <a:lnTo>
                  <a:pt x="375" y="1066"/>
                </a:lnTo>
                <a:lnTo>
                  <a:pt x="390" y="1077"/>
                </a:lnTo>
                <a:lnTo>
                  <a:pt x="406" y="1086"/>
                </a:lnTo>
                <a:lnTo>
                  <a:pt x="422" y="1096"/>
                </a:lnTo>
                <a:lnTo>
                  <a:pt x="439" y="1104"/>
                </a:lnTo>
                <a:lnTo>
                  <a:pt x="457" y="1112"/>
                </a:lnTo>
                <a:lnTo>
                  <a:pt x="474" y="1119"/>
                </a:lnTo>
                <a:lnTo>
                  <a:pt x="492" y="1124"/>
                </a:lnTo>
                <a:lnTo>
                  <a:pt x="510" y="1130"/>
                </a:lnTo>
                <a:lnTo>
                  <a:pt x="528" y="1134"/>
                </a:lnTo>
                <a:lnTo>
                  <a:pt x="545" y="1137"/>
                </a:lnTo>
                <a:lnTo>
                  <a:pt x="562" y="1139"/>
                </a:lnTo>
                <a:lnTo>
                  <a:pt x="578" y="1141"/>
                </a:lnTo>
                <a:lnTo>
                  <a:pt x="594" y="1141"/>
                </a:lnTo>
                <a:lnTo>
                  <a:pt x="608" y="1141"/>
                </a:lnTo>
                <a:lnTo>
                  <a:pt x="621" y="1139"/>
                </a:lnTo>
                <a:lnTo>
                  <a:pt x="632" y="1136"/>
                </a:lnTo>
                <a:lnTo>
                  <a:pt x="643" y="1133"/>
                </a:lnTo>
                <a:lnTo>
                  <a:pt x="651" y="1128"/>
                </a:lnTo>
                <a:lnTo>
                  <a:pt x="658" y="1122"/>
                </a:lnTo>
                <a:lnTo>
                  <a:pt x="663" y="1115"/>
                </a:lnTo>
                <a:lnTo>
                  <a:pt x="666" y="1107"/>
                </a:lnTo>
                <a:lnTo>
                  <a:pt x="666" y="1098"/>
                </a:lnTo>
                <a:lnTo>
                  <a:pt x="664" y="1088"/>
                </a:lnTo>
                <a:lnTo>
                  <a:pt x="656" y="1056"/>
                </a:lnTo>
                <a:lnTo>
                  <a:pt x="654" y="1026"/>
                </a:lnTo>
                <a:lnTo>
                  <a:pt x="655" y="998"/>
                </a:lnTo>
                <a:lnTo>
                  <a:pt x="661" y="971"/>
                </a:lnTo>
                <a:lnTo>
                  <a:pt x="669" y="945"/>
                </a:lnTo>
                <a:lnTo>
                  <a:pt x="680" y="921"/>
                </a:lnTo>
                <a:lnTo>
                  <a:pt x="692" y="897"/>
                </a:lnTo>
                <a:lnTo>
                  <a:pt x="705" y="874"/>
                </a:lnTo>
                <a:lnTo>
                  <a:pt x="720" y="853"/>
                </a:lnTo>
                <a:lnTo>
                  <a:pt x="735" y="832"/>
                </a:lnTo>
                <a:lnTo>
                  <a:pt x="750" y="812"/>
                </a:lnTo>
                <a:lnTo>
                  <a:pt x="763" y="793"/>
                </a:lnTo>
                <a:lnTo>
                  <a:pt x="775" y="774"/>
                </a:lnTo>
                <a:lnTo>
                  <a:pt x="785" y="755"/>
                </a:lnTo>
                <a:lnTo>
                  <a:pt x="793" y="737"/>
                </a:lnTo>
                <a:lnTo>
                  <a:pt x="797" y="719"/>
                </a:lnTo>
                <a:lnTo>
                  <a:pt x="798" y="711"/>
                </a:lnTo>
                <a:lnTo>
                  <a:pt x="796" y="703"/>
                </a:lnTo>
                <a:lnTo>
                  <a:pt x="793" y="696"/>
                </a:lnTo>
                <a:lnTo>
                  <a:pt x="790" y="688"/>
                </a:lnTo>
                <a:lnTo>
                  <a:pt x="784" y="680"/>
                </a:lnTo>
                <a:lnTo>
                  <a:pt x="779" y="671"/>
                </a:lnTo>
                <a:lnTo>
                  <a:pt x="772" y="660"/>
                </a:lnTo>
                <a:lnTo>
                  <a:pt x="766" y="648"/>
                </a:lnTo>
                <a:lnTo>
                  <a:pt x="762" y="640"/>
                </a:lnTo>
                <a:lnTo>
                  <a:pt x="758" y="630"/>
                </a:lnTo>
                <a:lnTo>
                  <a:pt x="754" y="618"/>
                </a:lnTo>
                <a:lnTo>
                  <a:pt x="749" y="604"/>
                </a:lnTo>
                <a:lnTo>
                  <a:pt x="743" y="589"/>
                </a:lnTo>
                <a:lnTo>
                  <a:pt x="739" y="573"/>
                </a:lnTo>
                <a:lnTo>
                  <a:pt x="734" y="556"/>
                </a:lnTo>
                <a:lnTo>
                  <a:pt x="728" y="538"/>
                </a:lnTo>
                <a:lnTo>
                  <a:pt x="724" y="520"/>
                </a:lnTo>
                <a:lnTo>
                  <a:pt x="720" y="502"/>
                </a:lnTo>
                <a:lnTo>
                  <a:pt x="716" y="483"/>
                </a:lnTo>
                <a:lnTo>
                  <a:pt x="713" y="465"/>
                </a:lnTo>
                <a:lnTo>
                  <a:pt x="711" y="449"/>
                </a:lnTo>
                <a:lnTo>
                  <a:pt x="709" y="433"/>
                </a:lnTo>
                <a:lnTo>
                  <a:pt x="708" y="418"/>
                </a:lnTo>
                <a:lnTo>
                  <a:pt x="708" y="404"/>
                </a:lnTo>
                <a:lnTo>
                  <a:pt x="708" y="398"/>
                </a:lnTo>
                <a:lnTo>
                  <a:pt x="708" y="389"/>
                </a:lnTo>
                <a:lnTo>
                  <a:pt x="708" y="381"/>
                </a:lnTo>
                <a:lnTo>
                  <a:pt x="707" y="370"/>
                </a:lnTo>
                <a:lnTo>
                  <a:pt x="705" y="360"/>
                </a:lnTo>
                <a:lnTo>
                  <a:pt x="703" y="348"/>
                </a:lnTo>
                <a:lnTo>
                  <a:pt x="701" y="335"/>
                </a:lnTo>
                <a:lnTo>
                  <a:pt x="698" y="322"/>
                </a:lnTo>
                <a:lnTo>
                  <a:pt x="694" y="308"/>
                </a:lnTo>
                <a:lnTo>
                  <a:pt x="690" y="294"/>
                </a:lnTo>
                <a:lnTo>
                  <a:pt x="685" y="279"/>
                </a:lnTo>
                <a:lnTo>
                  <a:pt x="680" y="264"/>
                </a:lnTo>
                <a:lnTo>
                  <a:pt x="674" y="248"/>
                </a:lnTo>
                <a:lnTo>
                  <a:pt x="667" y="233"/>
                </a:lnTo>
                <a:lnTo>
                  <a:pt x="659" y="217"/>
                </a:lnTo>
                <a:lnTo>
                  <a:pt x="651" y="201"/>
                </a:lnTo>
                <a:lnTo>
                  <a:pt x="642" y="186"/>
                </a:lnTo>
                <a:lnTo>
                  <a:pt x="633" y="169"/>
                </a:lnTo>
                <a:lnTo>
                  <a:pt x="622" y="154"/>
                </a:lnTo>
                <a:lnTo>
                  <a:pt x="611" y="139"/>
                </a:lnTo>
                <a:lnTo>
                  <a:pt x="599" y="124"/>
                </a:lnTo>
                <a:lnTo>
                  <a:pt x="586" y="110"/>
                </a:lnTo>
                <a:lnTo>
                  <a:pt x="572" y="95"/>
                </a:lnTo>
                <a:lnTo>
                  <a:pt x="557" y="82"/>
                </a:lnTo>
                <a:lnTo>
                  <a:pt x="542" y="69"/>
                </a:lnTo>
                <a:lnTo>
                  <a:pt x="525" y="57"/>
                </a:lnTo>
                <a:lnTo>
                  <a:pt x="508" y="46"/>
                </a:lnTo>
                <a:lnTo>
                  <a:pt x="489" y="35"/>
                </a:lnTo>
                <a:lnTo>
                  <a:pt x="470" y="26"/>
                </a:lnTo>
                <a:lnTo>
                  <a:pt x="449" y="17"/>
                </a:lnTo>
                <a:lnTo>
                  <a:pt x="427" y="10"/>
                </a:lnTo>
                <a:lnTo>
                  <a:pt x="405" y="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72" name="Freeform 51"/>
          <p:cNvSpPr>
            <a:spLocks/>
          </p:cNvSpPr>
          <p:nvPr/>
        </p:nvSpPr>
        <p:spPr bwMode="auto">
          <a:xfrm>
            <a:off x="6418263" y="2816225"/>
            <a:ext cx="1123950" cy="1811338"/>
          </a:xfrm>
          <a:custGeom>
            <a:avLst/>
            <a:gdLst>
              <a:gd name="T0" fmla="*/ 2147483647 w 797"/>
              <a:gd name="T1" fmla="*/ 2147483647 h 1141"/>
              <a:gd name="T2" fmla="*/ 2147483647 w 797"/>
              <a:gd name="T3" fmla="*/ 0 h 1141"/>
              <a:gd name="T4" fmla="*/ 2147483647 w 797"/>
              <a:gd name="T5" fmla="*/ 2147483647 h 1141"/>
              <a:gd name="T6" fmla="*/ 2147483647 w 797"/>
              <a:gd name="T7" fmla="*/ 2147483647 h 1141"/>
              <a:gd name="T8" fmla="*/ 2147483647 w 797"/>
              <a:gd name="T9" fmla="*/ 2147483647 h 1141"/>
              <a:gd name="T10" fmla="*/ 2147483647 w 797"/>
              <a:gd name="T11" fmla="*/ 2147483647 h 1141"/>
              <a:gd name="T12" fmla="*/ 2147483647 w 797"/>
              <a:gd name="T13" fmla="*/ 2147483647 h 1141"/>
              <a:gd name="T14" fmla="*/ 2147483647 w 797"/>
              <a:gd name="T15" fmla="*/ 2147483647 h 1141"/>
              <a:gd name="T16" fmla="*/ 2147483647 w 797"/>
              <a:gd name="T17" fmla="*/ 2147483647 h 1141"/>
              <a:gd name="T18" fmla="*/ 2147483647 w 797"/>
              <a:gd name="T19" fmla="*/ 2147483647 h 1141"/>
              <a:gd name="T20" fmla="*/ 2147483647 w 797"/>
              <a:gd name="T21" fmla="*/ 2147483647 h 1141"/>
              <a:gd name="T22" fmla="*/ 2147483647 w 797"/>
              <a:gd name="T23" fmla="*/ 2147483647 h 1141"/>
              <a:gd name="T24" fmla="*/ 2147483647 w 797"/>
              <a:gd name="T25" fmla="*/ 2147483647 h 1141"/>
              <a:gd name="T26" fmla="*/ 2147483647 w 797"/>
              <a:gd name="T27" fmla="*/ 2147483647 h 1141"/>
              <a:gd name="T28" fmla="*/ 2147483647 w 797"/>
              <a:gd name="T29" fmla="*/ 2147483647 h 1141"/>
              <a:gd name="T30" fmla="*/ 2147483647 w 797"/>
              <a:gd name="T31" fmla="*/ 2147483647 h 1141"/>
              <a:gd name="T32" fmla="*/ 2147483647 w 797"/>
              <a:gd name="T33" fmla="*/ 2147483647 h 1141"/>
              <a:gd name="T34" fmla="*/ 2147483647 w 797"/>
              <a:gd name="T35" fmla="*/ 2147483647 h 1141"/>
              <a:gd name="T36" fmla="*/ 2147483647 w 797"/>
              <a:gd name="T37" fmla="*/ 2147483647 h 1141"/>
              <a:gd name="T38" fmla="*/ 2147483647 w 797"/>
              <a:gd name="T39" fmla="*/ 2147483647 h 1141"/>
              <a:gd name="T40" fmla="*/ 0 w 797"/>
              <a:gd name="T41" fmla="*/ 2147483647 h 1141"/>
              <a:gd name="T42" fmla="*/ 2147483647 w 797"/>
              <a:gd name="T43" fmla="*/ 2147483647 h 1141"/>
              <a:gd name="T44" fmla="*/ 2147483647 w 797"/>
              <a:gd name="T45" fmla="*/ 2147483647 h 1141"/>
              <a:gd name="T46" fmla="*/ 2147483647 w 797"/>
              <a:gd name="T47" fmla="*/ 2147483647 h 1141"/>
              <a:gd name="T48" fmla="*/ 2147483647 w 797"/>
              <a:gd name="T49" fmla="*/ 2147483647 h 1141"/>
              <a:gd name="T50" fmla="*/ 2147483647 w 797"/>
              <a:gd name="T51" fmla="*/ 2147483647 h 1141"/>
              <a:gd name="T52" fmla="*/ 2147483647 w 797"/>
              <a:gd name="T53" fmla="*/ 2147483647 h 1141"/>
              <a:gd name="T54" fmla="*/ 2147483647 w 797"/>
              <a:gd name="T55" fmla="*/ 2147483647 h 1141"/>
              <a:gd name="T56" fmla="*/ 2147483647 w 797"/>
              <a:gd name="T57" fmla="*/ 2147483647 h 1141"/>
              <a:gd name="T58" fmla="*/ 2147483647 w 797"/>
              <a:gd name="T59" fmla="*/ 2147483647 h 1141"/>
              <a:gd name="T60" fmla="*/ 2147483647 w 797"/>
              <a:gd name="T61" fmla="*/ 2147483647 h 1141"/>
              <a:gd name="T62" fmla="*/ 2147483647 w 797"/>
              <a:gd name="T63" fmla="*/ 2147483647 h 1141"/>
              <a:gd name="T64" fmla="*/ 2147483647 w 797"/>
              <a:gd name="T65" fmla="*/ 2147483647 h 1141"/>
              <a:gd name="T66" fmla="*/ 2147483647 w 797"/>
              <a:gd name="T67" fmla="*/ 2147483647 h 1141"/>
              <a:gd name="T68" fmla="*/ 2147483647 w 797"/>
              <a:gd name="T69" fmla="*/ 2147483647 h 1141"/>
              <a:gd name="T70" fmla="*/ 2147483647 w 797"/>
              <a:gd name="T71" fmla="*/ 2147483647 h 1141"/>
              <a:gd name="T72" fmla="*/ 2147483647 w 797"/>
              <a:gd name="T73" fmla="*/ 2147483647 h 1141"/>
              <a:gd name="T74" fmla="*/ 2147483647 w 797"/>
              <a:gd name="T75" fmla="*/ 2147483647 h 1141"/>
              <a:gd name="T76" fmla="*/ 2147483647 w 797"/>
              <a:gd name="T77" fmla="*/ 2147483647 h 1141"/>
              <a:gd name="T78" fmla="*/ 2147483647 w 797"/>
              <a:gd name="T79" fmla="*/ 2147483647 h 1141"/>
              <a:gd name="T80" fmla="*/ 2147483647 w 797"/>
              <a:gd name="T81" fmla="*/ 2147483647 h 1141"/>
              <a:gd name="T82" fmla="*/ 2147483647 w 797"/>
              <a:gd name="T83" fmla="*/ 2147483647 h 1141"/>
              <a:gd name="T84" fmla="*/ 2147483647 w 797"/>
              <a:gd name="T85" fmla="*/ 2147483647 h 1141"/>
              <a:gd name="T86" fmla="*/ 2147483647 w 797"/>
              <a:gd name="T87" fmla="*/ 2147483647 h 1141"/>
              <a:gd name="T88" fmla="*/ 2147483647 w 797"/>
              <a:gd name="T89" fmla="*/ 2147483647 h 1141"/>
              <a:gd name="T90" fmla="*/ 2147483647 w 797"/>
              <a:gd name="T91" fmla="*/ 2147483647 h 1141"/>
              <a:gd name="T92" fmla="*/ 2147483647 w 797"/>
              <a:gd name="T93" fmla="*/ 2147483647 h 1141"/>
              <a:gd name="T94" fmla="*/ 2147483647 w 797"/>
              <a:gd name="T95" fmla="*/ 2147483647 h 1141"/>
              <a:gd name="T96" fmla="*/ 2147483647 w 797"/>
              <a:gd name="T97" fmla="*/ 2147483647 h 1141"/>
              <a:gd name="T98" fmla="*/ 2147483647 w 797"/>
              <a:gd name="T99" fmla="*/ 2147483647 h 1141"/>
              <a:gd name="T100" fmla="*/ 2147483647 w 797"/>
              <a:gd name="T101" fmla="*/ 2147483647 h 1141"/>
              <a:gd name="T102" fmla="*/ 2147483647 w 797"/>
              <a:gd name="T103" fmla="*/ 2147483647 h 1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7"/>
              <a:gd name="T157" fmla="*/ 0 h 1141"/>
              <a:gd name="T158" fmla="*/ 797 w 797"/>
              <a:gd name="T159" fmla="*/ 1141 h 1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7" h="1141">
                <a:moveTo>
                  <a:pt x="405" y="4"/>
                </a:moveTo>
                <a:lnTo>
                  <a:pt x="404" y="4"/>
                </a:lnTo>
                <a:lnTo>
                  <a:pt x="402" y="4"/>
                </a:lnTo>
                <a:lnTo>
                  <a:pt x="399" y="3"/>
                </a:lnTo>
                <a:lnTo>
                  <a:pt x="394" y="2"/>
                </a:lnTo>
                <a:lnTo>
                  <a:pt x="389" y="1"/>
                </a:lnTo>
                <a:lnTo>
                  <a:pt x="383" y="1"/>
                </a:lnTo>
                <a:lnTo>
                  <a:pt x="377" y="0"/>
                </a:lnTo>
                <a:lnTo>
                  <a:pt x="369" y="0"/>
                </a:lnTo>
                <a:lnTo>
                  <a:pt x="362" y="0"/>
                </a:lnTo>
                <a:lnTo>
                  <a:pt x="354" y="1"/>
                </a:lnTo>
                <a:lnTo>
                  <a:pt x="347" y="2"/>
                </a:lnTo>
                <a:lnTo>
                  <a:pt x="339" y="4"/>
                </a:lnTo>
                <a:lnTo>
                  <a:pt x="331" y="7"/>
                </a:lnTo>
                <a:lnTo>
                  <a:pt x="324" y="11"/>
                </a:lnTo>
                <a:lnTo>
                  <a:pt x="318" y="16"/>
                </a:lnTo>
                <a:lnTo>
                  <a:pt x="311" y="22"/>
                </a:lnTo>
                <a:lnTo>
                  <a:pt x="305" y="29"/>
                </a:lnTo>
                <a:lnTo>
                  <a:pt x="300" y="38"/>
                </a:lnTo>
                <a:lnTo>
                  <a:pt x="295" y="48"/>
                </a:lnTo>
                <a:lnTo>
                  <a:pt x="291" y="58"/>
                </a:lnTo>
                <a:lnTo>
                  <a:pt x="286" y="70"/>
                </a:lnTo>
                <a:lnTo>
                  <a:pt x="281" y="82"/>
                </a:lnTo>
                <a:lnTo>
                  <a:pt x="277" y="94"/>
                </a:lnTo>
                <a:lnTo>
                  <a:pt x="274" y="106"/>
                </a:lnTo>
                <a:lnTo>
                  <a:pt x="270" y="119"/>
                </a:lnTo>
                <a:lnTo>
                  <a:pt x="266" y="131"/>
                </a:lnTo>
                <a:lnTo>
                  <a:pt x="263" y="143"/>
                </a:lnTo>
                <a:lnTo>
                  <a:pt x="260" y="154"/>
                </a:lnTo>
                <a:lnTo>
                  <a:pt x="257" y="165"/>
                </a:lnTo>
                <a:lnTo>
                  <a:pt x="254" y="175"/>
                </a:lnTo>
                <a:lnTo>
                  <a:pt x="252" y="183"/>
                </a:lnTo>
                <a:lnTo>
                  <a:pt x="249" y="191"/>
                </a:lnTo>
                <a:lnTo>
                  <a:pt x="247" y="195"/>
                </a:lnTo>
                <a:lnTo>
                  <a:pt x="245" y="202"/>
                </a:lnTo>
                <a:lnTo>
                  <a:pt x="242" y="210"/>
                </a:lnTo>
                <a:lnTo>
                  <a:pt x="238" y="220"/>
                </a:lnTo>
                <a:lnTo>
                  <a:pt x="233" y="232"/>
                </a:lnTo>
                <a:lnTo>
                  <a:pt x="227" y="245"/>
                </a:lnTo>
                <a:lnTo>
                  <a:pt x="221" y="259"/>
                </a:lnTo>
                <a:lnTo>
                  <a:pt x="215" y="275"/>
                </a:lnTo>
                <a:lnTo>
                  <a:pt x="208" y="292"/>
                </a:lnTo>
                <a:lnTo>
                  <a:pt x="201" y="310"/>
                </a:lnTo>
                <a:lnTo>
                  <a:pt x="193" y="328"/>
                </a:lnTo>
                <a:lnTo>
                  <a:pt x="186" y="348"/>
                </a:lnTo>
                <a:lnTo>
                  <a:pt x="178" y="368"/>
                </a:lnTo>
                <a:lnTo>
                  <a:pt x="169" y="388"/>
                </a:lnTo>
                <a:lnTo>
                  <a:pt x="161" y="409"/>
                </a:lnTo>
                <a:lnTo>
                  <a:pt x="153" y="430"/>
                </a:lnTo>
                <a:lnTo>
                  <a:pt x="144" y="451"/>
                </a:lnTo>
                <a:lnTo>
                  <a:pt x="136" y="472"/>
                </a:lnTo>
                <a:lnTo>
                  <a:pt x="128" y="493"/>
                </a:lnTo>
                <a:lnTo>
                  <a:pt x="120" y="513"/>
                </a:lnTo>
                <a:lnTo>
                  <a:pt x="113" y="532"/>
                </a:lnTo>
                <a:lnTo>
                  <a:pt x="105" y="552"/>
                </a:lnTo>
                <a:lnTo>
                  <a:pt x="98" y="570"/>
                </a:lnTo>
                <a:lnTo>
                  <a:pt x="92" y="588"/>
                </a:lnTo>
                <a:lnTo>
                  <a:pt x="86" y="605"/>
                </a:lnTo>
                <a:lnTo>
                  <a:pt x="80" y="620"/>
                </a:lnTo>
                <a:lnTo>
                  <a:pt x="76" y="634"/>
                </a:lnTo>
                <a:lnTo>
                  <a:pt x="72" y="647"/>
                </a:lnTo>
                <a:lnTo>
                  <a:pt x="68" y="659"/>
                </a:lnTo>
                <a:lnTo>
                  <a:pt x="66" y="669"/>
                </a:lnTo>
                <a:lnTo>
                  <a:pt x="64" y="676"/>
                </a:lnTo>
                <a:lnTo>
                  <a:pt x="63" y="683"/>
                </a:lnTo>
                <a:lnTo>
                  <a:pt x="62" y="692"/>
                </a:lnTo>
                <a:lnTo>
                  <a:pt x="60" y="702"/>
                </a:lnTo>
                <a:lnTo>
                  <a:pt x="58" y="711"/>
                </a:lnTo>
                <a:lnTo>
                  <a:pt x="56" y="721"/>
                </a:lnTo>
                <a:lnTo>
                  <a:pt x="52" y="729"/>
                </a:lnTo>
                <a:lnTo>
                  <a:pt x="49" y="737"/>
                </a:lnTo>
                <a:lnTo>
                  <a:pt x="45" y="745"/>
                </a:lnTo>
                <a:lnTo>
                  <a:pt x="42" y="753"/>
                </a:lnTo>
                <a:lnTo>
                  <a:pt x="38" y="760"/>
                </a:lnTo>
                <a:lnTo>
                  <a:pt x="34" y="767"/>
                </a:lnTo>
                <a:lnTo>
                  <a:pt x="29" y="774"/>
                </a:lnTo>
                <a:lnTo>
                  <a:pt x="25" y="779"/>
                </a:lnTo>
                <a:lnTo>
                  <a:pt x="21" y="785"/>
                </a:lnTo>
                <a:lnTo>
                  <a:pt x="18" y="790"/>
                </a:lnTo>
                <a:lnTo>
                  <a:pt x="13" y="794"/>
                </a:lnTo>
                <a:lnTo>
                  <a:pt x="10" y="797"/>
                </a:lnTo>
                <a:lnTo>
                  <a:pt x="4" y="804"/>
                </a:lnTo>
                <a:lnTo>
                  <a:pt x="1" y="812"/>
                </a:lnTo>
                <a:lnTo>
                  <a:pt x="0" y="820"/>
                </a:lnTo>
                <a:lnTo>
                  <a:pt x="3" y="828"/>
                </a:lnTo>
                <a:lnTo>
                  <a:pt x="9" y="836"/>
                </a:lnTo>
                <a:lnTo>
                  <a:pt x="18" y="843"/>
                </a:lnTo>
                <a:lnTo>
                  <a:pt x="31" y="850"/>
                </a:lnTo>
                <a:lnTo>
                  <a:pt x="49" y="855"/>
                </a:lnTo>
                <a:lnTo>
                  <a:pt x="61" y="857"/>
                </a:lnTo>
                <a:lnTo>
                  <a:pt x="76" y="858"/>
                </a:lnTo>
                <a:lnTo>
                  <a:pt x="95" y="858"/>
                </a:lnTo>
                <a:lnTo>
                  <a:pt x="115" y="858"/>
                </a:lnTo>
                <a:lnTo>
                  <a:pt x="137" y="858"/>
                </a:lnTo>
                <a:lnTo>
                  <a:pt x="160" y="858"/>
                </a:lnTo>
                <a:lnTo>
                  <a:pt x="183" y="858"/>
                </a:lnTo>
                <a:lnTo>
                  <a:pt x="206" y="859"/>
                </a:lnTo>
                <a:lnTo>
                  <a:pt x="229" y="862"/>
                </a:lnTo>
                <a:lnTo>
                  <a:pt x="250" y="866"/>
                </a:lnTo>
                <a:lnTo>
                  <a:pt x="269" y="872"/>
                </a:lnTo>
                <a:lnTo>
                  <a:pt x="285" y="881"/>
                </a:lnTo>
                <a:lnTo>
                  <a:pt x="298" y="891"/>
                </a:lnTo>
                <a:lnTo>
                  <a:pt x="307" y="904"/>
                </a:lnTo>
                <a:lnTo>
                  <a:pt x="312" y="921"/>
                </a:lnTo>
                <a:lnTo>
                  <a:pt x="312" y="941"/>
                </a:lnTo>
                <a:lnTo>
                  <a:pt x="311" y="957"/>
                </a:lnTo>
                <a:lnTo>
                  <a:pt x="312" y="973"/>
                </a:lnTo>
                <a:lnTo>
                  <a:pt x="316" y="988"/>
                </a:lnTo>
                <a:lnTo>
                  <a:pt x="321" y="1002"/>
                </a:lnTo>
                <a:lnTo>
                  <a:pt x="329" y="1017"/>
                </a:lnTo>
                <a:lnTo>
                  <a:pt x="338" y="1030"/>
                </a:lnTo>
                <a:lnTo>
                  <a:pt x="349" y="1043"/>
                </a:lnTo>
                <a:lnTo>
                  <a:pt x="361" y="1055"/>
                </a:lnTo>
                <a:lnTo>
                  <a:pt x="375" y="1066"/>
                </a:lnTo>
                <a:lnTo>
                  <a:pt x="390" y="1077"/>
                </a:lnTo>
                <a:lnTo>
                  <a:pt x="406" y="1086"/>
                </a:lnTo>
                <a:lnTo>
                  <a:pt x="422" y="1096"/>
                </a:lnTo>
                <a:lnTo>
                  <a:pt x="439" y="1104"/>
                </a:lnTo>
                <a:lnTo>
                  <a:pt x="456" y="1112"/>
                </a:lnTo>
                <a:lnTo>
                  <a:pt x="474" y="1119"/>
                </a:lnTo>
                <a:lnTo>
                  <a:pt x="492" y="1124"/>
                </a:lnTo>
                <a:lnTo>
                  <a:pt x="510" y="1130"/>
                </a:lnTo>
                <a:lnTo>
                  <a:pt x="528" y="1134"/>
                </a:lnTo>
                <a:lnTo>
                  <a:pt x="545" y="1137"/>
                </a:lnTo>
                <a:lnTo>
                  <a:pt x="562" y="1139"/>
                </a:lnTo>
                <a:lnTo>
                  <a:pt x="578" y="1141"/>
                </a:lnTo>
                <a:lnTo>
                  <a:pt x="593" y="1141"/>
                </a:lnTo>
                <a:lnTo>
                  <a:pt x="607" y="1141"/>
                </a:lnTo>
                <a:lnTo>
                  <a:pt x="621" y="1139"/>
                </a:lnTo>
                <a:lnTo>
                  <a:pt x="632" y="1136"/>
                </a:lnTo>
                <a:lnTo>
                  <a:pt x="642" y="1133"/>
                </a:lnTo>
                <a:lnTo>
                  <a:pt x="651" y="1128"/>
                </a:lnTo>
                <a:lnTo>
                  <a:pt x="658" y="1122"/>
                </a:lnTo>
                <a:lnTo>
                  <a:pt x="663" y="1115"/>
                </a:lnTo>
                <a:lnTo>
                  <a:pt x="665" y="1107"/>
                </a:lnTo>
                <a:lnTo>
                  <a:pt x="666" y="1098"/>
                </a:lnTo>
                <a:lnTo>
                  <a:pt x="664" y="1088"/>
                </a:lnTo>
                <a:lnTo>
                  <a:pt x="656" y="1056"/>
                </a:lnTo>
                <a:lnTo>
                  <a:pt x="654" y="1026"/>
                </a:lnTo>
                <a:lnTo>
                  <a:pt x="655" y="998"/>
                </a:lnTo>
                <a:lnTo>
                  <a:pt x="660" y="971"/>
                </a:lnTo>
                <a:lnTo>
                  <a:pt x="668" y="945"/>
                </a:lnTo>
                <a:lnTo>
                  <a:pt x="679" y="921"/>
                </a:lnTo>
                <a:lnTo>
                  <a:pt x="691" y="897"/>
                </a:lnTo>
                <a:lnTo>
                  <a:pt x="705" y="874"/>
                </a:lnTo>
                <a:lnTo>
                  <a:pt x="720" y="853"/>
                </a:lnTo>
                <a:lnTo>
                  <a:pt x="735" y="832"/>
                </a:lnTo>
                <a:lnTo>
                  <a:pt x="750" y="812"/>
                </a:lnTo>
                <a:lnTo>
                  <a:pt x="763" y="793"/>
                </a:lnTo>
                <a:lnTo>
                  <a:pt x="775" y="774"/>
                </a:lnTo>
                <a:lnTo>
                  <a:pt x="785" y="755"/>
                </a:lnTo>
                <a:lnTo>
                  <a:pt x="793" y="737"/>
                </a:lnTo>
                <a:lnTo>
                  <a:pt x="797" y="719"/>
                </a:lnTo>
                <a:lnTo>
                  <a:pt x="797" y="711"/>
                </a:lnTo>
                <a:lnTo>
                  <a:pt x="796" y="703"/>
                </a:lnTo>
                <a:lnTo>
                  <a:pt x="793" y="696"/>
                </a:lnTo>
                <a:lnTo>
                  <a:pt x="789" y="688"/>
                </a:lnTo>
                <a:lnTo>
                  <a:pt x="784" y="680"/>
                </a:lnTo>
                <a:lnTo>
                  <a:pt x="778" y="671"/>
                </a:lnTo>
                <a:lnTo>
                  <a:pt x="772" y="660"/>
                </a:lnTo>
                <a:lnTo>
                  <a:pt x="766" y="648"/>
                </a:lnTo>
                <a:lnTo>
                  <a:pt x="762" y="640"/>
                </a:lnTo>
                <a:lnTo>
                  <a:pt x="758" y="630"/>
                </a:lnTo>
                <a:lnTo>
                  <a:pt x="754" y="618"/>
                </a:lnTo>
                <a:lnTo>
                  <a:pt x="748" y="604"/>
                </a:lnTo>
                <a:lnTo>
                  <a:pt x="743" y="589"/>
                </a:lnTo>
                <a:lnTo>
                  <a:pt x="739" y="573"/>
                </a:lnTo>
                <a:lnTo>
                  <a:pt x="733" y="556"/>
                </a:lnTo>
                <a:lnTo>
                  <a:pt x="728" y="538"/>
                </a:lnTo>
                <a:lnTo>
                  <a:pt x="724" y="520"/>
                </a:lnTo>
                <a:lnTo>
                  <a:pt x="720" y="502"/>
                </a:lnTo>
                <a:lnTo>
                  <a:pt x="716" y="483"/>
                </a:lnTo>
                <a:lnTo>
                  <a:pt x="713" y="465"/>
                </a:lnTo>
                <a:lnTo>
                  <a:pt x="710" y="449"/>
                </a:lnTo>
                <a:lnTo>
                  <a:pt x="709" y="433"/>
                </a:lnTo>
                <a:lnTo>
                  <a:pt x="707" y="418"/>
                </a:lnTo>
                <a:lnTo>
                  <a:pt x="708" y="404"/>
                </a:lnTo>
                <a:lnTo>
                  <a:pt x="708" y="398"/>
                </a:lnTo>
                <a:lnTo>
                  <a:pt x="708" y="389"/>
                </a:lnTo>
                <a:lnTo>
                  <a:pt x="707" y="381"/>
                </a:lnTo>
                <a:lnTo>
                  <a:pt x="706" y="370"/>
                </a:lnTo>
                <a:lnTo>
                  <a:pt x="705" y="360"/>
                </a:lnTo>
                <a:lnTo>
                  <a:pt x="703" y="348"/>
                </a:lnTo>
                <a:lnTo>
                  <a:pt x="701" y="335"/>
                </a:lnTo>
                <a:lnTo>
                  <a:pt x="698" y="322"/>
                </a:lnTo>
                <a:lnTo>
                  <a:pt x="694" y="308"/>
                </a:lnTo>
                <a:lnTo>
                  <a:pt x="690" y="294"/>
                </a:lnTo>
                <a:lnTo>
                  <a:pt x="685" y="279"/>
                </a:lnTo>
                <a:lnTo>
                  <a:pt x="679" y="264"/>
                </a:lnTo>
                <a:lnTo>
                  <a:pt x="674" y="248"/>
                </a:lnTo>
                <a:lnTo>
                  <a:pt x="667" y="233"/>
                </a:lnTo>
                <a:lnTo>
                  <a:pt x="659" y="217"/>
                </a:lnTo>
                <a:lnTo>
                  <a:pt x="651" y="201"/>
                </a:lnTo>
                <a:lnTo>
                  <a:pt x="642" y="186"/>
                </a:lnTo>
                <a:lnTo>
                  <a:pt x="633" y="169"/>
                </a:lnTo>
                <a:lnTo>
                  <a:pt x="622" y="154"/>
                </a:lnTo>
                <a:lnTo>
                  <a:pt x="611" y="139"/>
                </a:lnTo>
                <a:lnTo>
                  <a:pt x="599" y="124"/>
                </a:lnTo>
                <a:lnTo>
                  <a:pt x="585" y="110"/>
                </a:lnTo>
                <a:lnTo>
                  <a:pt x="572" y="95"/>
                </a:lnTo>
                <a:lnTo>
                  <a:pt x="557" y="82"/>
                </a:lnTo>
                <a:lnTo>
                  <a:pt x="542" y="69"/>
                </a:lnTo>
                <a:lnTo>
                  <a:pt x="525" y="57"/>
                </a:lnTo>
                <a:lnTo>
                  <a:pt x="508" y="46"/>
                </a:lnTo>
                <a:lnTo>
                  <a:pt x="489" y="35"/>
                </a:lnTo>
                <a:lnTo>
                  <a:pt x="470" y="26"/>
                </a:lnTo>
                <a:lnTo>
                  <a:pt x="449" y="17"/>
                </a:lnTo>
                <a:lnTo>
                  <a:pt x="427" y="10"/>
                </a:lnTo>
                <a:lnTo>
                  <a:pt x="405" y="4"/>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73" name="Freeform 52"/>
          <p:cNvSpPr>
            <a:spLocks/>
          </p:cNvSpPr>
          <p:nvPr/>
        </p:nvSpPr>
        <p:spPr bwMode="auto">
          <a:xfrm>
            <a:off x="1903413" y="2816225"/>
            <a:ext cx="1125537" cy="1811338"/>
          </a:xfrm>
          <a:custGeom>
            <a:avLst/>
            <a:gdLst>
              <a:gd name="T0" fmla="*/ 2147483647 w 798"/>
              <a:gd name="T1" fmla="*/ 2147483647 h 1141"/>
              <a:gd name="T2" fmla="*/ 2147483647 w 798"/>
              <a:gd name="T3" fmla="*/ 2147483647 h 1141"/>
              <a:gd name="T4" fmla="*/ 2147483647 w 798"/>
              <a:gd name="T5" fmla="*/ 2147483647 h 1141"/>
              <a:gd name="T6" fmla="*/ 2147483647 w 798"/>
              <a:gd name="T7" fmla="*/ 2147483647 h 1141"/>
              <a:gd name="T8" fmla="*/ 2147483647 w 798"/>
              <a:gd name="T9" fmla="*/ 2147483647 h 1141"/>
              <a:gd name="T10" fmla="*/ 2147483647 w 798"/>
              <a:gd name="T11" fmla="*/ 2147483647 h 1141"/>
              <a:gd name="T12" fmla="*/ 2147483647 w 798"/>
              <a:gd name="T13" fmla="*/ 2147483647 h 1141"/>
              <a:gd name="T14" fmla="*/ 2147483647 w 798"/>
              <a:gd name="T15" fmla="*/ 2147483647 h 1141"/>
              <a:gd name="T16" fmla="*/ 2147483647 w 798"/>
              <a:gd name="T17" fmla="*/ 2147483647 h 1141"/>
              <a:gd name="T18" fmla="*/ 2147483647 w 798"/>
              <a:gd name="T19" fmla="*/ 2147483647 h 1141"/>
              <a:gd name="T20" fmla="*/ 2147483647 w 798"/>
              <a:gd name="T21" fmla="*/ 2147483647 h 1141"/>
              <a:gd name="T22" fmla="*/ 2147483647 w 798"/>
              <a:gd name="T23" fmla="*/ 2147483647 h 1141"/>
              <a:gd name="T24" fmla="*/ 2147483647 w 798"/>
              <a:gd name="T25" fmla="*/ 2147483647 h 1141"/>
              <a:gd name="T26" fmla="*/ 2147483647 w 798"/>
              <a:gd name="T27" fmla="*/ 2147483647 h 1141"/>
              <a:gd name="T28" fmla="*/ 2147483647 w 798"/>
              <a:gd name="T29" fmla="*/ 2147483647 h 1141"/>
              <a:gd name="T30" fmla="*/ 2147483647 w 798"/>
              <a:gd name="T31" fmla="*/ 2147483647 h 1141"/>
              <a:gd name="T32" fmla="*/ 2147483647 w 798"/>
              <a:gd name="T33" fmla="*/ 2147483647 h 1141"/>
              <a:gd name="T34" fmla="*/ 2147483647 w 798"/>
              <a:gd name="T35" fmla="*/ 2147483647 h 1141"/>
              <a:gd name="T36" fmla="*/ 2147483647 w 798"/>
              <a:gd name="T37" fmla="*/ 2147483647 h 1141"/>
              <a:gd name="T38" fmla="*/ 2147483647 w 798"/>
              <a:gd name="T39" fmla="*/ 2147483647 h 1141"/>
              <a:gd name="T40" fmla="*/ 2147483647 w 798"/>
              <a:gd name="T41" fmla="*/ 2147483647 h 1141"/>
              <a:gd name="T42" fmla="*/ 2147483647 w 798"/>
              <a:gd name="T43" fmla="*/ 2147483647 h 1141"/>
              <a:gd name="T44" fmla="*/ 2147483647 w 798"/>
              <a:gd name="T45" fmla="*/ 2147483647 h 1141"/>
              <a:gd name="T46" fmla="*/ 2147483647 w 798"/>
              <a:gd name="T47" fmla="*/ 2147483647 h 1141"/>
              <a:gd name="T48" fmla="*/ 2147483647 w 798"/>
              <a:gd name="T49" fmla="*/ 2147483647 h 1141"/>
              <a:gd name="T50" fmla="*/ 2147483647 w 798"/>
              <a:gd name="T51" fmla="*/ 2147483647 h 1141"/>
              <a:gd name="T52" fmla="*/ 2147483647 w 798"/>
              <a:gd name="T53" fmla="*/ 2147483647 h 1141"/>
              <a:gd name="T54" fmla="*/ 2147483647 w 798"/>
              <a:gd name="T55" fmla="*/ 2147483647 h 1141"/>
              <a:gd name="T56" fmla="*/ 2147483647 w 798"/>
              <a:gd name="T57" fmla="*/ 2147483647 h 1141"/>
              <a:gd name="T58" fmla="*/ 2147483647 w 798"/>
              <a:gd name="T59" fmla="*/ 2147483647 h 1141"/>
              <a:gd name="T60" fmla="*/ 2147483647 w 798"/>
              <a:gd name="T61" fmla="*/ 2147483647 h 1141"/>
              <a:gd name="T62" fmla="*/ 2147483647 w 798"/>
              <a:gd name="T63" fmla="*/ 2147483647 h 1141"/>
              <a:gd name="T64" fmla="*/ 2147483647 w 798"/>
              <a:gd name="T65" fmla="*/ 2147483647 h 1141"/>
              <a:gd name="T66" fmla="*/ 2147483647 w 798"/>
              <a:gd name="T67" fmla="*/ 2147483647 h 1141"/>
              <a:gd name="T68" fmla="*/ 2147483647 w 798"/>
              <a:gd name="T69" fmla="*/ 2147483647 h 1141"/>
              <a:gd name="T70" fmla="*/ 2147483647 w 798"/>
              <a:gd name="T71" fmla="*/ 2147483647 h 1141"/>
              <a:gd name="T72" fmla="*/ 2147483647 w 798"/>
              <a:gd name="T73" fmla="*/ 2147483647 h 1141"/>
              <a:gd name="T74" fmla="*/ 2147483647 w 798"/>
              <a:gd name="T75" fmla="*/ 2147483647 h 1141"/>
              <a:gd name="T76" fmla="*/ 2147483647 w 798"/>
              <a:gd name="T77" fmla="*/ 2147483647 h 1141"/>
              <a:gd name="T78" fmla="*/ 2147483647 w 798"/>
              <a:gd name="T79" fmla="*/ 2147483647 h 1141"/>
              <a:gd name="T80" fmla="*/ 2147483647 w 798"/>
              <a:gd name="T81" fmla="*/ 2147483647 h 1141"/>
              <a:gd name="T82" fmla="*/ 2147483647 w 798"/>
              <a:gd name="T83" fmla="*/ 2147483647 h 1141"/>
              <a:gd name="T84" fmla="*/ 2147483647 w 798"/>
              <a:gd name="T85" fmla="*/ 2147483647 h 1141"/>
              <a:gd name="T86" fmla="*/ 2147483647 w 798"/>
              <a:gd name="T87" fmla="*/ 2147483647 h 1141"/>
              <a:gd name="T88" fmla="*/ 2147483647 w 798"/>
              <a:gd name="T89" fmla="*/ 2147483647 h 1141"/>
              <a:gd name="T90" fmla="*/ 2147483647 w 798"/>
              <a:gd name="T91" fmla="*/ 2147483647 h 1141"/>
              <a:gd name="T92" fmla="*/ 2147483647 w 798"/>
              <a:gd name="T93" fmla="*/ 2147483647 h 1141"/>
              <a:gd name="T94" fmla="*/ 2147483647 w 798"/>
              <a:gd name="T95" fmla="*/ 2147483647 h 1141"/>
              <a:gd name="T96" fmla="*/ 2147483647 w 798"/>
              <a:gd name="T97" fmla="*/ 2147483647 h 1141"/>
              <a:gd name="T98" fmla="*/ 2147483647 w 798"/>
              <a:gd name="T99" fmla="*/ 2147483647 h 1141"/>
              <a:gd name="T100" fmla="*/ 2147483647 w 798"/>
              <a:gd name="T101" fmla="*/ 2147483647 h 1141"/>
              <a:gd name="T102" fmla="*/ 2147483647 w 798"/>
              <a:gd name="T103" fmla="*/ 2147483647 h 1141"/>
              <a:gd name="T104" fmla="*/ 2147483647 w 798"/>
              <a:gd name="T105" fmla="*/ 2147483647 h 1141"/>
              <a:gd name="T106" fmla="*/ 2147483647 w 798"/>
              <a:gd name="T107" fmla="*/ 2147483647 h 1141"/>
              <a:gd name="T108" fmla="*/ 2147483647 w 798"/>
              <a:gd name="T109" fmla="*/ 2147483647 h 1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8"/>
              <a:gd name="T166" fmla="*/ 0 h 1141"/>
              <a:gd name="T167" fmla="*/ 798 w 798"/>
              <a:gd name="T168" fmla="*/ 1141 h 1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8" h="1141">
                <a:moveTo>
                  <a:pt x="405" y="4"/>
                </a:moveTo>
                <a:lnTo>
                  <a:pt x="405" y="4"/>
                </a:lnTo>
                <a:lnTo>
                  <a:pt x="404" y="4"/>
                </a:lnTo>
                <a:lnTo>
                  <a:pt x="402" y="4"/>
                </a:lnTo>
                <a:lnTo>
                  <a:pt x="399" y="3"/>
                </a:lnTo>
                <a:lnTo>
                  <a:pt x="394" y="2"/>
                </a:lnTo>
                <a:lnTo>
                  <a:pt x="389" y="1"/>
                </a:lnTo>
                <a:lnTo>
                  <a:pt x="383" y="1"/>
                </a:lnTo>
                <a:lnTo>
                  <a:pt x="377" y="0"/>
                </a:lnTo>
                <a:lnTo>
                  <a:pt x="370" y="0"/>
                </a:lnTo>
                <a:lnTo>
                  <a:pt x="362" y="0"/>
                </a:lnTo>
                <a:lnTo>
                  <a:pt x="355" y="1"/>
                </a:lnTo>
                <a:lnTo>
                  <a:pt x="347" y="2"/>
                </a:lnTo>
                <a:lnTo>
                  <a:pt x="339" y="4"/>
                </a:lnTo>
                <a:lnTo>
                  <a:pt x="332" y="7"/>
                </a:lnTo>
                <a:lnTo>
                  <a:pt x="324" y="11"/>
                </a:lnTo>
                <a:lnTo>
                  <a:pt x="318" y="16"/>
                </a:lnTo>
                <a:lnTo>
                  <a:pt x="311" y="22"/>
                </a:lnTo>
                <a:lnTo>
                  <a:pt x="306" y="29"/>
                </a:lnTo>
                <a:lnTo>
                  <a:pt x="301" y="38"/>
                </a:lnTo>
                <a:lnTo>
                  <a:pt x="295" y="48"/>
                </a:lnTo>
                <a:lnTo>
                  <a:pt x="291" y="58"/>
                </a:lnTo>
                <a:lnTo>
                  <a:pt x="286" y="70"/>
                </a:lnTo>
                <a:lnTo>
                  <a:pt x="282" y="82"/>
                </a:lnTo>
                <a:lnTo>
                  <a:pt x="278" y="94"/>
                </a:lnTo>
                <a:lnTo>
                  <a:pt x="274" y="106"/>
                </a:lnTo>
                <a:lnTo>
                  <a:pt x="270" y="119"/>
                </a:lnTo>
                <a:lnTo>
                  <a:pt x="267" y="131"/>
                </a:lnTo>
                <a:lnTo>
                  <a:pt x="264" y="143"/>
                </a:lnTo>
                <a:lnTo>
                  <a:pt x="260" y="154"/>
                </a:lnTo>
                <a:lnTo>
                  <a:pt x="257" y="165"/>
                </a:lnTo>
                <a:lnTo>
                  <a:pt x="254" y="175"/>
                </a:lnTo>
                <a:lnTo>
                  <a:pt x="252" y="183"/>
                </a:lnTo>
                <a:lnTo>
                  <a:pt x="249" y="191"/>
                </a:lnTo>
                <a:lnTo>
                  <a:pt x="248" y="195"/>
                </a:lnTo>
                <a:lnTo>
                  <a:pt x="245" y="202"/>
                </a:lnTo>
                <a:lnTo>
                  <a:pt x="242" y="210"/>
                </a:lnTo>
                <a:lnTo>
                  <a:pt x="238" y="220"/>
                </a:lnTo>
                <a:lnTo>
                  <a:pt x="233" y="232"/>
                </a:lnTo>
                <a:lnTo>
                  <a:pt x="227" y="245"/>
                </a:lnTo>
                <a:lnTo>
                  <a:pt x="222" y="259"/>
                </a:lnTo>
                <a:lnTo>
                  <a:pt x="215" y="275"/>
                </a:lnTo>
                <a:lnTo>
                  <a:pt x="208" y="292"/>
                </a:lnTo>
                <a:lnTo>
                  <a:pt x="201" y="310"/>
                </a:lnTo>
                <a:lnTo>
                  <a:pt x="193" y="328"/>
                </a:lnTo>
                <a:lnTo>
                  <a:pt x="186" y="348"/>
                </a:lnTo>
                <a:lnTo>
                  <a:pt x="178" y="368"/>
                </a:lnTo>
                <a:lnTo>
                  <a:pt x="169" y="388"/>
                </a:lnTo>
                <a:lnTo>
                  <a:pt x="161" y="409"/>
                </a:lnTo>
                <a:lnTo>
                  <a:pt x="153" y="430"/>
                </a:lnTo>
                <a:lnTo>
                  <a:pt x="144" y="451"/>
                </a:lnTo>
                <a:lnTo>
                  <a:pt x="136" y="472"/>
                </a:lnTo>
                <a:lnTo>
                  <a:pt x="128" y="493"/>
                </a:lnTo>
                <a:lnTo>
                  <a:pt x="120" y="513"/>
                </a:lnTo>
                <a:lnTo>
                  <a:pt x="113" y="532"/>
                </a:lnTo>
                <a:lnTo>
                  <a:pt x="105" y="552"/>
                </a:lnTo>
                <a:lnTo>
                  <a:pt x="98" y="570"/>
                </a:lnTo>
                <a:lnTo>
                  <a:pt x="92" y="588"/>
                </a:lnTo>
                <a:lnTo>
                  <a:pt x="86" y="605"/>
                </a:lnTo>
                <a:lnTo>
                  <a:pt x="81" y="620"/>
                </a:lnTo>
                <a:lnTo>
                  <a:pt x="76" y="634"/>
                </a:lnTo>
                <a:lnTo>
                  <a:pt x="72" y="647"/>
                </a:lnTo>
                <a:lnTo>
                  <a:pt x="68" y="659"/>
                </a:lnTo>
                <a:lnTo>
                  <a:pt x="66" y="669"/>
                </a:lnTo>
                <a:lnTo>
                  <a:pt x="64" y="676"/>
                </a:lnTo>
                <a:lnTo>
                  <a:pt x="63" y="683"/>
                </a:lnTo>
                <a:lnTo>
                  <a:pt x="62" y="692"/>
                </a:lnTo>
                <a:lnTo>
                  <a:pt x="60" y="702"/>
                </a:lnTo>
                <a:lnTo>
                  <a:pt x="58" y="711"/>
                </a:lnTo>
                <a:lnTo>
                  <a:pt x="56" y="721"/>
                </a:lnTo>
                <a:lnTo>
                  <a:pt x="52" y="729"/>
                </a:lnTo>
                <a:lnTo>
                  <a:pt x="49" y="737"/>
                </a:lnTo>
                <a:lnTo>
                  <a:pt x="45" y="745"/>
                </a:lnTo>
                <a:lnTo>
                  <a:pt x="42" y="753"/>
                </a:lnTo>
                <a:lnTo>
                  <a:pt x="38" y="760"/>
                </a:lnTo>
                <a:lnTo>
                  <a:pt x="34" y="767"/>
                </a:lnTo>
                <a:lnTo>
                  <a:pt x="29" y="774"/>
                </a:lnTo>
                <a:lnTo>
                  <a:pt x="25" y="779"/>
                </a:lnTo>
                <a:lnTo>
                  <a:pt x="21" y="785"/>
                </a:lnTo>
                <a:lnTo>
                  <a:pt x="18" y="790"/>
                </a:lnTo>
                <a:lnTo>
                  <a:pt x="14" y="794"/>
                </a:lnTo>
                <a:lnTo>
                  <a:pt x="10" y="797"/>
                </a:lnTo>
                <a:lnTo>
                  <a:pt x="5" y="804"/>
                </a:lnTo>
                <a:lnTo>
                  <a:pt x="1" y="812"/>
                </a:lnTo>
                <a:lnTo>
                  <a:pt x="0" y="820"/>
                </a:lnTo>
                <a:lnTo>
                  <a:pt x="3" y="828"/>
                </a:lnTo>
                <a:lnTo>
                  <a:pt x="9" y="836"/>
                </a:lnTo>
                <a:lnTo>
                  <a:pt x="18" y="843"/>
                </a:lnTo>
                <a:lnTo>
                  <a:pt x="32" y="850"/>
                </a:lnTo>
                <a:lnTo>
                  <a:pt x="49" y="855"/>
                </a:lnTo>
                <a:lnTo>
                  <a:pt x="62" y="857"/>
                </a:lnTo>
                <a:lnTo>
                  <a:pt x="77" y="858"/>
                </a:lnTo>
                <a:lnTo>
                  <a:pt x="95" y="858"/>
                </a:lnTo>
                <a:lnTo>
                  <a:pt x="115" y="858"/>
                </a:lnTo>
                <a:lnTo>
                  <a:pt x="137" y="858"/>
                </a:lnTo>
                <a:lnTo>
                  <a:pt x="160" y="858"/>
                </a:lnTo>
                <a:lnTo>
                  <a:pt x="184" y="858"/>
                </a:lnTo>
                <a:lnTo>
                  <a:pt x="207" y="859"/>
                </a:lnTo>
                <a:lnTo>
                  <a:pt x="229" y="862"/>
                </a:lnTo>
                <a:lnTo>
                  <a:pt x="250" y="866"/>
                </a:lnTo>
                <a:lnTo>
                  <a:pt x="269" y="872"/>
                </a:lnTo>
                <a:lnTo>
                  <a:pt x="286" y="881"/>
                </a:lnTo>
                <a:lnTo>
                  <a:pt x="298" y="891"/>
                </a:lnTo>
                <a:lnTo>
                  <a:pt x="307" y="904"/>
                </a:lnTo>
                <a:lnTo>
                  <a:pt x="313" y="921"/>
                </a:lnTo>
                <a:lnTo>
                  <a:pt x="312" y="941"/>
                </a:lnTo>
                <a:lnTo>
                  <a:pt x="311" y="957"/>
                </a:lnTo>
                <a:lnTo>
                  <a:pt x="312" y="973"/>
                </a:lnTo>
                <a:lnTo>
                  <a:pt x="316" y="988"/>
                </a:lnTo>
                <a:lnTo>
                  <a:pt x="321" y="1002"/>
                </a:lnTo>
                <a:lnTo>
                  <a:pt x="329" y="1017"/>
                </a:lnTo>
                <a:lnTo>
                  <a:pt x="339" y="1030"/>
                </a:lnTo>
                <a:lnTo>
                  <a:pt x="350" y="1043"/>
                </a:lnTo>
                <a:lnTo>
                  <a:pt x="362" y="1055"/>
                </a:lnTo>
                <a:lnTo>
                  <a:pt x="375" y="1066"/>
                </a:lnTo>
                <a:lnTo>
                  <a:pt x="390" y="1077"/>
                </a:lnTo>
                <a:lnTo>
                  <a:pt x="406" y="1086"/>
                </a:lnTo>
                <a:lnTo>
                  <a:pt x="422" y="1096"/>
                </a:lnTo>
                <a:lnTo>
                  <a:pt x="439" y="1104"/>
                </a:lnTo>
                <a:lnTo>
                  <a:pt x="457" y="1112"/>
                </a:lnTo>
                <a:lnTo>
                  <a:pt x="474" y="1119"/>
                </a:lnTo>
                <a:lnTo>
                  <a:pt x="492" y="1124"/>
                </a:lnTo>
                <a:lnTo>
                  <a:pt x="510" y="1130"/>
                </a:lnTo>
                <a:lnTo>
                  <a:pt x="528" y="1134"/>
                </a:lnTo>
                <a:lnTo>
                  <a:pt x="545" y="1137"/>
                </a:lnTo>
                <a:lnTo>
                  <a:pt x="562" y="1139"/>
                </a:lnTo>
                <a:lnTo>
                  <a:pt x="578" y="1141"/>
                </a:lnTo>
                <a:lnTo>
                  <a:pt x="594" y="1141"/>
                </a:lnTo>
                <a:lnTo>
                  <a:pt x="608" y="1141"/>
                </a:lnTo>
                <a:lnTo>
                  <a:pt x="621" y="1139"/>
                </a:lnTo>
                <a:lnTo>
                  <a:pt x="632" y="1136"/>
                </a:lnTo>
                <a:lnTo>
                  <a:pt x="643" y="1133"/>
                </a:lnTo>
                <a:lnTo>
                  <a:pt x="651" y="1128"/>
                </a:lnTo>
                <a:lnTo>
                  <a:pt x="658" y="1122"/>
                </a:lnTo>
                <a:lnTo>
                  <a:pt x="663" y="1115"/>
                </a:lnTo>
                <a:lnTo>
                  <a:pt x="666" y="1107"/>
                </a:lnTo>
                <a:lnTo>
                  <a:pt x="666" y="1098"/>
                </a:lnTo>
                <a:lnTo>
                  <a:pt x="664" y="1088"/>
                </a:lnTo>
                <a:lnTo>
                  <a:pt x="656" y="1056"/>
                </a:lnTo>
                <a:lnTo>
                  <a:pt x="654" y="1026"/>
                </a:lnTo>
                <a:lnTo>
                  <a:pt x="655" y="998"/>
                </a:lnTo>
                <a:lnTo>
                  <a:pt x="661" y="971"/>
                </a:lnTo>
                <a:lnTo>
                  <a:pt x="669" y="945"/>
                </a:lnTo>
                <a:lnTo>
                  <a:pt x="680" y="921"/>
                </a:lnTo>
                <a:lnTo>
                  <a:pt x="692" y="897"/>
                </a:lnTo>
                <a:lnTo>
                  <a:pt x="705" y="874"/>
                </a:lnTo>
                <a:lnTo>
                  <a:pt x="720" y="853"/>
                </a:lnTo>
                <a:lnTo>
                  <a:pt x="735" y="832"/>
                </a:lnTo>
                <a:lnTo>
                  <a:pt x="750" y="812"/>
                </a:lnTo>
                <a:lnTo>
                  <a:pt x="763" y="793"/>
                </a:lnTo>
                <a:lnTo>
                  <a:pt x="775" y="774"/>
                </a:lnTo>
                <a:lnTo>
                  <a:pt x="785" y="755"/>
                </a:lnTo>
                <a:lnTo>
                  <a:pt x="793" y="737"/>
                </a:lnTo>
                <a:lnTo>
                  <a:pt x="797" y="719"/>
                </a:lnTo>
                <a:lnTo>
                  <a:pt x="798" y="711"/>
                </a:lnTo>
                <a:lnTo>
                  <a:pt x="796" y="703"/>
                </a:lnTo>
                <a:lnTo>
                  <a:pt x="793" y="696"/>
                </a:lnTo>
                <a:lnTo>
                  <a:pt x="790" y="688"/>
                </a:lnTo>
                <a:lnTo>
                  <a:pt x="784" y="680"/>
                </a:lnTo>
                <a:lnTo>
                  <a:pt x="779" y="671"/>
                </a:lnTo>
                <a:lnTo>
                  <a:pt x="772" y="660"/>
                </a:lnTo>
                <a:lnTo>
                  <a:pt x="766" y="648"/>
                </a:lnTo>
                <a:lnTo>
                  <a:pt x="762" y="640"/>
                </a:lnTo>
                <a:lnTo>
                  <a:pt x="758" y="630"/>
                </a:lnTo>
                <a:lnTo>
                  <a:pt x="754" y="618"/>
                </a:lnTo>
                <a:lnTo>
                  <a:pt x="749" y="604"/>
                </a:lnTo>
                <a:lnTo>
                  <a:pt x="743" y="589"/>
                </a:lnTo>
                <a:lnTo>
                  <a:pt x="739" y="573"/>
                </a:lnTo>
                <a:lnTo>
                  <a:pt x="734" y="556"/>
                </a:lnTo>
                <a:lnTo>
                  <a:pt x="728" y="538"/>
                </a:lnTo>
                <a:lnTo>
                  <a:pt x="724" y="520"/>
                </a:lnTo>
                <a:lnTo>
                  <a:pt x="720" y="502"/>
                </a:lnTo>
                <a:lnTo>
                  <a:pt x="716" y="483"/>
                </a:lnTo>
                <a:lnTo>
                  <a:pt x="713" y="465"/>
                </a:lnTo>
                <a:lnTo>
                  <a:pt x="711" y="449"/>
                </a:lnTo>
                <a:lnTo>
                  <a:pt x="709" y="433"/>
                </a:lnTo>
                <a:lnTo>
                  <a:pt x="708" y="418"/>
                </a:lnTo>
                <a:lnTo>
                  <a:pt x="708" y="404"/>
                </a:lnTo>
                <a:lnTo>
                  <a:pt x="708" y="398"/>
                </a:lnTo>
                <a:lnTo>
                  <a:pt x="708" y="389"/>
                </a:lnTo>
                <a:lnTo>
                  <a:pt x="708" y="381"/>
                </a:lnTo>
                <a:lnTo>
                  <a:pt x="707" y="370"/>
                </a:lnTo>
                <a:lnTo>
                  <a:pt x="705" y="360"/>
                </a:lnTo>
                <a:lnTo>
                  <a:pt x="703" y="348"/>
                </a:lnTo>
                <a:lnTo>
                  <a:pt x="701" y="335"/>
                </a:lnTo>
                <a:lnTo>
                  <a:pt x="698" y="322"/>
                </a:lnTo>
                <a:lnTo>
                  <a:pt x="694" y="308"/>
                </a:lnTo>
                <a:lnTo>
                  <a:pt x="690" y="294"/>
                </a:lnTo>
                <a:lnTo>
                  <a:pt x="685" y="279"/>
                </a:lnTo>
                <a:lnTo>
                  <a:pt x="680" y="264"/>
                </a:lnTo>
                <a:lnTo>
                  <a:pt x="674" y="248"/>
                </a:lnTo>
                <a:lnTo>
                  <a:pt x="667" y="233"/>
                </a:lnTo>
                <a:lnTo>
                  <a:pt x="659" y="217"/>
                </a:lnTo>
                <a:lnTo>
                  <a:pt x="651" y="201"/>
                </a:lnTo>
                <a:lnTo>
                  <a:pt x="642" y="186"/>
                </a:lnTo>
                <a:lnTo>
                  <a:pt x="633" y="169"/>
                </a:lnTo>
                <a:lnTo>
                  <a:pt x="622" y="154"/>
                </a:lnTo>
                <a:lnTo>
                  <a:pt x="611" y="139"/>
                </a:lnTo>
                <a:lnTo>
                  <a:pt x="599" y="124"/>
                </a:lnTo>
                <a:lnTo>
                  <a:pt x="586" y="110"/>
                </a:lnTo>
                <a:lnTo>
                  <a:pt x="572" y="95"/>
                </a:lnTo>
                <a:lnTo>
                  <a:pt x="557" y="82"/>
                </a:lnTo>
                <a:lnTo>
                  <a:pt x="542" y="69"/>
                </a:lnTo>
                <a:lnTo>
                  <a:pt x="525" y="57"/>
                </a:lnTo>
                <a:lnTo>
                  <a:pt x="508" y="46"/>
                </a:lnTo>
                <a:lnTo>
                  <a:pt x="489" y="35"/>
                </a:lnTo>
                <a:lnTo>
                  <a:pt x="470" y="26"/>
                </a:lnTo>
                <a:lnTo>
                  <a:pt x="449" y="17"/>
                </a:lnTo>
                <a:lnTo>
                  <a:pt x="427" y="10"/>
                </a:lnTo>
                <a:lnTo>
                  <a:pt x="405"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4" name="Freeform 53"/>
          <p:cNvSpPr>
            <a:spLocks/>
          </p:cNvSpPr>
          <p:nvPr/>
        </p:nvSpPr>
        <p:spPr bwMode="auto">
          <a:xfrm>
            <a:off x="6418263" y="2816225"/>
            <a:ext cx="1123950" cy="1811338"/>
          </a:xfrm>
          <a:custGeom>
            <a:avLst/>
            <a:gdLst>
              <a:gd name="T0" fmla="*/ 2147483647 w 797"/>
              <a:gd name="T1" fmla="*/ 2147483647 h 1141"/>
              <a:gd name="T2" fmla="*/ 2147483647 w 797"/>
              <a:gd name="T3" fmla="*/ 2147483647 h 1141"/>
              <a:gd name="T4" fmla="*/ 2147483647 w 797"/>
              <a:gd name="T5" fmla="*/ 2147483647 h 1141"/>
              <a:gd name="T6" fmla="*/ 2147483647 w 797"/>
              <a:gd name="T7" fmla="*/ 2147483647 h 1141"/>
              <a:gd name="T8" fmla="*/ 2147483647 w 797"/>
              <a:gd name="T9" fmla="*/ 2147483647 h 1141"/>
              <a:gd name="T10" fmla="*/ 2147483647 w 797"/>
              <a:gd name="T11" fmla="*/ 2147483647 h 1141"/>
              <a:gd name="T12" fmla="*/ 2147483647 w 797"/>
              <a:gd name="T13" fmla="*/ 2147483647 h 1141"/>
              <a:gd name="T14" fmla="*/ 2147483647 w 797"/>
              <a:gd name="T15" fmla="*/ 2147483647 h 1141"/>
              <a:gd name="T16" fmla="*/ 2147483647 w 797"/>
              <a:gd name="T17" fmla="*/ 2147483647 h 1141"/>
              <a:gd name="T18" fmla="*/ 2147483647 w 797"/>
              <a:gd name="T19" fmla="*/ 2147483647 h 1141"/>
              <a:gd name="T20" fmla="*/ 2147483647 w 797"/>
              <a:gd name="T21" fmla="*/ 2147483647 h 1141"/>
              <a:gd name="T22" fmla="*/ 2147483647 w 797"/>
              <a:gd name="T23" fmla="*/ 2147483647 h 1141"/>
              <a:gd name="T24" fmla="*/ 2147483647 w 797"/>
              <a:gd name="T25" fmla="*/ 2147483647 h 1141"/>
              <a:gd name="T26" fmla="*/ 2147483647 w 797"/>
              <a:gd name="T27" fmla="*/ 2147483647 h 1141"/>
              <a:gd name="T28" fmla="*/ 2147483647 w 797"/>
              <a:gd name="T29" fmla="*/ 2147483647 h 1141"/>
              <a:gd name="T30" fmla="*/ 2147483647 w 797"/>
              <a:gd name="T31" fmla="*/ 2147483647 h 1141"/>
              <a:gd name="T32" fmla="*/ 2147483647 w 797"/>
              <a:gd name="T33" fmla="*/ 2147483647 h 1141"/>
              <a:gd name="T34" fmla="*/ 2147483647 w 797"/>
              <a:gd name="T35" fmla="*/ 2147483647 h 1141"/>
              <a:gd name="T36" fmla="*/ 2147483647 w 797"/>
              <a:gd name="T37" fmla="*/ 2147483647 h 1141"/>
              <a:gd name="T38" fmla="*/ 2147483647 w 797"/>
              <a:gd name="T39" fmla="*/ 2147483647 h 1141"/>
              <a:gd name="T40" fmla="*/ 2147483647 w 797"/>
              <a:gd name="T41" fmla="*/ 2147483647 h 1141"/>
              <a:gd name="T42" fmla="*/ 2147483647 w 797"/>
              <a:gd name="T43" fmla="*/ 2147483647 h 1141"/>
              <a:gd name="T44" fmla="*/ 2147483647 w 797"/>
              <a:gd name="T45" fmla="*/ 2147483647 h 1141"/>
              <a:gd name="T46" fmla="*/ 2147483647 w 797"/>
              <a:gd name="T47" fmla="*/ 2147483647 h 1141"/>
              <a:gd name="T48" fmla="*/ 2147483647 w 797"/>
              <a:gd name="T49" fmla="*/ 2147483647 h 1141"/>
              <a:gd name="T50" fmla="*/ 2147483647 w 797"/>
              <a:gd name="T51" fmla="*/ 2147483647 h 1141"/>
              <a:gd name="T52" fmla="*/ 2147483647 w 797"/>
              <a:gd name="T53" fmla="*/ 2147483647 h 1141"/>
              <a:gd name="T54" fmla="*/ 2147483647 w 797"/>
              <a:gd name="T55" fmla="*/ 2147483647 h 1141"/>
              <a:gd name="T56" fmla="*/ 2147483647 w 797"/>
              <a:gd name="T57" fmla="*/ 2147483647 h 1141"/>
              <a:gd name="T58" fmla="*/ 2147483647 w 797"/>
              <a:gd name="T59" fmla="*/ 2147483647 h 1141"/>
              <a:gd name="T60" fmla="*/ 2147483647 w 797"/>
              <a:gd name="T61" fmla="*/ 2147483647 h 1141"/>
              <a:gd name="T62" fmla="*/ 2147483647 w 797"/>
              <a:gd name="T63" fmla="*/ 2147483647 h 1141"/>
              <a:gd name="T64" fmla="*/ 2147483647 w 797"/>
              <a:gd name="T65" fmla="*/ 2147483647 h 1141"/>
              <a:gd name="T66" fmla="*/ 2147483647 w 797"/>
              <a:gd name="T67" fmla="*/ 2147483647 h 1141"/>
              <a:gd name="T68" fmla="*/ 2147483647 w 797"/>
              <a:gd name="T69" fmla="*/ 2147483647 h 1141"/>
              <a:gd name="T70" fmla="*/ 2147483647 w 797"/>
              <a:gd name="T71" fmla="*/ 2147483647 h 1141"/>
              <a:gd name="T72" fmla="*/ 2147483647 w 797"/>
              <a:gd name="T73" fmla="*/ 2147483647 h 1141"/>
              <a:gd name="T74" fmla="*/ 2147483647 w 797"/>
              <a:gd name="T75" fmla="*/ 2147483647 h 1141"/>
              <a:gd name="T76" fmla="*/ 2147483647 w 797"/>
              <a:gd name="T77" fmla="*/ 2147483647 h 1141"/>
              <a:gd name="T78" fmla="*/ 2147483647 w 797"/>
              <a:gd name="T79" fmla="*/ 2147483647 h 1141"/>
              <a:gd name="T80" fmla="*/ 2147483647 w 797"/>
              <a:gd name="T81" fmla="*/ 2147483647 h 1141"/>
              <a:gd name="T82" fmla="*/ 2147483647 w 797"/>
              <a:gd name="T83" fmla="*/ 2147483647 h 1141"/>
              <a:gd name="T84" fmla="*/ 2147483647 w 797"/>
              <a:gd name="T85" fmla="*/ 2147483647 h 1141"/>
              <a:gd name="T86" fmla="*/ 2147483647 w 797"/>
              <a:gd name="T87" fmla="*/ 2147483647 h 1141"/>
              <a:gd name="T88" fmla="*/ 2147483647 w 797"/>
              <a:gd name="T89" fmla="*/ 2147483647 h 1141"/>
              <a:gd name="T90" fmla="*/ 2147483647 w 797"/>
              <a:gd name="T91" fmla="*/ 2147483647 h 1141"/>
              <a:gd name="T92" fmla="*/ 2147483647 w 797"/>
              <a:gd name="T93" fmla="*/ 2147483647 h 1141"/>
              <a:gd name="T94" fmla="*/ 2147483647 w 797"/>
              <a:gd name="T95" fmla="*/ 2147483647 h 1141"/>
              <a:gd name="T96" fmla="*/ 2147483647 w 797"/>
              <a:gd name="T97" fmla="*/ 2147483647 h 1141"/>
              <a:gd name="T98" fmla="*/ 2147483647 w 797"/>
              <a:gd name="T99" fmla="*/ 2147483647 h 1141"/>
              <a:gd name="T100" fmla="*/ 2147483647 w 797"/>
              <a:gd name="T101" fmla="*/ 2147483647 h 1141"/>
              <a:gd name="T102" fmla="*/ 2147483647 w 797"/>
              <a:gd name="T103" fmla="*/ 2147483647 h 1141"/>
              <a:gd name="T104" fmla="*/ 2147483647 w 797"/>
              <a:gd name="T105" fmla="*/ 2147483647 h 1141"/>
              <a:gd name="T106" fmla="*/ 2147483647 w 797"/>
              <a:gd name="T107" fmla="*/ 2147483647 h 1141"/>
              <a:gd name="T108" fmla="*/ 2147483647 w 797"/>
              <a:gd name="T109" fmla="*/ 2147483647 h 1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7"/>
              <a:gd name="T166" fmla="*/ 0 h 1141"/>
              <a:gd name="T167" fmla="*/ 797 w 797"/>
              <a:gd name="T168" fmla="*/ 1141 h 1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7" h="1141">
                <a:moveTo>
                  <a:pt x="405" y="4"/>
                </a:moveTo>
                <a:lnTo>
                  <a:pt x="405" y="4"/>
                </a:lnTo>
                <a:lnTo>
                  <a:pt x="404" y="4"/>
                </a:lnTo>
                <a:lnTo>
                  <a:pt x="402" y="4"/>
                </a:lnTo>
                <a:lnTo>
                  <a:pt x="399" y="3"/>
                </a:lnTo>
                <a:lnTo>
                  <a:pt x="394" y="2"/>
                </a:lnTo>
                <a:lnTo>
                  <a:pt x="389" y="1"/>
                </a:lnTo>
                <a:lnTo>
                  <a:pt x="383" y="1"/>
                </a:lnTo>
                <a:lnTo>
                  <a:pt x="377" y="0"/>
                </a:lnTo>
                <a:lnTo>
                  <a:pt x="369" y="0"/>
                </a:lnTo>
                <a:lnTo>
                  <a:pt x="362" y="0"/>
                </a:lnTo>
                <a:lnTo>
                  <a:pt x="354" y="1"/>
                </a:lnTo>
                <a:lnTo>
                  <a:pt x="347" y="2"/>
                </a:lnTo>
                <a:lnTo>
                  <a:pt x="339" y="4"/>
                </a:lnTo>
                <a:lnTo>
                  <a:pt x="331" y="7"/>
                </a:lnTo>
                <a:lnTo>
                  <a:pt x="324" y="11"/>
                </a:lnTo>
                <a:lnTo>
                  <a:pt x="318" y="16"/>
                </a:lnTo>
                <a:lnTo>
                  <a:pt x="311" y="22"/>
                </a:lnTo>
                <a:lnTo>
                  <a:pt x="305" y="29"/>
                </a:lnTo>
                <a:lnTo>
                  <a:pt x="300" y="38"/>
                </a:lnTo>
                <a:lnTo>
                  <a:pt x="295" y="48"/>
                </a:lnTo>
                <a:lnTo>
                  <a:pt x="291" y="58"/>
                </a:lnTo>
                <a:lnTo>
                  <a:pt x="286" y="70"/>
                </a:lnTo>
                <a:lnTo>
                  <a:pt x="281" y="82"/>
                </a:lnTo>
                <a:lnTo>
                  <a:pt x="277" y="94"/>
                </a:lnTo>
                <a:lnTo>
                  <a:pt x="274" y="106"/>
                </a:lnTo>
                <a:lnTo>
                  <a:pt x="270" y="119"/>
                </a:lnTo>
                <a:lnTo>
                  <a:pt x="266" y="131"/>
                </a:lnTo>
                <a:lnTo>
                  <a:pt x="263" y="143"/>
                </a:lnTo>
                <a:lnTo>
                  <a:pt x="260" y="154"/>
                </a:lnTo>
                <a:lnTo>
                  <a:pt x="257" y="165"/>
                </a:lnTo>
                <a:lnTo>
                  <a:pt x="254" y="175"/>
                </a:lnTo>
                <a:lnTo>
                  <a:pt x="252" y="183"/>
                </a:lnTo>
                <a:lnTo>
                  <a:pt x="249" y="191"/>
                </a:lnTo>
                <a:lnTo>
                  <a:pt x="247" y="195"/>
                </a:lnTo>
                <a:lnTo>
                  <a:pt x="245" y="202"/>
                </a:lnTo>
                <a:lnTo>
                  <a:pt x="242" y="210"/>
                </a:lnTo>
                <a:lnTo>
                  <a:pt x="238" y="220"/>
                </a:lnTo>
                <a:lnTo>
                  <a:pt x="233" y="232"/>
                </a:lnTo>
                <a:lnTo>
                  <a:pt x="227" y="245"/>
                </a:lnTo>
                <a:lnTo>
                  <a:pt x="221" y="259"/>
                </a:lnTo>
                <a:lnTo>
                  <a:pt x="215" y="275"/>
                </a:lnTo>
                <a:lnTo>
                  <a:pt x="208" y="292"/>
                </a:lnTo>
                <a:lnTo>
                  <a:pt x="201" y="310"/>
                </a:lnTo>
                <a:lnTo>
                  <a:pt x="193" y="328"/>
                </a:lnTo>
                <a:lnTo>
                  <a:pt x="186" y="348"/>
                </a:lnTo>
                <a:lnTo>
                  <a:pt x="178" y="368"/>
                </a:lnTo>
                <a:lnTo>
                  <a:pt x="169" y="388"/>
                </a:lnTo>
                <a:lnTo>
                  <a:pt x="161" y="409"/>
                </a:lnTo>
                <a:lnTo>
                  <a:pt x="153" y="430"/>
                </a:lnTo>
                <a:lnTo>
                  <a:pt x="144" y="451"/>
                </a:lnTo>
                <a:lnTo>
                  <a:pt x="136" y="472"/>
                </a:lnTo>
                <a:lnTo>
                  <a:pt x="128" y="493"/>
                </a:lnTo>
                <a:lnTo>
                  <a:pt x="120" y="513"/>
                </a:lnTo>
                <a:lnTo>
                  <a:pt x="113" y="532"/>
                </a:lnTo>
                <a:lnTo>
                  <a:pt x="105" y="552"/>
                </a:lnTo>
                <a:lnTo>
                  <a:pt x="98" y="570"/>
                </a:lnTo>
                <a:lnTo>
                  <a:pt x="92" y="588"/>
                </a:lnTo>
                <a:lnTo>
                  <a:pt x="86" y="605"/>
                </a:lnTo>
                <a:lnTo>
                  <a:pt x="80" y="620"/>
                </a:lnTo>
                <a:lnTo>
                  <a:pt x="76" y="634"/>
                </a:lnTo>
                <a:lnTo>
                  <a:pt x="72" y="647"/>
                </a:lnTo>
                <a:lnTo>
                  <a:pt x="68" y="659"/>
                </a:lnTo>
                <a:lnTo>
                  <a:pt x="66" y="669"/>
                </a:lnTo>
                <a:lnTo>
                  <a:pt x="64" y="676"/>
                </a:lnTo>
                <a:lnTo>
                  <a:pt x="63" y="683"/>
                </a:lnTo>
                <a:lnTo>
                  <a:pt x="62" y="692"/>
                </a:lnTo>
                <a:lnTo>
                  <a:pt x="60" y="702"/>
                </a:lnTo>
                <a:lnTo>
                  <a:pt x="58" y="711"/>
                </a:lnTo>
                <a:lnTo>
                  <a:pt x="56" y="721"/>
                </a:lnTo>
                <a:lnTo>
                  <a:pt x="52" y="729"/>
                </a:lnTo>
                <a:lnTo>
                  <a:pt x="49" y="737"/>
                </a:lnTo>
                <a:lnTo>
                  <a:pt x="45" y="745"/>
                </a:lnTo>
                <a:lnTo>
                  <a:pt x="42" y="753"/>
                </a:lnTo>
                <a:lnTo>
                  <a:pt x="38" y="760"/>
                </a:lnTo>
                <a:lnTo>
                  <a:pt x="34" y="767"/>
                </a:lnTo>
                <a:lnTo>
                  <a:pt x="29" y="774"/>
                </a:lnTo>
                <a:lnTo>
                  <a:pt x="25" y="779"/>
                </a:lnTo>
                <a:lnTo>
                  <a:pt x="21" y="785"/>
                </a:lnTo>
                <a:lnTo>
                  <a:pt x="18" y="790"/>
                </a:lnTo>
                <a:lnTo>
                  <a:pt x="13" y="794"/>
                </a:lnTo>
                <a:lnTo>
                  <a:pt x="10" y="797"/>
                </a:lnTo>
                <a:lnTo>
                  <a:pt x="4" y="804"/>
                </a:lnTo>
                <a:lnTo>
                  <a:pt x="1" y="812"/>
                </a:lnTo>
                <a:lnTo>
                  <a:pt x="0" y="820"/>
                </a:lnTo>
                <a:lnTo>
                  <a:pt x="3" y="828"/>
                </a:lnTo>
                <a:lnTo>
                  <a:pt x="9" y="836"/>
                </a:lnTo>
                <a:lnTo>
                  <a:pt x="18" y="843"/>
                </a:lnTo>
                <a:lnTo>
                  <a:pt x="31" y="850"/>
                </a:lnTo>
                <a:lnTo>
                  <a:pt x="49" y="855"/>
                </a:lnTo>
                <a:lnTo>
                  <a:pt x="61" y="857"/>
                </a:lnTo>
                <a:lnTo>
                  <a:pt x="76" y="858"/>
                </a:lnTo>
                <a:lnTo>
                  <a:pt x="95" y="858"/>
                </a:lnTo>
                <a:lnTo>
                  <a:pt x="115" y="858"/>
                </a:lnTo>
                <a:lnTo>
                  <a:pt x="137" y="858"/>
                </a:lnTo>
                <a:lnTo>
                  <a:pt x="160" y="858"/>
                </a:lnTo>
                <a:lnTo>
                  <a:pt x="183" y="858"/>
                </a:lnTo>
                <a:lnTo>
                  <a:pt x="206" y="859"/>
                </a:lnTo>
                <a:lnTo>
                  <a:pt x="229" y="862"/>
                </a:lnTo>
                <a:lnTo>
                  <a:pt x="250" y="866"/>
                </a:lnTo>
                <a:lnTo>
                  <a:pt x="269" y="872"/>
                </a:lnTo>
                <a:lnTo>
                  <a:pt x="285" y="881"/>
                </a:lnTo>
                <a:lnTo>
                  <a:pt x="298" y="891"/>
                </a:lnTo>
                <a:lnTo>
                  <a:pt x="307" y="904"/>
                </a:lnTo>
                <a:lnTo>
                  <a:pt x="312" y="921"/>
                </a:lnTo>
                <a:lnTo>
                  <a:pt x="312" y="941"/>
                </a:lnTo>
                <a:lnTo>
                  <a:pt x="311" y="957"/>
                </a:lnTo>
                <a:lnTo>
                  <a:pt x="312" y="973"/>
                </a:lnTo>
                <a:lnTo>
                  <a:pt x="316" y="988"/>
                </a:lnTo>
                <a:lnTo>
                  <a:pt x="321" y="1002"/>
                </a:lnTo>
                <a:lnTo>
                  <a:pt x="329" y="1017"/>
                </a:lnTo>
                <a:lnTo>
                  <a:pt x="338" y="1030"/>
                </a:lnTo>
                <a:lnTo>
                  <a:pt x="349" y="1043"/>
                </a:lnTo>
                <a:lnTo>
                  <a:pt x="361" y="1055"/>
                </a:lnTo>
                <a:lnTo>
                  <a:pt x="375" y="1066"/>
                </a:lnTo>
                <a:lnTo>
                  <a:pt x="390" y="1077"/>
                </a:lnTo>
                <a:lnTo>
                  <a:pt x="406" y="1086"/>
                </a:lnTo>
                <a:lnTo>
                  <a:pt x="422" y="1096"/>
                </a:lnTo>
                <a:lnTo>
                  <a:pt x="439" y="1104"/>
                </a:lnTo>
                <a:lnTo>
                  <a:pt x="456" y="1112"/>
                </a:lnTo>
                <a:lnTo>
                  <a:pt x="474" y="1119"/>
                </a:lnTo>
                <a:lnTo>
                  <a:pt x="492" y="1124"/>
                </a:lnTo>
                <a:lnTo>
                  <a:pt x="510" y="1130"/>
                </a:lnTo>
                <a:lnTo>
                  <a:pt x="528" y="1134"/>
                </a:lnTo>
                <a:lnTo>
                  <a:pt x="545" y="1137"/>
                </a:lnTo>
                <a:lnTo>
                  <a:pt x="562" y="1139"/>
                </a:lnTo>
                <a:lnTo>
                  <a:pt x="578" y="1141"/>
                </a:lnTo>
                <a:lnTo>
                  <a:pt x="593" y="1141"/>
                </a:lnTo>
                <a:lnTo>
                  <a:pt x="607" y="1141"/>
                </a:lnTo>
                <a:lnTo>
                  <a:pt x="621" y="1139"/>
                </a:lnTo>
                <a:lnTo>
                  <a:pt x="632" y="1136"/>
                </a:lnTo>
                <a:lnTo>
                  <a:pt x="642" y="1133"/>
                </a:lnTo>
                <a:lnTo>
                  <a:pt x="651" y="1128"/>
                </a:lnTo>
                <a:lnTo>
                  <a:pt x="658" y="1122"/>
                </a:lnTo>
                <a:lnTo>
                  <a:pt x="663" y="1115"/>
                </a:lnTo>
                <a:lnTo>
                  <a:pt x="665" y="1107"/>
                </a:lnTo>
                <a:lnTo>
                  <a:pt x="666" y="1098"/>
                </a:lnTo>
                <a:lnTo>
                  <a:pt x="664" y="1088"/>
                </a:lnTo>
                <a:lnTo>
                  <a:pt x="656" y="1056"/>
                </a:lnTo>
                <a:lnTo>
                  <a:pt x="654" y="1026"/>
                </a:lnTo>
                <a:lnTo>
                  <a:pt x="655" y="998"/>
                </a:lnTo>
                <a:lnTo>
                  <a:pt x="660" y="971"/>
                </a:lnTo>
                <a:lnTo>
                  <a:pt x="668" y="945"/>
                </a:lnTo>
                <a:lnTo>
                  <a:pt x="679" y="921"/>
                </a:lnTo>
                <a:lnTo>
                  <a:pt x="691" y="897"/>
                </a:lnTo>
                <a:lnTo>
                  <a:pt x="705" y="874"/>
                </a:lnTo>
                <a:lnTo>
                  <a:pt x="720" y="853"/>
                </a:lnTo>
                <a:lnTo>
                  <a:pt x="735" y="832"/>
                </a:lnTo>
                <a:lnTo>
                  <a:pt x="750" y="812"/>
                </a:lnTo>
                <a:lnTo>
                  <a:pt x="763" y="793"/>
                </a:lnTo>
                <a:lnTo>
                  <a:pt x="775" y="774"/>
                </a:lnTo>
                <a:lnTo>
                  <a:pt x="785" y="755"/>
                </a:lnTo>
                <a:lnTo>
                  <a:pt x="793" y="737"/>
                </a:lnTo>
                <a:lnTo>
                  <a:pt x="797" y="719"/>
                </a:lnTo>
                <a:lnTo>
                  <a:pt x="797" y="711"/>
                </a:lnTo>
                <a:lnTo>
                  <a:pt x="796" y="703"/>
                </a:lnTo>
                <a:lnTo>
                  <a:pt x="793" y="696"/>
                </a:lnTo>
                <a:lnTo>
                  <a:pt x="789" y="688"/>
                </a:lnTo>
                <a:lnTo>
                  <a:pt x="784" y="680"/>
                </a:lnTo>
                <a:lnTo>
                  <a:pt x="778" y="671"/>
                </a:lnTo>
                <a:lnTo>
                  <a:pt x="772" y="660"/>
                </a:lnTo>
                <a:lnTo>
                  <a:pt x="766" y="648"/>
                </a:lnTo>
                <a:lnTo>
                  <a:pt x="762" y="640"/>
                </a:lnTo>
                <a:lnTo>
                  <a:pt x="758" y="630"/>
                </a:lnTo>
                <a:lnTo>
                  <a:pt x="754" y="618"/>
                </a:lnTo>
                <a:lnTo>
                  <a:pt x="748" y="604"/>
                </a:lnTo>
                <a:lnTo>
                  <a:pt x="743" y="589"/>
                </a:lnTo>
                <a:lnTo>
                  <a:pt x="739" y="573"/>
                </a:lnTo>
                <a:lnTo>
                  <a:pt x="733" y="556"/>
                </a:lnTo>
                <a:lnTo>
                  <a:pt x="728" y="538"/>
                </a:lnTo>
                <a:lnTo>
                  <a:pt x="724" y="520"/>
                </a:lnTo>
                <a:lnTo>
                  <a:pt x="720" y="502"/>
                </a:lnTo>
                <a:lnTo>
                  <a:pt x="716" y="483"/>
                </a:lnTo>
                <a:lnTo>
                  <a:pt x="713" y="465"/>
                </a:lnTo>
                <a:lnTo>
                  <a:pt x="710" y="449"/>
                </a:lnTo>
                <a:lnTo>
                  <a:pt x="709" y="433"/>
                </a:lnTo>
                <a:lnTo>
                  <a:pt x="707" y="418"/>
                </a:lnTo>
                <a:lnTo>
                  <a:pt x="708" y="404"/>
                </a:lnTo>
                <a:lnTo>
                  <a:pt x="708" y="398"/>
                </a:lnTo>
                <a:lnTo>
                  <a:pt x="708" y="389"/>
                </a:lnTo>
                <a:lnTo>
                  <a:pt x="707" y="381"/>
                </a:lnTo>
                <a:lnTo>
                  <a:pt x="706" y="370"/>
                </a:lnTo>
                <a:lnTo>
                  <a:pt x="705" y="360"/>
                </a:lnTo>
                <a:lnTo>
                  <a:pt x="703" y="348"/>
                </a:lnTo>
                <a:lnTo>
                  <a:pt x="701" y="335"/>
                </a:lnTo>
                <a:lnTo>
                  <a:pt x="698" y="322"/>
                </a:lnTo>
                <a:lnTo>
                  <a:pt x="694" y="308"/>
                </a:lnTo>
                <a:lnTo>
                  <a:pt x="690" y="294"/>
                </a:lnTo>
                <a:lnTo>
                  <a:pt x="685" y="279"/>
                </a:lnTo>
                <a:lnTo>
                  <a:pt x="679" y="264"/>
                </a:lnTo>
                <a:lnTo>
                  <a:pt x="674" y="248"/>
                </a:lnTo>
                <a:lnTo>
                  <a:pt x="667" y="233"/>
                </a:lnTo>
                <a:lnTo>
                  <a:pt x="659" y="217"/>
                </a:lnTo>
                <a:lnTo>
                  <a:pt x="651" y="201"/>
                </a:lnTo>
                <a:lnTo>
                  <a:pt x="642" y="186"/>
                </a:lnTo>
                <a:lnTo>
                  <a:pt x="633" y="169"/>
                </a:lnTo>
                <a:lnTo>
                  <a:pt x="622" y="154"/>
                </a:lnTo>
                <a:lnTo>
                  <a:pt x="611" y="139"/>
                </a:lnTo>
                <a:lnTo>
                  <a:pt x="599" y="124"/>
                </a:lnTo>
                <a:lnTo>
                  <a:pt x="585" y="110"/>
                </a:lnTo>
                <a:lnTo>
                  <a:pt x="572" y="95"/>
                </a:lnTo>
                <a:lnTo>
                  <a:pt x="557" y="82"/>
                </a:lnTo>
                <a:lnTo>
                  <a:pt x="542" y="69"/>
                </a:lnTo>
                <a:lnTo>
                  <a:pt x="525" y="57"/>
                </a:lnTo>
                <a:lnTo>
                  <a:pt x="508" y="46"/>
                </a:lnTo>
                <a:lnTo>
                  <a:pt x="489" y="35"/>
                </a:lnTo>
                <a:lnTo>
                  <a:pt x="470" y="26"/>
                </a:lnTo>
                <a:lnTo>
                  <a:pt x="449" y="17"/>
                </a:lnTo>
                <a:lnTo>
                  <a:pt x="427" y="10"/>
                </a:lnTo>
                <a:lnTo>
                  <a:pt x="405" y="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5" name="Freeform 54"/>
          <p:cNvSpPr>
            <a:spLocks/>
          </p:cNvSpPr>
          <p:nvPr/>
        </p:nvSpPr>
        <p:spPr bwMode="auto">
          <a:xfrm>
            <a:off x="2794000" y="326866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0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0 w 50"/>
              <a:gd name="T47" fmla="*/ 2147483647 h 57"/>
              <a:gd name="T48" fmla="*/ 0 w 50"/>
              <a:gd name="T49" fmla="*/ 2147483647 h 57"/>
              <a:gd name="T50" fmla="*/ 0 w 50"/>
              <a:gd name="T51" fmla="*/ 2147483647 h 57"/>
              <a:gd name="T52" fmla="*/ 2147483647 w 50"/>
              <a:gd name="T53" fmla="*/ 2147483647 h 57"/>
              <a:gd name="T54" fmla="*/ 2147483647 w 50"/>
              <a:gd name="T55" fmla="*/ 2147483647 h 57"/>
              <a:gd name="T56" fmla="*/ 2147483647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7"/>
              <a:gd name="T101" fmla="*/ 50 w 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7">
                <a:moveTo>
                  <a:pt x="24" y="57"/>
                </a:moveTo>
                <a:lnTo>
                  <a:pt x="30" y="56"/>
                </a:lnTo>
                <a:lnTo>
                  <a:pt x="34" y="54"/>
                </a:lnTo>
                <a:lnTo>
                  <a:pt x="39" y="52"/>
                </a:lnTo>
                <a:lnTo>
                  <a:pt x="42" y="49"/>
                </a:lnTo>
                <a:lnTo>
                  <a:pt x="46" y="44"/>
                </a:lnTo>
                <a:lnTo>
                  <a:pt x="48" y="39"/>
                </a:lnTo>
                <a:lnTo>
                  <a:pt x="49" y="34"/>
                </a:lnTo>
                <a:lnTo>
                  <a:pt x="50" y="28"/>
                </a:lnTo>
                <a:lnTo>
                  <a:pt x="49" y="23"/>
                </a:lnTo>
                <a:lnTo>
                  <a:pt x="48" y="17"/>
                </a:lnTo>
                <a:lnTo>
                  <a:pt x="46" y="13"/>
                </a:lnTo>
                <a:lnTo>
                  <a:pt x="42" y="8"/>
                </a:lnTo>
                <a:lnTo>
                  <a:pt x="39" y="5"/>
                </a:lnTo>
                <a:lnTo>
                  <a:pt x="34" y="3"/>
                </a:lnTo>
                <a:lnTo>
                  <a:pt x="30" y="1"/>
                </a:lnTo>
                <a:lnTo>
                  <a:pt x="24" y="0"/>
                </a:lnTo>
                <a:lnTo>
                  <a:pt x="19" y="1"/>
                </a:lnTo>
                <a:lnTo>
                  <a:pt x="15" y="3"/>
                </a:lnTo>
                <a:lnTo>
                  <a:pt x="11" y="5"/>
                </a:lnTo>
                <a:lnTo>
                  <a:pt x="7" y="8"/>
                </a:lnTo>
                <a:lnTo>
                  <a:pt x="4" y="13"/>
                </a:lnTo>
                <a:lnTo>
                  <a:pt x="1" y="17"/>
                </a:lnTo>
                <a:lnTo>
                  <a:pt x="0" y="23"/>
                </a:lnTo>
                <a:lnTo>
                  <a:pt x="0" y="28"/>
                </a:lnTo>
                <a:lnTo>
                  <a:pt x="0" y="34"/>
                </a:lnTo>
                <a:lnTo>
                  <a:pt x="1" y="39"/>
                </a:lnTo>
                <a:lnTo>
                  <a:pt x="4" y="44"/>
                </a:lnTo>
                <a:lnTo>
                  <a:pt x="7" y="49"/>
                </a:lnTo>
                <a:lnTo>
                  <a:pt x="11" y="52"/>
                </a:lnTo>
                <a:lnTo>
                  <a:pt x="15" y="54"/>
                </a:lnTo>
                <a:lnTo>
                  <a:pt x="19" y="56"/>
                </a:lnTo>
                <a:lnTo>
                  <a:pt x="24"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76" name="Freeform 55"/>
          <p:cNvSpPr>
            <a:spLocks/>
          </p:cNvSpPr>
          <p:nvPr/>
        </p:nvSpPr>
        <p:spPr bwMode="auto">
          <a:xfrm>
            <a:off x="7307263" y="326866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0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0 w 50"/>
              <a:gd name="T49" fmla="*/ 2147483647 h 57"/>
              <a:gd name="T50" fmla="*/ 2147483647 w 50"/>
              <a:gd name="T51" fmla="*/ 2147483647 h 57"/>
              <a:gd name="T52" fmla="*/ 2147483647 w 50"/>
              <a:gd name="T53" fmla="*/ 2147483647 h 57"/>
              <a:gd name="T54" fmla="*/ 2147483647 w 50"/>
              <a:gd name="T55" fmla="*/ 2147483647 h 57"/>
              <a:gd name="T56" fmla="*/ 2147483647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7"/>
              <a:gd name="T101" fmla="*/ 50 w 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7">
                <a:moveTo>
                  <a:pt x="25" y="57"/>
                </a:moveTo>
                <a:lnTo>
                  <a:pt x="30" y="56"/>
                </a:lnTo>
                <a:lnTo>
                  <a:pt x="35" y="54"/>
                </a:lnTo>
                <a:lnTo>
                  <a:pt x="39" y="52"/>
                </a:lnTo>
                <a:lnTo>
                  <a:pt x="43" y="49"/>
                </a:lnTo>
                <a:lnTo>
                  <a:pt x="46" y="44"/>
                </a:lnTo>
                <a:lnTo>
                  <a:pt x="49" y="39"/>
                </a:lnTo>
                <a:lnTo>
                  <a:pt x="50" y="34"/>
                </a:lnTo>
                <a:lnTo>
                  <a:pt x="50" y="28"/>
                </a:lnTo>
                <a:lnTo>
                  <a:pt x="50" y="23"/>
                </a:lnTo>
                <a:lnTo>
                  <a:pt x="49" y="17"/>
                </a:lnTo>
                <a:lnTo>
                  <a:pt x="46" y="13"/>
                </a:lnTo>
                <a:lnTo>
                  <a:pt x="43" y="8"/>
                </a:lnTo>
                <a:lnTo>
                  <a:pt x="39" y="5"/>
                </a:lnTo>
                <a:lnTo>
                  <a:pt x="35" y="3"/>
                </a:lnTo>
                <a:lnTo>
                  <a:pt x="30" y="1"/>
                </a:lnTo>
                <a:lnTo>
                  <a:pt x="25" y="0"/>
                </a:lnTo>
                <a:lnTo>
                  <a:pt x="20" y="1"/>
                </a:lnTo>
                <a:lnTo>
                  <a:pt x="15" y="3"/>
                </a:lnTo>
                <a:lnTo>
                  <a:pt x="11" y="5"/>
                </a:lnTo>
                <a:lnTo>
                  <a:pt x="8" y="8"/>
                </a:lnTo>
                <a:lnTo>
                  <a:pt x="4" y="13"/>
                </a:lnTo>
                <a:lnTo>
                  <a:pt x="2" y="17"/>
                </a:lnTo>
                <a:lnTo>
                  <a:pt x="1" y="23"/>
                </a:lnTo>
                <a:lnTo>
                  <a:pt x="0" y="28"/>
                </a:lnTo>
                <a:lnTo>
                  <a:pt x="1" y="34"/>
                </a:lnTo>
                <a:lnTo>
                  <a:pt x="2" y="39"/>
                </a:lnTo>
                <a:lnTo>
                  <a:pt x="4" y="44"/>
                </a:lnTo>
                <a:lnTo>
                  <a:pt x="8" y="49"/>
                </a:lnTo>
                <a:lnTo>
                  <a:pt x="11" y="52"/>
                </a:lnTo>
                <a:lnTo>
                  <a:pt x="15" y="54"/>
                </a:lnTo>
                <a:lnTo>
                  <a:pt x="20" y="56"/>
                </a:lnTo>
                <a:lnTo>
                  <a:pt x="25"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77" name="Freeform 56"/>
          <p:cNvSpPr>
            <a:spLocks/>
          </p:cNvSpPr>
          <p:nvPr/>
        </p:nvSpPr>
        <p:spPr bwMode="auto">
          <a:xfrm>
            <a:off x="2794000" y="326866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2147483647 h 57"/>
              <a:gd name="T34" fmla="*/ 2147483647 w 50"/>
              <a:gd name="T35" fmla="*/ 2147483647 h 57"/>
              <a:gd name="T36" fmla="*/ 2147483647 w 50"/>
              <a:gd name="T37" fmla="*/ 0 h 57"/>
              <a:gd name="T38" fmla="*/ 2147483647 w 50"/>
              <a:gd name="T39" fmla="*/ 0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2147483647 w 50"/>
              <a:gd name="T51" fmla="*/ 2147483647 h 57"/>
              <a:gd name="T52" fmla="*/ 0 w 50"/>
              <a:gd name="T53" fmla="*/ 2147483647 h 57"/>
              <a:gd name="T54" fmla="*/ 0 w 50"/>
              <a:gd name="T55" fmla="*/ 2147483647 h 57"/>
              <a:gd name="T56" fmla="*/ 0 w 50"/>
              <a:gd name="T57" fmla="*/ 2147483647 h 57"/>
              <a:gd name="T58" fmla="*/ 0 w 50"/>
              <a:gd name="T59" fmla="*/ 2147483647 h 57"/>
              <a:gd name="T60" fmla="*/ 2147483647 w 50"/>
              <a:gd name="T61" fmla="*/ 2147483647 h 57"/>
              <a:gd name="T62" fmla="*/ 2147483647 w 50"/>
              <a:gd name="T63" fmla="*/ 2147483647 h 57"/>
              <a:gd name="T64" fmla="*/ 2147483647 w 50"/>
              <a:gd name="T65" fmla="*/ 2147483647 h 57"/>
              <a:gd name="T66" fmla="*/ 2147483647 w 50"/>
              <a:gd name="T67" fmla="*/ 2147483647 h 57"/>
              <a:gd name="T68" fmla="*/ 2147483647 w 50"/>
              <a:gd name="T69" fmla="*/ 2147483647 h 57"/>
              <a:gd name="T70" fmla="*/ 2147483647 w 50"/>
              <a:gd name="T71" fmla="*/ 2147483647 h 57"/>
              <a:gd name="T72" fmla="*/ 2147483647 w 50"/>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4" y="57"/>
                </a:moveTo>
                <a:lnTo>
                  <a:pt x="24" y="57"/>
                </a:lnTo>
                <a:lnTo>
                  <a:pt x="30" y="56"/>
                </a:lnTo>
                <a:lnTo>
                  <a:pt x="34" y="54"/>
                </a:lnTo>
                <a:lnTo>
                  <a:pt x="39" y="52"/>
                </a:lnTo>
                <a:lnTo>
                  <a:pt x="42" y="49"/>
                </a:lnTo>
                <a:lnTo>
                  <a:pt x="46" y="44"/>
                </a:lnTo>
                <a:lnTo>
                  <a:pt x="48" y="39"/>
                </a:lnTo>
                <a:lnTo>
                  <a:pt x="49" y="34"/>
                </a:lnTo>
                <a:lnTo>
                  <a:pt x="50" y="28"/>
                </a:lnTo>
                <a:lnTo>
                  <a:pt x="49" y="23"/>
                </a:lnTo>
                <a:lnTo>
                  <a:pt x="48" y="17"/>
                </a:lnTo>
                <a:lnTo>
                  <a:pt x="46" y="13"/>
                </a:lnTo>
                <a:lnTo>
                  <a:pt x="42" y="8"/>
                </a:lnTo>
                <a:lnTo>
                  <a:pt x="39" y="5"/>
                </a:lnTo>
                <a:lnTo>
                  <a:pt x="34" y="3"/>
                </a:lnTo>
                <a:lnTo>
                  <a:pt x="30" y="1"/>
                </a:lnTo>
                <a:lnTo>
                  <a:pt x="24" y="0"/>
                </a:lnTo>
                <a:lnTo>
                  <a:pt x="19" y="1"/>
                </a:lnTo>
                <a:lnTo>
                  <a:pt x="15" y="3"/>
                </a:lnTo>
                <a:lnTo>
                  <a:pt x="11" y="5"/>
                </a:lnTo>
                <a:lnTo>
                  <a:pt x="7" y="8"/>
                </a:lnTo>
                <a:lnTo>
                  <a:pt x="4" y="13"/>
                </a:lnTo>
                <a:lnTo>
                  <a:pt x="1" y="17"/>
                </a:lnTo>
                <a:lnTo>
                  <a:pt x="0" y="23"/>
                </a:lnTo>
                <a:lnTo>
                  <a:pt x="0" y="28"/>
                </a:lnTo>
                <a:lnTo>
                  <a:pt x="0" y="34"/>
                </a:lnTo>
                <a:lnTo>
                  <a:pt x="1" y="39"/>
                </a:lnTo>
                <a:lnTo>
                  <a:pt x="4" y="44"/>
                </a:lnTo>
                <a:lnTo>
                  <a:pt x="7" y="49"/>
                </a:lnTo>
                <a:lnTo>
                  <a:pt x="11" y="52"/>
                </a:lnTo>
                <a:lnTo>
                  <a:pt x="15" y="54"/>
                </a:lnTo>
                <a:lnTo>
                  <a:pt x="19" y="56"/>
                </a:lnTo>
                <a:lnTo>
                  <a:pt x="24"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8" name="Freeform 57"/>
          <p:cNvSpPr>
            <a:spLocks/>
          </p:cNvSpPr>
          <p:nvPr/>
        </p:nvSpPr>
        <p:spPr bwMode="auto">
          <a:xfrm>
            <a:off x="7307263" y="326866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2147483647 h 57"/>
              <a:gd name="T34" fmla="*/ 2147483647 w 50"/>
              <a:gd name="T35" fmla="*/ 2147483647 h 57"/>
              <a:gd name="T36" fmla="*/ 2147483647 w 50"/>
              <a:gd name="T37" fmla="*/ 0 h 57"/>
              <a:gd name="T38" fmla="*/ 2147483647 w 50"/>
              <a:gd name="T39" fmla="*/ 0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2147483647 w 50"/>
              <a:gd name="T51" fmla="*/ 2147483647 h 57"/>
              <a:gd name="T52" fmla="*/ 2147483647 w 50"/>
              <a:gd name="T53" fmla="*/ 2147483647 h 57"/>
              <a:gd name="T54" fmla="*/ 0 w 50"/>
              <a:gd name="T55" fmla="*/ 2147483647 h 57"/>
              <a:gd name="T56" fmla="*/ 0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2147483647 w 50"/>
              <a:gd name="T67" fmla="*/ 2147483647 h 57"/>
              <a:gd name="T68" fmla="*/ 2147483647 w 50"/>
              <a:gd name="T69" fmla="*/ 2147483647 h 57"/>
              <a:gd name="T70" fmla="*/ 2147483647 w 50"/>
              <a:gd name="T71" fmla="*/ 2147483647 h 57"/>
              <a:gd name="T72" fmla="*/ 2147483647 w 50"/>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5" y="57"/>
                </a:moveTo>
                <a:lnTo>
                  <a:pt x="25" y="57"/>
                </a:lnTo>
                <a:lnTo>
                  <a:pt x="30" y="56"/>
                </a:lnTo>
                <a:lnTo>
                  <a:pt x="35" y="54"/>
                </a:lnTo>
                <a:lnTo>
                  <a:pt x="39" y="52"/>
                </a:lnTo>
                <a:lnTo>
                  <a:pt x="43" y="49"/>
                </a:lnTo>
                <a:lnTo>
                  <a:pt x="46" y="44"/>
                </a:lnTo>
                <a:lnTo>
                  <a:pt x="49" y="39"/>
                </a:lnTo>
                <a:lnTo>
                  <a:pt x="50" y="34"/>
                </a:lnTo>
                <a:lnTo>
                  <a:pt x="50" y="28"/>
                </a:lnTo>
                <a:lnTo>
                  <a:pt x="50" y="23"/>
                </a:lnTo>
                <a:lnTo>
                  <a:pt x="49" y="17"/>
                </a:lnTo>
                <a:lnTo>
                  <a:pt x="46" y="13"/>
                </a:lnTo>
                <a:lnTo>
                  <a:pt x="43" y="8"/>
                </a:lnTo>
                <a:lnTo>
                  <a:pt x="39" y="5"/>
                </a:lnTo>
                <a:lnTo>
                  <a:pt x="35" y="3"/>
                </a:lnTo>
                <a:lnTo>
                  <a:pt x="30" y="1"/>
                </a:lnTo>
                <a:lnTo>
                  <a:pt x="25" y="0"/>
                </a:lnTo>
                <a:lnTo>
                  <a:pt x="20" y="1"/>
                </a:lnTo>
                <a:lnTo>
                  <a:pt x="15" y="3"/>
                </a:lnTo>
                <a:lnTo>
                  <a:pt x="11" y="5"/>
                </a:lnTo>
                <a:lnTo>
                  <a:pt x="8" y="8"/>
                </a:lnTo>
                <a:lnTo>
                  <a:pt x="4" y="13"/>
                </a:lnTo>
                <a:lnTo>
                  <a:pt x="2" y="17"/>
                </a:lnTo>
                <a:lnTo>
                  <a:pt x="1" y="23"/>
                </a:lnTo>
                <a:lnTo>
                  <a:pt x="0" y="28"/>
                </a:lnTo>
                <a:lnTo>
                  <a:pt x="1" y="34"/>
                </a:lnTo>
                <a:lnTo>
                  <a:pt x="2" y="39"/>
                </a:lnTo>
                <a:lnTo>
                  <a:pt x="4" y="44"/>
                </a:lnTo>
                <a:lnTo>
                  <a:pt x="8" y="49"/>
                </a:lnTo>
                <a:lnTo>
                  <a:pt x="11" y="52"/>
                </a:lnTo>
                <a:lnTo>
                  <a:pt x="15" y="54"/>
                </a:lnTo>
                <a:lnTo>
                  <a:pt x="20" y="56"/>
                </a:lnTo>
                <a:lnTo>
                  <a:pt x="25"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79" name="Freeform 58"/>
          <p:cNvSpPr>
            <a:spLocks/>
          </p:cNvSpPr>
          <p:nvPr/>
        </p:nvSpPr>
        <p:spPr bwMode="auto">
          <a:xfrm>
            <a:off x="2779713" y="3432175"/>
            <a:ext cx="71437"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0 h 56"/>
              <a:gd name="T32" fmla="*/ 2147483647 w 50"/>
              <a:gd name="T33" fmla="*/ 0 h 56"/>
              <a:gd name="T34" fmla="*/ 2147483647 w 50"/>
              <a:gd name="T35" fmla="*/ 0 h 56"/>
              <a:gd name="T36" fmla="*/ 2147483647 w 50"/>
              <a:gd name="T37" fmla="*/ 2147483647 h 56"/>
              <a:gd name="T38" fmla="*/ 2147483647 w 50"/>
              <a:gd name="T39" fmla="*/ 2147483647 h 56"/>
              <a:gd name="T40" fmla="*/ 2147483647 w 50"/>
              <a:gd name="T41" fmla="*/ 2147483647 h 56"/>
              <a:gd name="T42" fmla="*/ 2147483647 w 50"/>
              <a:gd name="T43" fmla="*/ 2147483647 h 56"/>
              <a:gd name="T44" fmla="*/ 2147483647 w 50"/>
              <a:gd name="T45" fmla="*/ 2147483647 h 56"/>
              <a:gd name="T46" fmla="*/ 2147483647 w 50"/>
              <a:gd name="T47" fmla="*/ 2147483647 h 56"/>
              <a:gd name="T48" fmla="*/ 0 w 50"/>
              <a:gd name="T49" fmla="*/ 2147483647 h 56"/>
              <a:gd name="T50" fmla="*/ 2147483647 w 50"/>
              <a:gd name="T51" fmla="*/ 2147483647 h 56"/>
              <a:gd name="T52" fmla="*/ 2147483647 w 50"/>
              <a:gd name="T53" fmla="*/ 2147483647 h 56"/>
              <a:gd name="T54" fmla="*/ 2147483647 w 50"/>
              <a:gd name="T55" fmla="*/ 2147483647 h 56"/>
              <a:gd name="T56" fmla="*/ 2147483647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6"/>
              <a:gd name="T101" fmla="*/ 50 w 5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6">
                <a:moveTo>
                  <a:pt x="26" y="56"/>
                </a:moveTo>
                <a:lnTo>
                  <a:pt x="31" y="55"/>
                </a:lnTo>
                <a:lnTo>
                  <a:pt x="35" y="53"/>
                </a:lnTo>
                <a:lnTo>
                  <a:pt x="40" y="51"/>
                </a:lnTo>
                <a:lnTo>
                  <a:pt x="44" y="48"/>
                </a:lnTo>
                <a:lnTo>
                  <a:pt x="46" y="44"/>
                </a:lnTo>
                <a:lnTo>
                  <a:pt x="49" y="38"/>
                </a:lnTo>
                <a:lnTo>
                  <a:pt x="50" y="34"/>
                </a:lnTo>
                <a:lnTo>
                  <a:pt x="50" y="28"/>
                </a:lnTo>
                <a:lnTo>
                  <a:pt x="50" y="22"/>
                </a:lnTo>
                <a:lnTo>
                  <a:pt x="49" y="17"/>
                </a:lnTo>
                <a:lnTo>
                  <a:pt x="46" y="12"/>
                </a:lnTo>
                <a:lnTo>
                  <a:pt x="44" y="8"/>
                </a:lnTo>
                <a:lnTo>
                  <a:pt x="40" y="4"/>
                </a:lnTo>
                <a:lnTo>
                  <a:pt x="35" y="2"/>
                </a:lnTo>
                <a:lnTo>
                  <a:pt x="31" y="0"/>
                </a:lnTo>
                <a:lnTo>
                  <a:pt x="26" y="0"/>
                </a:lnTo>
                <a:lnTo>
                  <a:pt x="21" y="0"/>
                </a:lnTo>
                <a:lnTo>
                  <a:pt x="16" y="2"/>
                </a:lnTo>
                <a:lnTo>
                  <a:pt x="11" y="4"/>
                </a:lnTo>
                <a:lnTo>
                  <a:pt x="8" y="8"/>
                </a:lnTo>
                <a:lnTo>
                  <a:pt x="4" y="12"/>
                </a:lnTo>
                <a:lnTo>
                  <a:pt x="2" y="17"/>
                </a:lnTo>
                <a:lnTo>
                  <a:pt x="1" y="22"/>
                </a:lnTo>
                <a:lnTo>
                  <a:pt x="0" y="28"/>
                </a:lnTo>
                <a:lnTo>
                  <a:pt x="1" y="34"/>
                </a:lnTo>
                <a:lnTo>
                  <a:pt x="2" y="38"/>
                </a:lnTo>
                <a:lnTo>
                  <a:pt x="4" y="44"/>
                </a:lnTo>
                <a:lnTo>
                  <a:pt x="8" y="48"/>
                </a:lnTo>
                <a:lnTo>
                  <a:pt x="11" y="51"/>
                </a:lnTo>
                <a:lnTo>
                  <a:pt x="16" y="53"/>
                </a:lnTo>
                <a:lnTo>
                  <a:pt x="21" y="55"/>
                </a:lnTo>
                <a:lnTo>
                  <a:pt x="26" y="5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0" name="Freeform 59"/>
          <p:cNvSpPr>
            <a:spLocks/>
          </p:cNvSpPr>
          <p:nvPr/>
        </p:nvSpPr>
        <p:spPr bwMode="auto">
          <a:xfrm>
            <a:off x="7294563" y="3432175"/>
            <a:ext cx="69850"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0 h 56"/>
              <a:gd name="T32" fmla="*/ 2147483647 w 50"/>
              <a:gd name="T33" fmla="*/ 0 h 56"/>
              <a:gd name="T34" fmla="*/ 2147483647 w 50"/>
              <a:gd name="T35" fmla="*/ 0 h 56"/>
              <a:gd name="T36" fmla="*/ 2147483647 w 50"/>
              <a:gd name="T37" fmla="*/ 2147483647 h 56"/>
              <a:gd name="T38" fmla="*/ 2147483647 w 50"/>
              <a:gd name="T39" fmla="*/ 2147483647 h 56"/>
              <a:gd name="T40" fmla="*/ 2147483647 w 50"/>
              <a:gd name="T41" fmla="*/ 2147483647 h 56"/>
              <a:gd name="T42" fmla="*/ 2147483647 w 50"/>
              <a:gd name="T43" fmla="*/ 2147483647 h 56"/>
              <a:gd name="T44" fmla="*/ 2147483647 w 50"/>
              <a:gd name="T45" fmla="*/ 2147483647 h 56"/>
              <a:gd name="T46" fmla="*/ 2147483647 w 50"/>
              <a:gd name="T47" fmla="*/ 2147483647 h 56"/>
              <a:gd name="T48" fmla="*/ 0 w 50"/>
              <a:gd name="T49" fmla="*/ 2147483647 h 56"/>
              <a:gd name="T50" fmla="*/ 2147483647 w 50"/>
              <a:gd name="T51" fmla="*/ 2147483647 h 56"/>
              <a:gd name="T52" fmla="*/ 2147483647 w 50"/>
              <a:gd name="T53" fmla="*/ 2147483647 h 56"/>
              <a:gd name="T54" fmla="*/ 2147483647 w 50"/>
              <a:gd name="T55" fmla="*/ 2147483647 h 56"/>
              <a:gd name="T56" fmla="*/ 2147483647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6"/>
              <a:gd name="T101" fmla="*/ 50 w 5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6">
                <a:moveTo>
                  <a:pt x="25" y="56"/>
                </a:moveTo>
                <a:lnTo>
                  <a:pt x="31" y="55"/>
                </a:lnTo>
                <a:lnTo>
                  <a:pt x="35" y="53"/>
                </a:lnTo>
                <a:lnTo>
                  <a:pt x="39" y="51"/>
                </a:lnTo>
                <a:lnTo>
                  <a:pt x="43" y="48"/>
                </a:lnTo>
                <a:lnTo>
                  <a:pt x="46" y="44"/>
                </a:lnTo>
                <a:lnTo>
                  <a:pt x="48" y="38"/>
                </a:lnTo>
                <a:lnTo>
                  <a:pt x="50" y="34"/>
                </a:lnTo>
                <a:lnTo>
                  <a:pt x="50" y="28"/>
                </a:lnTo>
                <a:lnTo>
                  <a:pt x="50" y="22"/>
                </a:lnTo>
                <a:lnTo>
                  <a:pt x="48" y="17"/>
                </a:lnTo>
                <a:lnTo>
                  <a:pt x="46" y="12"/>
                </a:lnTo>
                <a:lnTo>
                  <a:pt x="43" y="8"/>
                </a:lnTo>
                <a:lnTo>
                  <a:pt x="39" y="4"/>
                </a:lnTo>
                <a:lnTo>
                  <a:pt x="35" y="2"/>
                </a:lnTo>
                <a:lnTo>
                  <a:pt x="31" y="0"/>
                </a:lnTo>
                <a:lnTo>
                  <a:pt x="25" y="0"/>
                </a:lnTo>
                <a:lnTo>
                  <a:pt x="20" y="0"/>
                </a:lnTo>
                <a:lnTo>
                  <a:pt x="16" y="2"/>
                </a:lnTo>
                <a:lnTo>
                  <a:pt x="11" y="4"/>
                </a:lnTo>
                <a:lnTo>
                  <a:pt x="8" y="8"/>
                </a:lnTo>
                <a:lnTo>
                  <a:pt x="4" y="12"/>
                </a:lnTo>
                <a:lnTo>
                  <a:pt x="2" y="17"/>
                </a:lnTo>
                <a:lnTo>
                  <a:pt x="1" y="22"/>
                </a:lnTo>
                <a:lnTo>
                  <a:pt x="0" y="28"/>
                </a:lnTo>
                <a:lnTo>
                  <a:pt x="1" y="34"/>
                </a:lnTo>
                <a:lnTo>
                  <a:pt x="2" y="38"/>
                </a:lnTo>
                <a:lnTo>
                  <a:pt x="4" y="44"/>
                </a:lnTo>
                <a:lnTo>
                  <a:pt x="8" y="48"/>
                </a:lnTo>
                <a:lnTo>
                  <a:pt x="11" y="51"/>
                </a:lnTo>
                <a:lnTo>
                  <a:pt x="16" y="53"/>
                </a:lnTo>
                <a:lnTo>
                  <a:pt x="20" y="55"/>
                </a:lnTo>
                <a:lnTo>
                  <a:pt x="25" y="5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1" name="Freeform 60"/>
          <p:cNvSpPr>
            <a:spLocks/>
          </p:cNvSpPr>
          <p:nvPr/>
        </p:nvSpPr>
        <p:spPr bwMode="auto">
          <a:xfrm>
            <a:off x="2779713" y="3432175"/>
            <a:ext cx="71437"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2147483647 h 56"/>
              <a:gd name="T32" fmla="*/ 2147483647 w 50"/>
              <a:gd name="T33" fmla="*/ 2147483647 h 56"/>
              <a:gd name="T34" fmla="*/ 2147483647 w 50"/>
              <a:gd name="T35" fmla="*/ 0 h 56"/>
              <a:gd name="T36" fmla="*/ 2147483647 w 50"/>
              <a:gd name="T37" fmla="*/ 0 h 56"/>
              <a:gd name="T38" fmla="*/ 2147483647 w 50"/>
              <a:gd name="T39" fmla="*/ 0 h 56"/>
              <a:gd name="T40" fmla="*/ 2147483647 w 50"/>
              <a:gd name="T41" fmla="*/ 0 h 56"/>
              <a:gd name="T42" fmla="*/ 2147483647 w 50"/>
              <a:gd name="T43" fmla="*/ 2147483647 h 56"/>
              <a:gd name="T44" fmla="*/ 2147483647 w 50"/>
              <a:gd name="T45" fmla="*/ 2147483647 h 56"/>
              <a:gd name="T46" fmla="*/ 2147483647 w 50"/>
              <a:gd name="T47" fmla="*/ 2147483647 h 56"/>
              <a:gd name="T48" fmla="*/ 2147483647 w 50"/>
              <a:gd name="T49" fmla="*/ 2147483647 h 56"/>
              <a:gd name="T50" fmla="*/ 2147483647 w 50"/>
              <a:gd name="T51" fmla="*/ 2147483647 h 56"/>
              <a:gd name="T52" fmla="*/ 2147483647 w 50"/>
              <a:gd name="T53" fmla="*/ 2147483647 h 56"/>
              <a:gd name="T54" fmla="*/ 0 w 50"/>
              <a:gd name="T55" fmla="*/ 2147483647 h 56"/>
              <a:gd name="T56" fmla="*/ 0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2147483647 w 50"/>
              <a:gd name="T67" fmla="*/ 2147483647 h 56"/>
              <a:gd name="T68" fmla="*/ 2147483647 w 50"/>
              <a:gd name="T69" fmla="*/ 2147483647 h 56"/>
              <a:gd name="T70" fmla="*/ 2147483647 w 50"/>
              <a:gd name="T71" fmla="*/ 2147483647 h 56"/>
              <a:gd name="T72" fmla="*/ 2147483647 w 50"/>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6"/>
              <a:gd name="T113" fmla="*/ 50 w 5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6">
                <a:moveTo>
                  <a:pt x="26" y="56"/>
                </a:moveTo>
                <a:lnTo>
                  <a:pt x="26" y="56"/>
                </a:lnTo>
                <a:lnTo>
                  <a:pt x="31" y="55"/>
                </a:lnTo>
                <a:lnTo>
                  <a:pt x="35" y="53"/>
                </a:lnTo>
                <a:lnTo>
                  <a:pt x="40" y="51"/>
                </a:lnTo>
                <a:lnTo>
                  <a:pt x="44" y="48"/>
                </a:lnTo>
                <a:lnTo>
                  <a:pt x="46" y="44"/>
                </a:lnTo>
                <a:lnTo>
                  <a:pt x="49" y="38"/>
                </a:lnTo>
                <a:lnTo>
                  <a:pt x="50" y="34"/>
                </a:lnTo>
                <a:lnTo>
                  <a:pt x="50" y="28"/>
                </a:lnTo>
                <a:lnTo>
                  <a:pt x="50" y="22"/>
                </a:lnTo>
                <a:lnTo>
                  <a:pt x="49" y="17"/>
                </a:lnTo>
                <a:lnTo>
                  <a:pt x="46" y="12"/>
                </a:lnTo>
                <a:lnTo>
                  <a:pt x="44" y="8"/>
                </a:lnTo>
                <a:lnTo>
                  <a:pt x="40" y="4"/>
                </a:lnTo>
                <a:lnTo>
                  <a:pt x="35" y="2"/>
                </a:lnTo>
                <a:lnTo>
                  <a:pt x="31" y="0"/>
                </a:lnTo>
                <a:lnTo>
                  <a:pt x="26" y="0"/>
                </a:lnTo>
                <a:lnTo>
                  <a:pt x="21" y="0"/>
                </a:lnTo>
                <a:lnTo>
                  <a:pt x="16" y="2"/>
                </a:lnTo>
                <a:lnTo>
                  <a:pt x="11" y="4"/>
                </a:lnTo>
                <a:lnTo>
                  <a:pt x="8" y="8"/>
                </a:lnTo>
                <a:lnTo>
                  <a:pt x="4" y="12"/>
                </a:lnTo>
                <a:lnTo>
                  <a:pt x="2" y="17"/>
                </a:lnTo>
                <a:lnTo>
                  <a:pt x="1" y="22"/>
                </a:lnTo>
                <a:lnTo>
                  <a:pt x="0" y="28"/>
                </a:lnTo>
                <a:lnTo>
                  <a:pt x="1" y="34"/>
                </a:lnTo>
                <a:lnTo>
                  <a:pt x="2" y="38"/>
                </a:lnTo>
                <a:lnTo>
                  <a:pt x="4" y="44"/>
                </a:lnTo>
                <a:lnTo>
                  <a:pt x="8" y="48"/>
                </a:lnTo>
                <a:lnTo>
                  <a:pt x="11" y="51"/>
                </a:lnTo>
                <a:lnTo>
                  <a:pt x="16" y="53"/>
                </a:lnTo>
                <a:lnTo>
                  <a:pt x="21" y="55"/>
                </a:lnTo>
                <a:lnTo>
                  <a:pt x="26" y="5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82" name="Freeform 61"/>
          <p:cNvSpPr>
            <a:spLocks/>
          </p:cNvSpPr>
          <p:nvPr/>
        </p:nvSpPr>
        <p:spPr bwMode="auto">
          <a:xfrm>
            <a:off x="7294563" y="3432175"/>
            <a:ext cx="69850"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2147483647 h 56"/>
              <a:gd name="T32" fmla="*/ 2147483647 w 50"/>
              <a:gd name="T33" fmla="*/ 2147483647 h 56"/>
              <a:gd name="T34" fmla="*/ 2147483647 w 50"/>
              <a:gd name="T35" fmla="*/ 0 h 56"/>
              <a:gd name="T36" fmla="*/ 2147483647 w 50"/>
              <a:gd name="T37" fmla="*/ 0 h 56"/>
              <a:gd name="T38" fmla="*/ 2147483647 w 50"/>
              <a:gd name="T39" fmla="*/ 0 h 56"/>
              <a:gd name="T40" fmla="*/ 2147483647 w 50"/>
              <a:gd name="T41" fmla="*/ 0 h 56"/>
              <a:gd name="T42" fmla="*/ 2147483647 w 50"/>
              <a:gd name="T43" fmla="*/ 2147483647 h 56"/>
              <a:gd name="T44" fmla="*/ 2147483647 w 50"/>
              <a:gd name="T45" fmla="*/ 2147483647 h 56"/>
              <a:gd name="T46" fmla="*/ 2147483647 w 50"/>
              <a:gd name="T47" fmla="*/ 2147483647 h 56"/>
              <a:gd name="T48" fmla="*/ 2147483647 w 50"/>
              <a:gd name="T49" fmla="*/ 2147483647 h 56"/>
              <a:gd name="T50" fmla="*/ 2147483647 w 50"/>
              <a:gd name="T51" fmla="*/ 2147483647 h 56"/>
              <a:gd name="T52" fmla="*/ 2147483647 w 50"/>
              <a:gd name="T53" fmla="*/ 2147483647 h 56"/>
              <a:gd name="T54" fmla="*/ 0 w 50"/>
              <a:gd name="T55" fmla="*/ 2147483647 h 56"/>
              <a:gd name="T56" fmla="*/ 0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2147483647 w 50"/>
              <a:gd name="T67" fmla="*/ 2147483647 h 56"/>
              <a:gd name="T68" fmla="*/ 2147483647 w 50"/>
              <a:gd name="T69" fmla="*/ 2147483647 h 56"/>
              <a:gd name="T70" fmla="*/ 2147483647 w 50"/>
              <a:gd name="T71" fmla="*/ 2147483647 h 56"/>
              <a:gd name="T72" fmla="*/ 2147483647 w 50"/>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6"/>
              <a:gd name="T113" fmla="*/ 50 w 5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6">
                <a:moveTo>
                  <a:pt x="25" y="56"/>
                </a:moveTo>
                <a:lnTo>
                  <a:pt x="25" y="56"/>
                </a:lnTo>
                <a:lnTo>
                  <a:pt x="31" y="55"/>
                </a:lnTo>
                <a:lnTo>
                  <a:pt x="35" y="53"/>
                </a:lnTo>
                <a:lnTo>
                  <a:pt x="39" y="51"/>
                </a:lnTo>
                <a:lnTo>
                  <a:pt x="43" y="48"/>
                </a:lnTo>
                <a:lnTo>
                  <a:pt x="46" y="44"/>
                </a:lnTo>
                <a:lnTo>
                  <a:pt x="48" y="38"/>
                </a:lnTo>
                <a:lnTo>
                  <a:pt x="50" y="34"/>
                </a:lnTo>
                <a:lnTo>
                  <a:pt x="50" y="28"/>
                </a:lnTo>
                <a:lnTo>
                  <a:pt x="50" y="22"/>
                </a:lnTo>
                <a:lnTo>
                  <a:pt x="48" y="17"/>
                </a:lnTo>
                <a:lnTo>
                  <a:pt x="46" y="12"/>
                </a:lnTo>
                <a:lnTo>
                  <a:pt x="43" y="8"/>
                </a:lnTo>
                <a:lnTo>
                  <a:pt x="39" y="4"/>
                </a:lnTo>
                <a:lnTo>
                  <a:pt x="35" y="2"/>
                </a:lnTo>
                <a:lnTo>
                  <a:pt x="31" y="0"/>
                </a:lnTo>
                <a:lnTo>
                  <a:pt x="25" y="0"/>
                </a:lnTo>
                <a:lnTo>
                  <a:pt x="20" y="0"/>
                </a:lnTo>
                <a:lnTo>
                  <a:pt x="16" y="2"/>
                </a:lnTo>
                <a:lnTo>
                  <a:pt x="11" y="4"/>
                </a:lnTo>
                <a:lnTo>
                  <a:pt x="8" y="8"/>
                </a:lnTo>
                <a:lnTo>
                  <a:pt x="4" y="12"/>
                </a:lnTo>
                <a:lnTo>
                  <a:pt x="2" y="17"/>
                </a:lnTo>
                <a:lnTo>
                  <a:pt x="1" y="22"/>
                </a:lnTo>
                <a:lnTo>
                  <a:pt x="0" y="28"/>
                </a:lnTo>
                <a:lnTo>
                  <a:pt x="1" y="34"/>
                </a:lnTo>
                <a:lnTo>
                  <a:pt x="2" y="38"/>
                </a:lnTo>
                <a:lnTo>
                  <a:pt x="4" y="44"/>
                </a:lnTo>
                <a:lnTo>
                  <a:pt x="8" y="48"/>
                </a:lnTo>
                <a:lnTo>
                  <a:pt x="11" y="51"/>
                </a:lnTo>
                <a:lnTo>
                  <a:pt x="16" y="53"/>
                </a:lnTo>
                <a:lnTo>
                  <a:pt x="20" y="55"/>
                </a:lnTo>
                <a:lnTo>
                  <a:pt x="25" y="5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83" name="Freeform 62"/>
          <p:cNvSpPr>
            <a:spLocks/>
          </p:cNvSpPr>
          <p:nvPr/>
        </p:nvSpPr>
        <p:spPr bwMode="auto">
          <a:xfrm>
            <a:off x="2794000" y="359251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0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0 w 50"/>
              <a:gd name="T47" fmla="*/ 2147483647 h 57"/>
              <a:gd name="T48" fmla="*/ 0 w 50"/>
              <a:gd name="T49" fmla="*/ 2147483647 h 57"/>
              <a:gd name="T50" fmla="*/ 0 w 50"/>
              <a:gd name="T51" fmla="*/ 2147483647 h 57"/>
              <a:gd name="T52" fmla="*/ 2147483647 w 50"/>
              <a:gd name="T53" fmla="*/ 2147483647 h 57"/>
              <a:gd name="T54" fmla="*/ 2147483647 w 50"/>
              <a:gd name="T55" fmla="*/ 2147483647 h 57"/>
              <a:gd name="T56" fmla="*/ 2147483647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7"/>
              <a:gd name="T101" fmla="*/ 50 w 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7">
                <a:moveTo>
                  <a:pt x="24" y="57"/>
                </a:moveTo>
                <a:lnTo>
                  <a:pt x="30" y="57"/>
                </a:lnTo>
                <a:lnTo>
                  <a:pt x="34" y="55"/>
                </a:lnTo>
                <a:lnTo>
                  <a:pt x="39" y="53"/>
                </a:lnTo>
                <a:lnTo>
                  <a:pt x="42" y="48"/>
                </a:lnTo>
                <a:lnTo>
                  <a:pt x="46" y="44"/>
                </a:lnTo>
                <a:lnTo>
                  <a:pt x="48" y="40"/>
                </a:lnTo>
                <a:lnTo>
                  <a:pt x="49" y="34"/>
                </a:lnTo>
                <a:lnTo>
                  <a:pt x="50" y="28"/>
                </a:lnTo>
                <a:lnTo>
                  <a:pt x="49" y="23"/>
                </a:lnTo>
                <a:lnTo>
                  <a:pt x="48" y="17"/>
                </a:lnTo>
                <a:lnTo>
                  <a:pt x="46" y="13"/>
                </a:lnTo>
                <a:lnTo>
                  <a:pt x="42" y="8"/>
                </a:lnTo>
                <a:lnTo>
                  <a:pt x="39" y="5"/>
                </a:lnTo>
                <a:lnTo>
                  <a:pt x="34" y="2"/>
                </a:lnTo>
                <a:lnTo>
                  <a:pt x="30" y="1"/>
                </a:lnTo>
                <a:lnTo>
                  <a:pt x="24" y="0"/>
                </a:lnTo>
                <a:lnTo>
                  <a:pt x="19" y="1"/>
                </a:lnTo>
                <a:lnTo>
                  <a:pt x="15" y="2"/>
                </a:lnTo>
                <a:lnTo>
                  <a:pt x="11" y="5"/>
                </a:lnTo>
                <a:lnTo>
                  <a:pt x="7" y="8"/>
                </a:lnTo>
                <a:lnTo>
                  <a:pt x="4" y="13"/>
                </a:lnTo>
                <a:lnTo>
                  <a:pt x="1" y="17"/>
                </a:lnTo>
                <a:lnTo>
                  <a:pt x="0" y="23"/>
                </a:lnTo>
                <a:lnTo>
                  <a:pt x="0" y="28"/>
                </a:lnTo>
                <a:lnTo>
                  <a:pt x="0" y="34"/>
                </a:lnTo>
                <a:lnTo>
                  <a:pt x="1" y="40"/>
                </a:lnTo>
                <a:lnTo>
                  <a:pt x="4" y="44"/>
                </a:lnTo>
                <a:lnTo>
                  <a:pt x="7" y="48"/>
                </a:lnTo>
                <a:lnTo>
                  <a:pt x="11" y="53"/>
                </a:lnTo>
                <a:lnTo>
                  <a:pt x="15" y="55"/>
                </a:lnTo>
                <a:lnTo>
                  <a:pt x="19" y="57"/>
                </a:lnTo>
                <a:lnTo>
                  <a:pt x="24"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4" name="Freeform 63"/>
          <p:cNvSpPr>
            <a:spLocks/>
          </p:cNvSpPr>
          <p:nvPr/>
        </p:nvSpPr>
        <p:spPr bwMode="auto">
          <a:xfrm>
            <a:off x="7307263" y="359251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0 h 57"/>
              <a:gd name="T34" fmla="*/ 2147483647 w 50"/>
              <a:gd name="T35" fmla="*/ 2147483647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0 w 50"/>
              <a:gd name="T49" fmla="*/ 2147483647 h 57"/>
              <a:gd name="T50" fmla="*/ 2147483647 w 50"/>
              <a:gd name="T51" fmla="*/ 2147483647 h 57"/>
              <a:gd name="T52" fmla="*/ 2147483647 w 50"/>
              <a:gd name="T53" fmla="*/ 2147483647 h 57"/>
              <a:gd name="T54" fmla="*/ 2147483647 w 50"/>
              <a:gd name="T55" fmla="*/ 2147483647 h 57"/>
              <a:gd name="T56" fmla="*/ 2147483647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7"/>
              <a:gd name="T101" fmla="*/ 50 w 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7">
                <a:moveTo>
                  <a:pt x="25" y="57"/>
                </a:moveTo>
                <a:lnTo>
                  <a:pt x="30" y="57"/>
                </a:lnTo>
                <a:lnTo>
                  <a:pt x="35" y="55"/>
                </a:lnTo>
                <a:lnTo>
                  <a:pt x="39" y="53"/>
                </a:lnTo>
                <a:lnTo>
                  <a:pt x="43" y="48"/>
                </a:lnTo>
                <a:lnTo>
                  <a:pt x="46" y="44"/>
                </a:lnTo>
                <a:lnTo>
                  <a:pt x="49" y="40"/>
                </a:lnTo>
                <a:lnTo>
                  <a:pt x="50" y="34"/>
                </a:lnTo>
                <a:lnTo>
                  <a:pt x="50" y="28"/>
                </a:lnTo>
                <a:lnTo>
                  <a:pt x="50" y="23"/>
                </a:lnTo>
                <a:lnTo>
                  <a:pt x="49" y="17"/>
                </a:lnTo>
                <a:lnTo>
                  <a:pt x="46" y="13"/>
                </a:lnTo>
                <a:lnTo>
                  <a:pt x="43" y="8"/>
                </a:lnTo>
                <a:lnTo>
                  <a:pt x="39" y="5"/>
                </a:lnTo>
                <a:lnTo>
                  <a:pt x="35" y="2"/>
                </a:lnTo>
                <a:lnTo>
                  <a:pt x="30" y="1"/>
                </a:lnTo>
                <a:lnTo>
                  <a:pt x="25" y="0"/>
                </a:lnTo>
                <a:lnTo>
                  <a:pt x="20" y="1"/>
                </a:lnTo>
                <a:lnTo>
                  <a:pt x="15" y="2"/>
                </a:lnTo>
                <a:lnTo>
                  <a:pt x="11" y="5"/>
                </a:lnTo>
                <a:lnTo>
                  <a:pt x="8" y="8"/>
                </a:lnTo>
                <a:lnTo>
                  <a:pt x="4" y="13"/>
                </a:lnTo>
                <a:lnTo>
                  <a:pt x="2" y="17"/>
                </a:lnTo>
                <a:lnTo>
                  <a:pt x="1" y="23"/>
                </a:lnTo>
                <a:lnTo>
                  <a:pt x="0" y="28"/>
                </a:lnTo>
                <a:lnTo>
                  <a:pt x="1" y="34"/>
                </a:lnTo>
                <a:lnTo>
                  <a:pt x="2" y="40"/>
                </a:lnTo>
                <a:lnTo>
                  <a:pt x="4" y="44"/>
                </a:lnTo>
                <a:lnTo>
                  <a:pt x="8" y="48"/>
                </a:lnTo>
                <a:lnTo>
                  <a:pt x="11" y="53"/>
                </a:lnTo>
                <a:lnTo>
                  <a:pt x="15" y="55"/>
                </a:lnTo>
                <a:lnTo>
                  <a:pt x="20" y="57"/>
                </a:lnTo>
                <a:lnTo>
                  <a:pt x="25"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5" name="Freeform 64"/>
          <p:cNvSpPr>
            <a:spLocks/>
          </p:cNvSpPr>
          <p:nvPr/>
        </p:nvSpPr>
        <p:spPr bwMode="auto">
          <a:xfrm>
            <a:off x="2794000" y="359251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2147483647 h 57"/>
              <a:gd name="T34" fmla="*/ 2147483647 w 50"/>
              <a:gd name="T35" fmla="*/ 2147483647 h 57"/>
              <a:gd name="T36" fmla="*/ 2147483647 w 50"/>
              <a:gd name="T37" fmla="*/ 0 h 57"/>
              <a:gd name="T38" fmla="*/ 2147483647 w 50"/>
              <a:gd name="T39" fmla="*/ 0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2147483647 w 50"/>
              <a:gd name="T51" fmla="*/ 2147483647 h 57"/>
              <a:gd name="T52" fmla="*/ 0 w 50"/>
              <a:gd name="T53" fmla="*/ 2147483647 h 57"/>
              <a:gd name="T54" fmla="*/ 0 w 50"/>
              <a:gd name="T55" fmla="*/ 2147483647 h 57"/>
              <a:gd name="T56" fmla="*/ 0 w 50"/>
              <a:gd name="T57" fmla="*/ 2147483647 h 57"/>
              <a:gd name="T58" fmla="*/ 0 w 50"/>
              <a:gd name="T59" fmla="*/ 2147483647 h 57"/>
              <a:gd name="T60" fmla="*/ 2147483647 w 50"/>
              <a:gd name="T61" fmla="*/ 2147483647 h 57"/>
              <a:gd name="T62" fmla="*/ 2147483647 w 50"/>
              <a:gd name="T63" fmla="*/ 2147483647 h 57"/>
              <a:gd name="T64" fmla="*/ 2147483647 w 50"/>
              <a:gd name="T65" fmla="*/ 2147483647 h 57"/>
              <a:gd name="T66" fmla="*/ 2147483647 w 50"/>
              <a:gd name="T67" fmla="*/ 2147483647 h 57"/>
              <a:gd name="T68" fmla="*/ 2147483647 w 50"/>
              <a:gd name="T69" fmla="*/ 2147483647 h 57"/>
              <a:gd name="T70" fmla="*/ 2147483647 w 50"/>
              <a:gd name="T71" fmla="*/ 2147483647 h 57"/>
              <a:gd name="T72" fmla="*/ 2147483647 w 50"/>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4" y="57"/>
                </a:moveTo>
                <a:lnTo>
                  <a:pt x="24" y="57"/>
                </a:lnTo>
                <a:lnTo>
                  <a:pt x="30" y="57"/>
                </a:lnTo>
                <a:lnTo>
                  <a:pt x="34" y="55"/>
                </a:lnTo>
                <a:lnTo>
                  <a:pt x="39" y="53"/>
                </a:lnTo>
                <a:lnTo>
                  <a:pt x="42" y="48"/>
                </a:lnTo>
                <a:lnTo>
                  <a:pt x="46" y="44"/>
                </a:lnTo>
                <a:lnTo>
                  <a:pt x="48" y="40"/>
                </a:lnTo>
                <a:lnTo>
                  <a:pt x="49" y="34"/>
                </a:lnTo>
                <a:lnTo>
                  <a:pt x="50" y="28"/>
                </a:lnTo>
                <a:lnTo>
                  <a:pt x="49" y="23"/>
                </a:lnTo>
                <a:lnTo>
                  <a:pt x="48" y="17"/>
                </a:lnTo>
                <a:lnTo>
                  <a:pt x="46" y="13"/>
                </a:lnTo>
                <a:lnTo>
                  <a:pt x="42" y="8"/>
                </a:lnTo>
                <a:lnTo>
                  <a:pt x="39" y="5"/>
                </a:lnTo>
                <a:lnTo>
                  <a:pt x="34" y="2"/>
                </a:lnTo>
                <a:lnTo>
                  <a:pt x="30" y="1"/>
                </a:lnTo>
                <a:lnTo>
                  <a:pt x="24" y="0"/>
                </a:lnTo>
                <a:lnTo>
                  <a:pt x="19" y="1"/>
                </a:lnTo>
                <a:lnTo>
                  <a:pt x="15" y="2"/>
                </a:lnTo>
                <a:lnTo>
                  <a:pt x="11" y="5"/>
                </a:lnTo>
                <a:lnTo>
                  <a:pt x="7" y="8"/>
                </a:lnTo>
                <a:lnTo>
                  <a:pt x="4" y="13"/>
                </a:lnTo>
                <a:lnTo>
                  <a:pt x="1" y="17"/>
                </a:lnTo>
                <a:lnTo>
                  <a:pt x="0" y="23"/>
                </a:lnTo>
                <a:lnTo>
                  <a:pt x="0" y="28"/>
                </a:lnTo>
                <a:lnTo>
                  <a:pt x="0" y="34"/>
                </a:lnTo>
                <a:lnTo>
                  <a:pt x="1" y="40"/>
                </a:lnTo>
                <a:lnTo>
                  <a:pt x="4" y="44"/>
                </a:lnTo>
                <a:lnTo>
                  <a:pt x="7" y="48"/>
                </a:lnTo>
                <a:lnTo>
                  <a:pt x="11" y="53"/>
                </a:lnTo>
                <a:lnTo>
                  <a:pt x="15" y="55"/>
                </a:lnTo>
                <a:lnTo>
                  <a:pt x="19" y="57"/>
                </a:lnTo>
                <a:lnTo>
                  <a:pt x="24"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86" name="Freeform 65"/>
          <p:cNvSpPr>
            <a:spLocks/>
          </p:cNvSpPr>
          <p:nvPr/>
        </p:nvSpPr>
        <p:spPr bwMode="auto">
          <a:xfrm>
            <a:off x="7307263" y="3592513"/>
            <a:ext cx="69850"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2147483647 h 57"/>
              <a:gd name="T34" fmla="*/ 2147483647 w 50"/>
              <a:gd name="T35" fmla="*/ 2147483647 h 57"/>
              <a:gd name="T36" fmla="*/ 2147483647 w 50"/>
              <a:gd name="T37" fmla="*/ 0 h 57"/>
              <a:gd name="T38" fmla="*/ 2147483647 w 50"/>
              <a:gd name="T39" fmla="*/ 0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2147483647 w 50"/>
              <a:gd name="T51" fmla="*/ 2147483647 h 57"/>
              <a:gd name="T52" fmla="*/ 2147483647 w 50"/>
              <a:gd name="T53" fmla="*/ 2147483647 h 57"/>
              <a:gd name="T54" fmla="*/ 0 w 50"/>
              <a:gd name="T55" fmla="*/ 2147483647 h 57"/>
              <a:gd name="T56" fmla="*/ 0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2147483647 w 50"/>
              <a:gd name="T67" fmla="*/ 2147483647 h 57"/>
              <a:gd name="T68" fmla="*/ 2147483647 w 50"/>
              <a:gd name="T69" fmla="*/ 2147483647 h 57"/>
              <a:gd name="T70" fmla="*/ 2147483647 w 50"/>
              <a:gd name="T71" fmla="*/ 2147483647 h 57"/>
              <a:gd name="T72" fmla="*/ 2147483647 w 50"/>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5" y="57"/>
                </a:moveTo>
                <a:lnTo>
                  <a:pt x="25" y="57"/>
                </a:lnTo>
                <a:lnTo>
                  <a:pt x="30" y="57"/>
                </a:lnTo>
                <a:lnTo>
                  <a:pt x="35" y="55"/>
                </a:lnTo>
                <a:lnTo>
                  <a:pt x="39" y="53"/>
                </a:lnTo>
                <a:lnTo>
                  <a:pt x="43" y="48"/>
                </a:lnTo>
                <a:lnTo>
                  <a:pt x="46" y="44"/>
                </a:lnTo>
                <a:lnTo>
                  <a:pt x="49" y="40"/>
                </a:lnTo>
                <a:lnTo>
                  <a:pt x="50" y="34"/>
                </a:lnTo>
                <a:lnTo>
                  <a:pt x="50" y="28"/>
                </a:lnTo>
                <a:lnTo>
                  <a:pt x="50" y="23"/>
                </a:lnTo>
                <a:lnTo>
                  <a:pt x="49" y="17"/>
                </a:lnTo>
                <a:lnTo>
                  <a:pt x="46" y="13"/>
                </a:lnTo>
                <a:lnTo>
                  <a:pt x="43" y="8"/>
                </a:lnTo>
                <a:lnTo>
                  <a:pt x="39" y="5"/>
                </a:lnTo>
                <a:lnTo>
                  <a:pt x="35" y="2"/>
                </a:lnTo>
                <a:lnTo>
                  <a:pt x="30" y="1"/>
                </a:lnTo>
                <a:lnTo>
                  <a:pt x="25" y="0"/>
                </a:lnTo>
                <a:lnTo>
                  <a:pt x="20" y="1"/>
                </a:lnTo>
                <a:lnTo>
                  <a:pt x="15" y="2"/>
                </a:lnTo>
                <a:lnTo>
                  <a:pt x="11" y="5"/>
                </a:lnTo>
                <a:lnTo>
                  <a:pt x="8" y="8"/>
                </a:lnTo>
                <a:lnTo>
                  <a:pt x="4" y="13"/>
                </a:lnTo>
                <a:lnTo>
                  <a:pt x="2" y="17"/>
                </a:lnTo>
                <a:lnTo>
                  <a:pt x="1" y="23"/>
                </a:lnTo>
                <a:lnTo>
                  <a:pt x="0" y="28"/>
                </a:lnTo>
                <a:lnTo>
                  <a:pt x="1" y="34"/>
                </a:lnTo>
                <a:lnTo>
                  <a:pt x="2" y="40"/>
                </a:lnTo>
                <a:lnTo>
                  <a:pt x="4" y="44"/>
                </a:lnTo>
                <a:lnTo>
                  <a:pt x="8" y="48"/>
                </a:lnTo>
                <a:lnTo>
                  <a:pt x="11" y="53"/>
                </a:lnTo>
                <a:lnTo>
                  <a:pt x="15" y="55"/>
                </a:lnTo>
                <a:lnTo>
                  <a:pt x="20" y="57"/>
                </a:lnTo>
                <a:lnTo>
                  <a:pt x="25"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87" name="Freeform 66"/>
          <p:cNvSpPr>
            <a:spLocks/>
          </p:cNvSpPr>
          <p:nvPr/>
        </p:nvSpPr>
        <p:spPr bwMode="auto">
          <a:xfrm>
            <a:off x="2824163" y="3713163"/>
            <a:ext cx="71437" cy="9048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2147483647 h 57"/>
              <a:gd name="T12" fmla="*/ 2147483647 w 51"/>
              <a:gd name="T13" fmla="*/ 2147483647 h 57"/>
              <a:gd name="T14" fmla="*/ 2147483647 w 51"/>
              <a:gd name="T15" fmla="*/ 2147483647 h 57"/>
              <a:gd name="T16" fmla="*/ 2147483647 w 51"/>
              <a:gd name="T17" fmla="*/ 2147483647 h 57"/>
              <a:gd name="T18" fmla="*/ 2147483647 w 51"/>
              <a:gd name="T19" fmla="*/ 2147483647 h 57"/>
              <a:gd name="T20" fmla="*/ 2147483647 w 51"/>
              <a:gd name="T21" fmla="*/ 2147483647 h 57"/>
              <a:gd name="T22" fmla="*/ 2147483647 w 51"/>
              <a:gd name="T23" fmla="*/ 2147483647 h 57"/>
              <a:gd name="T24" fmla="*/ 2147483647 w 51"/>
              <a:gd name="T25" fmla="*/ 2147483647 h 57"/>
              <a:gd name="T26" fmla="*/ 2147483647 w 51"/>
              <a:gd name="T27" fmla="*/ 2147483647 h 57"/>
              <a:gd name="T28" fmla="*/ 2147483647 w 51"/>
              <a:gd name="T29" fmla="*/ 2147483647 h 57"/>
              <a:gd name="T30" fmla="*/ 2147483647 w 51"/>
              <a:gd name="T31" fmla="*/ 0 h 57"/>
              <a:gd name="T32" fmla="*/ 2147483647 w 51"/>
              <a:gd name="T33" fmla="*/ 0 h 57"/>
              <a:gd name="T34" fmla="*/ 2147483647 w 51"/>
              <a:gd name="T35" fmla="*/ 0 h 57"/>
              <a:gd name="T36" fmla="*/ 2147483647 w 51"/>
              <a:gd name="T37" fmla="*/ 2147483647 h 57"/>
              <a:gd name="T38" fmla="*/ 2147483647 w 51"/>
              <a:gd name="T39" fmla="*/ 2147483647 h 57"/>
              <a:gd name="T40" fmla="*/ 2147483647 w 51"/>
              <a:gd name="T41" fmla="*/ 2147483647 h 57"/>
              <a:gd name="T42" fmla="*/ 2147483647 w 51"/>
              <a:gd name="T43" fmla="*/ 2147483647 h 57"/>
              <a:gd name="T44" fmla="*/ 2147483647 w 51"/>
              <a:gd name="T45" fmla="*/ 2147483647 h 57"/>
              <a:gd name="T46" fmla="*/ 2147483647 w 51"/>
              <a:gd name="T47" fmla="*/ 2147483647 h 57"/>
              <a:gd name="T48" fmla="*/ 0 w 51"/>
              <a:gd name="T49" fmla="*/ 2147483647 h 57"/>
              <a:gd name="T50" fmla="*/ 2147483647 w 51"/>
              <a:gd name="T51" fmla="*/ 2147483647 h 57"/>
              <a:gd name="T52" fmla="*/ 2147483647 w 51"/>
              <a:gd name="T53" fmla="*/ 2147483647 h 57"/>
              <a:gd name="T54" fmla="*/ 2147483647 w 51"/>
              <a:gd name="T55" fmla="*/ 2147483647 h 57"/>
              <a:gd name="T56" fmla="*/ 2147483647 w 51"/>
              <a:gd name="T57" fmla="*/ 2147483647 h 57"/>
              <a:gd name="T58" fmla="*/ 2147483647 w 51"/>
              <a:gd name="T59" fmla="*/ 2147483647 h 57"/>
              <a:gd name="T60" fmla="*/ 2147483647 w 51"/>
              <a:gd name="T61" fmla="*/ 2147483647 h 57"/>
              <a:gd name="T62" fmla="*/ 2147483647 w 51"/>
              <a:gd name="T63" fmla="*/ 2147483647 h 57"/>
              <a:gd name="T64" fmla="*/ 2147483647 w 51"/>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7"/>
              <a:gd name="T101" fmla="*/ 51 w 5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7">
                <a:moveTo>
                  <a:pt x="26" y="57"/>
                </a:moveTo>
                <a:lnTo>
                  <a:pt x="30" y="56"/>
                </a:lnTo>
                <a:lnTo>
                  <a:pt x="35" y="54"/>
                </a:lnTo>
                <a:lnTo>
                  <a:pt x="40" y="52"/>
                </a:lnTo>
                <a:lnTo>
                  <a:pt x="43" y="49"/>
                </a:lnTo>
                <a:lnTo>
                  <a:pt x="46" y="44"/>
                </a:lnTo>
                <a:lnTo>
                  <a:pt x="49" y="39"/>
                </a:lnTo>
                <a:lnTo>
                  <a:pt x="50" y="34"/>
                </a:lnTo>
                <a:lnTo>
                  <a:pt x="51" y="28"/>
                </a:lnTo>
                <a:lnTo>
                  <a:pt x="50" y="23"/>
                </a:lnTo>
                <a:lnTo>
                  <a:pt x="49" y="17"/>
                </a:lnTo>
                <a:lnTo>
                  <a:pt x="46" y="12"/>
                </a:lnTo>
                <a:lnTo>
                  <a:pt x="43" y="8"/>
                </a:lnTo>
                <a:lnTo>
                  <a:pt x="40" y="4"/>
                </a:lnTo>
                <a:lnTo>
                  <a:pt x="35" y="2"/>
                </a:lnTo>
                <a:lnTo>
                  <a:pt x="30" y="0"/>
                </a:lnTo>
                <a:lnTo>
                  <a:pt x="26" y="0"/>
                </a:lnTo>
                <a:lnTo>
                  <a:pt x="21" y="0"/>
                </a:lnTo>
                <a:lnTo>
                  <a:pt x="16" y="2"/>
                </a:lnTo>
                <a:lnTo>
                  <a:pt x="12" y="4"/>
                </a:lnTo>
                <a:lnTo>
                  <a:pt x="8" y="8"/>
                </a:lnTo>
                <a:lnTo>
                  <a:pt x="5" y="12"/>
                </a:lnTo>
                <a:lnTo>
                  <a:pt x="3" y="17"/>
                </a:lnTo>
                <a:lnTo>
                  <a:pt x="1" y="23"/>
                </a:lnTo>
                <a:lnTo>
                  <a:pt x="0" y="28"/>
                </a:lnTo>
                <a:lnTo>
                  <a:pt x="1" y="34"/>
                </a:lnTo>
                <a:lnTo>
                  <a:pt x="3" y="39"/>
                </a:lnTo>
                <a:lnTo>
                  <a:pt x="5" y="44"/>
                </a:lnTo>
                <a:lnTo>
                  <a:pt x="8" y="49"/>
                </a:lnTo>
                <a:lnTo>
                  <a:pt x="12" y="52"/>
                </a:lnTo>
                <a:lnTo>
                  <a:pt x="16" y="54"/>
                </a:lnTo>
                <a:lnTo>
                  <a:pt x="21" y="56"/>
                </a:lnTo>
                <a:lnTo>
                  <a:pt x="26"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8" name="Freeform 67"/>
          <p:cNvSpPr>
            <a:spLocks/>
          </p:cNvSpPr>
          <p:nvPr/>
        </p:nvSpPr>
        <p:spPr bwMode="auto">
          <a:xfrm>
            <a:off x="7337425" y="3713163"/>
            <a:ext cx="71438"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0 h 57"/>
              <a:gd name="T32" fmla="*/ 2147483647 w 50"/>
              <a:gd name="T33" fmla="*/ 0 h 57"/>
              <a:gd name="T34" fmla="*/ 2147483647 w 50"/>
              <a:gd name="T35" fmla="*/ 0 h 57"/>
              <a:gd name="T36" fmla="*/ 2147483647 w 50"/>
              <a:gd name="T37" fmla="*/ 2147483647 h 57"/>
              <a:gd name="T38" fmla="*/ 2147483647 w 50"/>
              <a:gd name="T39" fmla="*/ 2147483647 h 57"/>
              <a:gd name="T40" fmla="*/ 2147483647 w 50"/>
              <a:gd name="T41" fmla="*/ 2147483647 h 57"/>
              <a:gd name="T42" fmla="*/ 2147483647 w 50"/>
              <a:gd name="T43" fmla="*/ 2147483647 h 57"/>
              <a:gd name="T44" fmla="*/ 2147483647 w 50"/>
              <a:gd name="T45" fmla="*/ 2147483647 h 57"/>
              <a:gd name="T46" fmla="*/ 2147483647 w 50"/>
              <a:gd name="T47" fmla="*/ 2147483647 h 57"/>
              <a:gd name="T48" fmla="*/ 0 w 50"/>
              <a:gd name="T49" fmla="*/ 2147483647 h 57"/>
              <a:gd name="T50" fmla="*/ 2147483647 w 50"/>
              <a:gd name="T51" fmla="*/ 2147483647 h 57"/>
              <a:gd name="T52" fmla="*/ 2147483647 w 50"/>
              <a:gd name="T53" fmla="*/ 2147483647 h 57"/>
              <a:gd name="T54" fmla="*/ 2147483647 w 50"/>
              <a:gd name="T55" fmla="*/ 2147483647 h 57"/>
              <a:gd name="T56" fmla="*/ 2147483647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7"/>
              <a:gd name="T101" fmla="*/ 50 w 50"/>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7">
                <a:moveTo>
                  <a:pt x="26" y="57"/>
                </a:moveTo>
                <a:lnTo>
                  <a:pt x="30" y="56"/>
                </a:lnTo>
                <a:lnTo>
                  <a:pt x="35" y="54"/>
                </a:lnTo>
                <a:lnTo>
                  <a:pt x="39" y="52"/>
                </a:lnTo>
                <a:lnTo>
                  <a:pt x="43" y="49"/>
                </a:lnTo>
                <a:lnTo>
                  <a:pt x="46" y="44"/>
                </a:lnTo>
                <a:lnTo>
                  <a:pt x="49" y="39"/>
                </a:lnTo>
                <a:lnTo>
                  <a:pt x="50" y="34"/>
                </a:lnTo>
                <a:lnTo>
                  <a:pt x="50" y="28"/>
                </a:lnTo>
                <a:lnTo>
                  <a:pt x="50" y="23"/>
                </a:lnTo>
                <a:lnTo>
                  <a:pt x="49" y="17"/>
                </a:lnTo>
                <a:lnTo>
                  <a:pt x="46" y="12"/>
                </a:lnTo>
                <a:lnTo>
                  <a:pt x="43" y="8"/>
                </a:lnTo>
                <a:lnTo>
                  <a:pt x="39" y="4"/>
                </a:lnTo>
                <a:lnTo>
                  <a:pt x="35" y="2"/>
                </a:lnTo>
                <a:lnTo>
                  <a:pt x="30" y="0"/>
                </a:lnTo>
                <a:lnTo>
                  <a:pt x="26" y="0"/>
                </a:lnTo>
                <a:lnTo>
                  <a:pt x="20" y="0"/>
                </a:lnTo>
                <a:lnTo>
                  <a:pt x="16" y="2"/>
                </a:lnTo>
                <a:lnTo>
                  <a:pt x="12" y="4"/>
                </a:lnTo>
                <a:lnTo>
                  <a:pt x="8" y="8"/>
                </a:lnTo>
                <a:lnTo>
                  <a:pt x="5" y="12"/>
                </a:lnTo>
                <a:lnTo>
                  <a:pt x="3" y="17"/>
                </a:lnTo>
                <a:lnTo>
                  <a:pt x="1" y="23"/>
                </a:lnTo>
                <a:lnTo>
                  <a:pt x="0" y="28"/>
                </a:lnTo>
                <a:lnTo>
                  <a:pt x="1" y="34"/>
                </a:lnTo>
                <a:lnTo>
                  <a:pt x="3" y="39"/>
                </a:lnTo>
                <a:lnTo>
                  <a:pt x="5" y="44"/>
                </a:lnTo>
                <a:lnTo>
                  <a:pt x="8" y="49"/>
                </a:lnTo>
                <a:lnTo>
                  <a:pt x="12" y="52"/>
                </a:lnTo>
                <a:lnTo>
                  <a:pt x="16" y="54"/>
                </a:lnTo>
                <a:lnTo>
                  <a:pt x="20" y="56"/>
                </a:lnTo>
                <a:lnTo>
                  <a:pt x="26" y="5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89" name="Freeform 68"/>
          <p:cNvSpPr>
            <a:spLocks/>
          </p:cNvSpPr>
          <p:nvPr/>
        </p:nvSpPr>
        <p:spPr bwMode="auto">
          <a:xfrm>
            <a:off x="2824163" y="3713163"/>
            <a:ext cx="71437" cy="90487"/>
          </a:xfrm>
          <a:custGeom>
            <a:avLst/>
            <a:gdLst>
              <a:gd name="T0" fmla="*/ 2147483647 w 51"/>
              <a:gd name="T1" fmla="*/ 2147483647 h 57"/>
              <a:gd name="T2" fmla="*/ 2147483647 w 51"/>
              <a:gd name="T3" fmla="*/ 2147483647 h 57"/>
              <a:gd name="T4" fmla="*/ 2147483647 w 51"/>
              <a:gd name="T5" fmla="*/ 2147483647 h 57"/>
              <a:gd name="T6" fmla="*/ 2147483647 w 51"/>
              <a:gd name="T7" fmla="*/ 2147483647 h 57"/>
              <a:gd name="T8" fmla="*/ 2147483647 w 51"/>
              <a:gd name="T9" fmla="*/ 2147483647 h 57"/>
              <a:gd name="T10" fmla="*/ 2147483647 w 51"/>
              <a:gd name="T11" fmla="*/ 2147483647 h 57"/>
              <a:gd name="T12" fmla="*/ 2147483647 w 51"/>
              <a:gd name="T13" fmla="*/ 2147483647 h 57"/>
              <a:gd name="T14" fmla="*/ 2147483647 w 51"/>
              <a:gd name="T15" fmla="*/ 2147483647 h 57"/>
              <a:gd name="T16" fmla="*/ 2147483647 w 51"/>
              <a:gd name="T17" fmla="*/ 2147483647 h 57"/>
              <a:gd name="T18" fmla="*/ 2147483647 w 51"/>
              <a:gd name="T19" fmla="*/ 2147483647 h 57"/>
              <a:gd name="T20" fmla="*/ 2147483647 w 51"/>
              <a:gd name="T21" fmla="*/ 2147483647 h 57"/>
              <a:gd name="T22" fmla="*/ 2147483647 w 51"/>
              <a:gd name="T23" fmla="*/ 2147483647 h 57"/>
              <a:gd name="T24" fmla="*/ 2147483647 w 51"/>
              <a:gd name="T25" fmla="*/ 2147483647 h 57"/>
              <a:gd name="T26" fmla="*/ 2147483647 w 51"/>
              <a:gd name="T27" fmla="*/ 2147483647 h 57"/>
              <a:gd name="T28" fmla="*/ 2147483647 w 51"/>
              <a:gd name="T29" fmla="*/ 2147483647 h 57"/>
              <a:gd name="T30" fmla="*/ 2147483647 w 51"/>
              <a:gd name="T31" fmla="*/ 2147483647 h 57"/>
              <a:gd name="T32" fmla="*/ 2147483647 w 51"/>
              <a:gd name="T33" fmla="*/ 2147483647 h 57"/>
              <a:gd name="T34" fmla="*/ 2147483647 w 51"/>
              <a:gd name="T35" fmla="*/ 0 h 57"/>
              <a:gd name="T36" fmla="*/ 2147483647 w 51"/>
              <a:gd name="T37" fmla="*/ 0 h 57"/>
              <a:gd name="T38" fmla="*/ 2147483647 w 51"/>
              <a:gd name="T39" fmla="*/ 0 h 57"/>
              <a:gd name="T40" fmla="*/ 2147483647 w 51"/>
              <a:gd name="T41" fmla="*/ 0 h 57"/>
              <a:gd name="T42" fmla="*/ 2147483647 w 51"/>
              <a:gd name="T43" fmla="*/ 2147483647 h 57"/>
              <a:gd name="T44" fmla="*/ 2147483647 w 51"/>
              <a:gd name="T45" fmla="*/ 2147483647 h 57"/>
              <a:gd name="T46" fmla="*/ 2147483647 w 51"/>
              <a:gd name="T47" fmla="*/ 2147483647 h 57"/>
              <a:gd name="T48" fmla="*/ 2147483647 w 51"/>
              <a:gd name="T49" fmla="*/ 2147483647 h 57"/>
              <a:gd name="T50" fmla="*/ 2147483647 w 51"/>
              <a:gd name="T51" fmla="*/ 2147483647 h 57"/>
              <a:gd name="T52" fmla="*/ 2147483647 w 51"/>
              <a:gd name="T53" fmla="*/ 2147483647 h 57"/>
              <a:gd name="T54" fmla="*/ 0 w 51"/>
              <a:gd name="T55" fmla="*/ 2147483647 h 57"/>
              <a:gd name="T56" fmla="*/ 0 w 51"/>
              <a:gd name="T57" fmla="*/ 2147483647 h 57"/>
              <a:gd name="T58" fmla="*/ 2147483647 w 51"/>
              <a:gd name="T59" fmla="*/ 2147483647 h 57"/>
              <a:gd name="T60" fmla="*/ 2147483647 w 51"/>
              <a:gd name="T61" fmla="*/ 2147483647 h 57"/>
              <a:gd name="T62" fmla="*/ 2147483647 w 51"/>
              <a:gd name="T63" fmla="*/ 2147483647 h 57"/>
              <a:gd name="T64" fmla="*/ 2147483647 w 51"/>
              <a:gd name="T65" fmla="*/ 2147483647 h 57"/>
              <a:gd name="T66" fmla="*/ 2147483647 w 51"/>
              <a:gd name="T67" fmla="*/ 2147483647 h 57"/>
              <a:gd name="T68" fmla="*/ 2147483647 w 51"/>
              <a:gd name="T69" fmla="*/ 2147483647 h 57"/>
              <a:gd name="T70" fmla="*/ 2147483647 w 51"/>
              <a:gd name="T71" fmla="*/ 2147483647 h 57"/>
              <a:gd name="T72" fmla="*/ 2147483647 w 51"/>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57"/>
              <a:gd name="T113" fmla="*/ 51 w 51"/>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57">
                <a:moveTo>
                  <a:pt x="26" y="57"/>
                </a:moveTo>
                <a:lnTo>
                  <a:pt x="26" y="57"/>
                </a:lnTo>
                <a:lnTo>
                  <a:pt x="30" y="56"/>
                </a:lnTo>
                <a:lnTo>
                  <a:pt x="35" y="54"/>
                </a:lnTo>
                <a:lnTo>
                  <a:pt x="40" y="52"/>
                </a:lnTo>
                <a:lnTo>
                  <a:pt x="43" y="49"/>
                </a:lnTo>
                <a:lnTo>
                  <a:pt x="46" y="44"/>
                </a:lnTo>
                <a:lnTo>
                  <a:pt x="49" y="39"/>
                </a:lnTo>
                <a:lnTo>
                  <a:pt x="50" y="34"/>
                </a:lnTo>
                <a:lnTo>
                  <a:pt x="51" y="28"/>
                </a:lnTo>
                <a:lnTo>
                  <a:pt x="50" y="23"/>
                </a:lnTo>
                <a:lnTo>
                  <a:pt x="49" y="17"/>
                </a:lnTo>
                <a:lnTo>
                  <a:pt x="46" y="12"/>
                </a:lnTo>
                <a:lnTo>
                  <a:pt x="43" y="8"/>
                </a:lnTo>
                <a:lnTo>
                  <a:pt x="40" y="4"/>
                </a:lnTo>
                <a:lnTo>
                  <a:pt x="35" y="2"/>
                </a:lnTo>
                <a:lnTo>
                  <a:pt x="30" y="0"/>
                </a:lnTo>
                <a:lnTo>
                  <a:pt x="26" y="0"/>
                </a:lnTo>
                <a:lnTo>
                  <a:pt x="21" y="0"/>
                </a:lnTo>
                <a:lnTo>
                  <a:pt x="16" y="2"/>
                </a:lnTo>
                <a:lnTo>
                  <a:pt x="12" y="4"/>
                </a:lnTo>
                <a:lnTo>
                  <a:pt x="8" y="8"/>
                </a:lnTo>
                <a:lnTo>
                  <a:pt x="5" y="12"/>
                </a:lnTo>
                <a:lnTo>
                  <a:pt x="3" y="17"/>
                </a:lnTo>
                <a:lnTo>
                  <a:pt x="1" y="23"/>
                </a:lnTo>
                <a:lnTo>
                  <a:pt x="0" y="28"/>
                </a:lnTo>
                <a:lnTo>
                  <a:pt x="1" y="34"/>
                </a:lnTo>
                <a:lnTo>
                  <a:pt x="3" y="39"/>
                </a:lnTo>
                <a:lnTo>
                  <a:pt x="5" y="44"/>
                </a:lnTo>
                <a:lnTo>
                  <a:pt x="8" y="49"/>
                </a:lnTo>
                <a:lnTo>
                  <a:pt x="12" y="52"/>
                </a:lnTo>
                <a:lnTo>
                  <a:pt x="16" y="54"/>
                </a:lnTo>
                <a:lnTo>
                  <a:pt x="21" y="56"/>
                </a:lnTo>
                <a:lnTo>
                  <a:pt x="26"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0" name="Freeform 69"/>
          <p:cNvSpPr>
            <a:spLocks/>
          </p:cNvSpPr>
          <p:nvPr/>
        </p:nvSpPr>
        <p:spPr bwMode="auto">
          <a:xfrm>
            <a:off x="7337425" y="3713163"/>
            <a:ext cx="71438" cy="90487"/>
          </a:xfrm>
          <a:custGeom>
            <a:avLst/>
            <a:gdLst>
              <a:gd name="T0" fmla="*/ 2147483647 w 50"/>
              <a:gd name="T1" fmla="*/ 2147483647 h 57"/>
              <a:gd name="T2" fmla="*/ 2147483647 w 50"/>
              <a:gd name="T3" fmla="*/ 2147483647 h 57"/>
              <a:gd name="T4" fmla="*/ 2147483647 w 50"/>
              <a:gd name="T5" fmla="*/ 2147483647 h 57"/>
              <a:gd name="T6" fmla="*/ 2147483647 w 50"/>
              <a:gd name="T7" fmla="*/ 2147483647 h 57"/>
              <a:gd name="T8" fmla="*/ 2147483647 w 50"/>
              <a:gd name="T9" fmla="*/ 2147483647 h 57"/>
              <a:gd name="T10" fmla="*/ 2147483647 w 50"/>
              <a:gd name="T11" fmla="*/ 2147483647 h 57"/>
              <a:gd name="T12" fmla="*/ 2147483647 w 50"/>
              <a:gd name="T13" fmla="*/ 2147483647 h 57"/>
              <a:gd name="T14" fmla="*/ 2147483647 w 50"/>
              <a:gd name="T15" fmla="*/ 2147483647 h 57"/>
              <a:gd name="T16" fmla="*/ 2147483647 w 50"/>
              <a:gd name="T17" fmla="*/ 2147483647 h 57"/>
              <a:gd name="T18" fmla="*/ 2147483647 w 50"/>
              <a:gd name="T19" fmla="*/ 2147483647 h 57"/>
              <a:gd name="T20" fmla="*/ 2147483647 w 50"/>
              <a:gd name="T21" fmla="*/ 2147483647 h 57"/>
              <a:gd name="T22" fmla="*/ 2147483647 w 50"/>
              <a:gd name="T23" fmla="*/ 2147483647 h 57"/>
              <a:gd name="T24" fmla="*/ 2147483647 w 50"/>
              <a:gd name="T25" fmla="*/ 2147483647 h 57"/>
              <a:gd name="T26" fmla="*/ 2147483647 w 50"/>
              <a:gd name="T27" fmla="*/ 2147483647 h 57"/>
              <a:gd name="T28" fmla="*/ 2147483647 w 50"/>
              <a:gd name="T29" fmla="*/ 2147483647 h 57"/>
              <a:gd name="T30" fmla="*/ 2147483647 w 50"/>
              <a:gd name="T31" fmla="*/ 2147483647 h 57"/>
              <a:gd name="T32" fmla="*/ 2147483647 w 50"/>
              <a:gd name="T33" fmla="*/ 2147483647 h 57"/>
              <a:gd name="T34" fmla="*/ 2147483647 w 50"/>
              <a:gd name="T35" fmla="*/ 0 h 57"/>
              <a:gd name="T36" fmla="*/ 2147483647 w 50"/>
              <a:gd name="T37" fmla="*/ 0 h 57"/>
              <a:gd name="T38" fmla="*/ 2147483647 w 50"/>
              <a:gd name="T39" fmla="*/ 0 h 57"/>
              <a:gd name="T40" fmla="*/ 2147483647 w 50"/>
              <a:gd name="T41" fmla="*/ 0 h 57"/>
              <a:gd name="T42" fmla="*/ 2147483647 w 50"/>
              <a:gd name="T43" fmla="*/ 2147483647 h 57"/>
              <a:gd name="T44" fmla="*/ 2147483647 w 50"/>
              <a:gd name="T45" fmla="*/ 2147483647 h 57"/>
              <a:gd name="T46" fmla="*/ 2147483647 w 50"/>
              <a:gd name="T47" fmla="*/ 2147483647 h 57"/>
              <a:gd name="T48" fmla="*/ 2147483647 w 50"/>
              <a:gd name="T49" fmla="*/ 2147483647 h 57"/>
              <a:gd name="T50" fmla="*/ 2147483647 w 50"/>
              <a:gd name="T51" fmla="*/ 2147483647 h 57"/>
              <a:gd name="T52" fmla="*/ 2147483647 w 50"/>
              <a:gd name="T53" fmla="*/ 2147483647 h 57"/>
              <a:gd name="T54" fmla="*/ 0 w 50"/>
              <a:gd name="T55" fmla="*/ 2147483647 h 57"/>
              <a:gd name="T56" fmla="*/ 0 w 50"/>
              <a:gd name="T57" fmla="*/ 2147483647 h 57"/>
              <a:gd name="T58" fmla="*/ 2147483647 w 50"/>
              <a:gd name="T59" fmla="*/ 2147483647 h 57"/>
              <a:gd name="T60" fmla="*/ 2147483647 w 50"/>
              <a:gd name="T61" fmla="*/ 2147483647 h 57"/>
              <a:gd name="T62" fmla="*/ 2147483647 w 50"/>
              <a:gd name="T63" fmla="*/ 2147483647 h 57"/>
              <a:gd name="T64" fmla="*/ 2147483647 w 50"/>
              <a:gd name="T65" fmla="*/ 2147483647 h 57"/>
              <a:gd name="T66" fmla="*/ 2147483647 w 50"/>
              <a:gd name="T67" fmla="*/ 2147483647 h 57"/>
              <a:gd name="T68" fmla="*/ 2147483647 w 50"/>
              <a:gd name="T69" fmla="*/ 2147483647 h 57"/>
              <a:gd name="T70" fmla="*/ 2147483647 w 50"/>
              <a:gd name="T71" fmla="*/ 2147483647 h 57"/>
              <a:gd name="T72" fmla="*/ 2147483647 w 50"/>
              <a:gd name="T73" fmla="*/ 214748364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7"/>
              <a:gd name="T113" fmla="*/ 50 w 50"/>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7">
                <a:moveTo>
                  <a:pt x="26" y="57"/>
                </a:moveTo>
                <a:lnTo>
                  <a:pt x="26" y="57"/>
                </a:lnTo>
                <a:lnTo>
                  <a:pt x="30" y="56"/>
                </a:lnTo>
                <a:lnTo>
                  <a:pt x="35" y="54"/>
                </a:lnTo>
                <a:lnTo>
                  <a:pt x="39" y="52"/>
                </a:lnTo>
                <a:lnTo>
                  <a:pt x="43" y="49"/>
                </a:lnTo>
                <a:lnTo>
                  <a:pt x="46" y="44"/>
                </a:lnTo>
                <a:lnTo>
                  <a:pt x="49" y="39"/>
                </a:lnTo>
                <a:lnTo>
                  <a:pt x="50" y="34"/>
                </a:lnTo>
                <a:lnTo>
                  <a:pt x="50" y="28"/>
                </a:lnTo>
                <a:lnTo>
                  <a:pt x="50" y="23"/>
                </a:lnTo>
                <a:lnTo>
                  <a:pt x="49" y="17"/>
                </a:lnTo>
                <a:lnTo>
                  <a:pt x="46" y="12"/>
                </a:lnTo>
                <a:lnTo>
                  <a:pt x="43" y="8"/>
                </a:lnTo>
                <a:lnTo>
                  <a:pt x="39" y="4"/>
                </a:lnTo>
                <a:lnTo>
                  <a:pt x="35" y="2"/>
                </a:lnTo>
                <a:lnTo>
                  <a:pt x="30" y="0"/>
                </a:lnTo>
                <a:lnTo>
                  <a:pt x="26" y="0"/>
                </a:lnTo>
                <a:lnTo>
                  <a:pt x="20" y="0"/>
                </a:lnTo>
                <a:lnTo>
                  <a:pt x="16" y="2"/>
                </a:lnTo>
                <a:lnTo>
                  <a:pt x="12" y="4"/>
                </a:lnTo>
                <a:lnTo>
                  <a:pt x="8" y="8"/>
                </a:lnTo>
                <a:lnTo>
                  <a:pt x="5" y="12"/>
                </a:lnTo>
                <a:lnTo>
                  <a:pt x="3" y="17"/>
                </a:lnTo>
                <a:lnTo>
                  <a:pt x="1" y="23"/>
                </a:lnTo>
                <a:lnTo>
                  <a:pt x="0" y="28"/>
                </a:lnTo>
                <a:lnTo>
                  <a:pt x="1" y="34"/>
                </a:lnTo>
                <a:lnTo>
                  <a:pt x="3" y="39"/>
                </a:lnTo>
                <a:lnTo>
                  <a:pt x="5" y="44"/>
                </a:lnTo>
                <a:lnTo>
                  <a:pt x="8" y="49"/>
                </a:lnTo>
                <a:lnTo>
                  <a:pt x="12" y="52"/>
                </a:lnTo>
                <a:lnTo>
                  <a:pt x="16" y="54"/>
                </a:lnTo>
                <a:lnTo>
                  <a:pt x="20" y="56"/>
                </a:lnTo>
                <a:lnTo>
                  <a:pt x="26" y="5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1" name="Freeform 70"/>
          <p:cNvSpPr>
            <a:spLocks/>
          </p:cNvSpPr>
          <p:nvPr/>
        </p:nvSpPr>
        <p:spPr bwMode="auto">
          <a:xfrm>
            <a:off x="2874963" y="3840163"/>
            <a:ext cx="69850"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0 h 56"/>
              <a:gd name="T32" fmla="*/ 2147483647 w 50"/>
              <a:gd name="T33" fmla="*/ 0 h 56"/>
              <a:gd name="T34" fmla="*/ 2147483647 w 50"/>
              <a:gd name="T35" fmla="*/ 0 h 56"/>
              <a:gd name="T36" fmla="*/ 2147483647 w 50"/>
              <a:gd name="T37" fmla="*/ 2147483647 h 56"/>
              <a:gd name="T38" fmla="*/ 2147483647 w 50"/>
              <a:gd name="T39" fmla="*/ 2147483647 h 56"/>
              <a:gd name="T40" fmla="*/ 2147483647 w 50"/>
              <a:gd name="T41" fmla="*/ 2147483647 h 56"/>
              <a:gd name="T42" fmla="*/ 2147483647 w 50"/>
              <a:gd name="T43" fmla="*/ 2147483647 h 56"/>
              <a:gd name="T44" fmla="*/ 2147483647 w 50"/>
              <a:gd name="T45" fmla="*/ 2147483647 h 56"/>
              <a:gd name="T46" fmla="*/ 2147483647 w 50"/>
              <a:gd name="T47" fmla="*/ 2147483647 h 56"/>
              <a:gd name="T48" fmla="*/ 0 w 50"/>
              <a:gd name="T49" fmla="*/ 2147483647 h 56"/>
              <a:gd name="T50" fmla="*/ 2147483647 w 50"/>
              <a:gd name="T51" fmla="*/ 2147483647 h 56"/>
              <a:gd name="T52" fmla="*/ 2147483647 w 50"/>
              <a:gd name="T53" fmla="*/ 2147483647 h 56"/>
              <a:gd name="T54" fmla="*/ 2147483647 w 50"/>
              <a:gd name="T55" fmla="*/ 2147483647 h 56"/>
              <a:gd name="T56" fmla="*/ 2147483647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56"/>
              <a:gd name="T101" fmla="*/ 50 w 5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56">
                <a:moveTo>
                  <a:pt x="25" y="56"/>
                </a:moveTo>
                <a:lnTo>
                  <a:pt x="30" y="55"/>
                </a:lnTo>
                <a:lnTo>
                  <a:pt x="35" y="54"/>
                </a:lnTo>
                <a:lnTo>
                  <a:pt x="39" y="51"/>
                </a:lnTo>
                <a:lnTo>
                  <a:pt x="43" y="48"/>
                </a:lnTo>
                <a:lnTo>
                  <a:pt x="46" y="44"/>
                </a:lnTo>
                <a:lnTo>
                  <a:pt x="48" y="39"/>
                </a:lnTo>
                <a:lnTo>
                  <a:pt x="49" y="34"/>
                </a:lnTo>
                <a:lnTo>
                  <a:pt x="50" y="28"/>
                </a:lnTo>
                <a:lnTo>
                  <a:pt x="49" y="23"/>
                </a:lnTo>
                <a:lnTo>
                  <a:pt x="48" y="17"/>
                </a:lnTo>
                <a:lnTo>
                  <a:pt x="46" y="12"/>
                </a:lnTo>
                <a:lnTo>
                  <a:pt x="43" y="8"/>
                </a:lnTo>
                <a:lnTo>
                  <a:pt x="39" y="4"/>
                </a:lnTo>
                <a:lnTo>
                  <a:pt x="35" y="2"/>
                </a:lnTo>
                <a:lnTo>
                  <a:pt x="30" y="0"/>
                </a:lnTo>
                <a:lnTo>
                  <a:pt x="25" y="0"/>
                </a:lnTo>
                <a:lnTo>
                  <a:pt x="20" y="0"/>
                </a:lnTo>
                <a:lnTo>
                  <a:pt x="15" y="2"/>
                </a:lnTo>
                <a:lnTo>
                  <a:pt x="11" y="4"/>
                </a:lnTo>
                <a:lnTo>
                  <a:pt x="8" y="8"/>
                </a:lnTo>
                <a:lnTo>
                  <a:pt x="4" y="12"/>
                </a:lnTo>
                <a:lnTo>
                  <a:pt x="2" y="17"/>
                </a:lnTo>
                <a:lnTo>
                  <a:pt x="1" y="23"/>
                </a:lnTo>
                <a:lnTo>
                  <a:pt x="0" y="28"/>
                </a:lnTo>
                <a:lnTo>
                  <a:pt x="1" y="34"/>
                </a:lnTo>
                <a:lnTo>
                  <a:pt x="2" y="39"/>
                </a:lnTo>
                <a:lnTo>
                  <a:pt x="4" y="44"/>
                </a:lnTo>
                <a:lnTo>
                  <a:pt x="8" y="48"/>
                </a:lnTo>
                <a:lnTo>
                  <a:pt x="11" y="51"/>
                </a:lnTo>
                <a:lnTo>
                  <a:pt x="15" y="54"/>
                </a:lnTo>
                <a:lnTo>
                  <a:pt x="20" y="55"/>
                </a:lnTo>
                <a:lnTo>
                  <a:pt x="25" y="5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92" name="Freeform 71"/>
          <p:cNvSpPr>
            <a:spLocks/>
          </p:cNvSpPr>
          <p:nvPr/>
        </p:nvSpPr>
        <p:spPr bwMode="auto">
          <a:xfrm>
            <a:off x="7388225" y="3840163"/>
            <a:ext cx="69850" cy="8890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2147483647 h 56"/>
              <a:gd name="T20" fmla="*/ 2147483647 w 49"/>
              <a:gd name="T21" fmla="*/ 2147483647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2147483647 w 49"/>
              <a:gd name="T31" fmla="*/ 0 h 56"/>
              <a:gd name="T32" fmla="*/ 2147483647 w 49"/>
              <a:gd name="T33" fmla="*/ 0 h 56"/>
              <a:gd name="T34" fmla="*/ 2147483647 w 49"/>
              <a:gd name="T35" fmla="*/ 0 h 56"/>
              <a:gd name="T36" fmla="*/ 2147483647 w 49"/>
              <a:gd name="T37" fmla="*/ 2147483647 h 56"/>
              <a:gd name="T38" fmla="*/ 2147483647 w 49"/>
              <a:gd name="T39" fmla="*/ 2147483647 h 56"/>
              <a:gd name="T40" fmla="*/ 2147483647 w 49"/>
              <a:gd name="T41" fmla="*/ 2147483647 h 56"/>
              <a:gd name="T42" fmla="*/ 2147483647 w 49"/>
              <a:gd name="T43" fmla="*/ 2147483647 h 56"/>
              <a:gd name="T44" fmla="*/ 2147483647 w 49"/>
              <a:gd name="T45" fmla="*/ 2147483647 h 56"/>
              <a:gd name="T46" fmla="*/ 0 w 49"/>
              <a:gd name="T47" fmla="*/ 2147483647 h 56"/>
              <a:gd name="T48" fmla="*/ 0 w 49"/>
              <a:gd name="T49" fmla="*/ 2147483647 h 56"/>
              <a:gd name="T50" fmla="*/ 0 w 49"/>
              <a:gd name="T51" fmla="*/ 2147483647 h 56"/>
              <a:gd name="T52" fmla="*/ 2147483647 w 49"/>
              <a:gd name="T53" fmla="*/ 2147483647 h 56"/>
              <a:gd name="T54" fmla="*/ 2147483647 w 49"/>
              <a:gd name="T55" fmla="*/ 2147483647 h 56"/>
              <a:gd name="T56" fmla="*/ 2147483647 w 49"/>
              <a:gd name="T57" fmla="*/ 2147483647 h 56"/>
              <a:gd name="T58" fmla="*/ 2147483647 w 49"/>
              <a:gd name="T59" fmla="*/ 2147483647 h 56"/>
              <a:gd name="T60" fmla="*/ 2147483647 w 49"/>
              <a:gd name="T61" fmla="*/ 2147483647 h 56"/>
              <a:gd name="T62" fmla="*/ 2147483647 w 49"/>
              <a:gd name="T63" fmla="*/ 2147483647 h 56"/>
              <a:gd name="T64" fmla="*/ 2147483647 w 49"/>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56"/>
              <a:gd name="T101" fmla="*/ 49 w 49"/>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56">
                <a:moveTo>
                  <a:pt x="25" y="56"/>
                </a:moveTo>
                <a:lnTo>
                  <a:pt x="30" y="55"/>
                </a:lnTo>
                <a:lnTo>
                  <a:pt x="34" y="54"/>
                </a:lnTo>
                <a:lnTo>
                  <a:pt x="38" y="51"/>
                </a:lnTo>
                <a:lnTo>
                  <a:pt x="43" y="48"/>
                </a:lnTo>
                <a:lnTo>
                  <a:pt x="45" y="44"/>
                </a:lnTo>
                <a:lnTo>
                  <a:pt x="48" y="39"/>
                </a:lnTo>
                <a:lnTo>
                  <a:pt x="49" y="34"/>
                </a:lnTo>
                <a:lnTo>
                  <a:pt x="49" y="28"/>
                </a:lnTo>
                <a:lnTo>
                  <a:pt x="49" y="23"/>
                </a:lnTo>
                <a:lnTo>
                  <a:pt x="48" y="17"/>
                </a:lnTo>
                <a:lnTo>
                  <a:pt x="45" y="12"/>
                </a:lnTo>
                <a:lnTo>
                  <a:pt x="43" y="8"/>
                </a:lnTo>
                <a:lnTo>
                  <a:pt x="38" y="4"/>
                </a:lnTo>
                <a:lnTo>
                  <a:pt x="34" y="2"/>
                </a:lnTo>
                <a:lnTo>
                  <a:pt x="30" y="0"/>
                </a:lnTo>
                <a:lnTo>
                  <a:pt x="25" y="0"/>
                </a:lnTo>
                <a:lnTo>
                  <a:pt x="19" y="0"/>
                </a:lnTo>
                <a:lnTo>
                  <a:pt x="15" y="2"/>
                </a:lnTo>
                <a:lnTo>
                  <a:pt x="11" y="4"/>
                </a:lnTo>
                <a:lnTo>
                  <a:pt x="7" y="8"/>
                </a:lnTo>
                <a:lnTo>
                  <a:pt x="4" y="12"/>
                </a:lnTo>
                <a:lnTo>
                  <a:pt x="2" y="17"/>
                </a:lnTo>
                <a:lnTo>
                  <a:pt x="0" y="23"/>
                </a:lnTo>
                <a:lnTo>
                  <a:pt x="0" y="28"/>
                </a:lnTo>
                <a:lnTo>
                  <a:pt x="0" y="34"/>
                </a:lnTo>
                <a:lnTo>
                  <a:pt x="2" y="39"/>
                </a:lnTo>
                <a:lnTo>
                  <a:pt x="4" y="44"/>
                </a:lnTo>
                <a:lnTo>
                  <a:pt x="7" y="48"/>
                </a:lnTo>
                <a:lnTo>
                  <a:pt x="11" y="51"/>
                </a:lnTo>
                <a:lnTo>
                  <a:pt x="15" y="54"/>
                </a:lnTo>
                <a:lnTo>
                  <a:pt x="19" y="55"/>
                </a:lnTo>
                <a:lnTo>
                  <a:pt x="25" y="5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93" name="Freeform 72"/>
          <p:cNvSpPr>
            <a:spLocks/>
          </p:cNvSpPr>
          <p:nvPr/>
        </p:nvSpPr>
        <p:spPr bwMode="auto">
          <a:xfrm>
            <a:off x="2874963" y="3840163"/>
            <a:ext cx="69850" cy="88900"/>
          </a:xfrm>
          <a:custGeom>
            <a:avLst/>
            <a:gdLst>
              <a:gd name="T0" fmla="*/ 2147483647 w 50"/>
              <a:gd name="T1" fmla="*/ 2147483647 h 56"/>
              <a:gd name="T2" fmla="*/ 2147483647 w 50"/>
              <a:gd name="T3" fmla="*/ 2147483647 h 56"/>
              <a:gd name="T4" fmla="*/ 2147483647 w 50"/>
              <a:gd name="T5" fmla="*/ 2147483647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2147483647 w 50"/>
              <a:gd name="T29" fmla="*/ 2147483647 h 56"/>
              <a:gd name="T30" fmla="*/ 2147483647 w 50"/>
              <a:gd name="T31" fmla="*/ 2147483647 h 56"/>
              <a:gd name="T32" fmla="*/ 2147483647 w 50"/>
              <a:gd name="T33" fmla="*/ 2147483647 h 56"/>
              <a:gd name="T34" fmla="*/ 2147483647 w 50"/>
              <a:gd name="T35" fmla="*/ 0 h 56"/>
              <a:gd name="T36" fmla="*/ 2147483647 w 50"/>
              <a:gd name="T37" fmla="*/ 0 h 56"/>
              <a:gd name="T38" fmla="*/ 2147483647 w 50"/>
              <a:gd name="T39" fmla="*/ 0 h 56"/>
              <a:gd name="T40" fmla="*/ 2147483647 w 50"/>
              <a:gd name="T41" fmla="*/ 0 h 56"/>
              <a:gd name="T42" fmla="*/ 2147483647 w 50"/>
              <a:gd name="T43" fmla="*/ 2147483647 h 56"/>
              <a:gd name="T44" fmla="*/ 2147483647 w 50"/>
              <a:gd name="T45" fmla="*/ 2147483647 h 56"/>
              <a:gd name="T46" fmla="*/ 2147483647 w 50"/>
              <a:gd name="T47" fmla="*/ 2147483647 h 56"/>
              <a:gd name="T48" fmla="*/ 2147483647 w 50"/>
              <a:gd name="T49" fmla="*/ 2147483647 h 56"/>
              <a:gd name="T50" fmla="*/ 2147483647 w 50"/>
              <a:gd name="T51" fmla="*/ 2147483647 h 56"/>
              <a:gd name="T52" fmla="*/ 2147483647 w 50"/>
              <a:gd name="T53" fmla="*/ 2147483647 h 56"/>
              <a:gd name="T54" fmla="*/ 0 w 50"/>
              <a:gd name="T55" fmla="*/ 2147483647 h 56"/>
              <a:gd name="T56" fmla="*/ 0 w 50"/>
              <a:gd name="T57" fmla="*/ 2147483647 h 56"/>
              <a:gd name="T58" fmla="*/ 2147483647 w 50"/>
              <a:gd name="T59" fmla="*/ 2147483647 h 56"/>
              <a:gd name="T60" fmla="*/ 2147483647 w 50"/>
              <a:gd name="T61" fmla="*/ 2147483647 h 56"/>
              <a:gd name="T62" fmla="*/ 2147483647 w 50"/>
              <a:gd name="T63" fmla="*/ 2147483647 h 56"/>
              <a:gd name="T64" fmla="*/ 2147483647 w 50"/>
              <a:gd name="T65" fmla="*/ 2147483647 h 56"/>
              <a:gd name="T66" fmla="*/ 2147483647 w 50"/>
              <a:gd name="T67" fmla="*/ 2147483647 h 56"/>
              <a:gd name="T68" fmla="*/ 2147483647 w 50"/>
              <a:gd name="T69" fmla="*/ 2147483647 h 56"/>
              <a:gd name="T70" fmla="*/ 2147483647 w 50"/>
              <a:gd name="T71" fmla="*/ 2147483647 h 56"/>
              <a:gd name="T72" fmla="*/ 2147483647 w 50"/>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6"/>
              <a:gd name="T113" fmla="*/ 50 w 5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6">
                <a:moveTo>
                  <a:pt x="25" y="56"/>
                </a:moveTo>
                <a:lnTo>
                  <a:pt x="25" y="56"/>
                </a:lnTo>
                <a:lnTo>
                  <a:pt x="30" y="55"/>
                </a:lnTo>
                <a:lnTo>
                  <a:pt x="35" y="54"/>
                </a:lnTo>
                <a:lnTo>
                  <a:pt x="39" y="51"/>
                </a:lnTo>
                <a:lnTo>
                  <a:pt x="43" y="48"/>
                </a:lnTo>
                <a:lnTo>
                  <a:pt x="46" y="44"/>
                </a:lnTo>
                <a:lnTo>
                  <a:pt x="48" y="39"/>
                </a:lnTo>
                <a:lnTo>
                  <a:pt x="49" y="34"/>
                </a:lnTo>
                <a:lnTo>
                  <a:pt x="50" y="28"/>
                </a:lnTo>
                <a:lnTo>
                  <a:pt x="49" y="23"/>
                </a:lnTo>
                <a:lnTo>
                  <a:pt x="48" y="17"/>
                </a:lnTo>
                <a:lnTo>
                  <a:pt x="46" y="12"/>
                </a:lnTo>
                <a:lnTo>
                  <a:pt x="43" y="8"/>
                </a:lnTo>
                <a:lnTo>
                  <a:pt x="39" y="4"/>
                </a:lnTo>
                <a:lnTo>
                  <a:pt x="35" y="2"/>
                </a:lnTo>
                <a:lnTo>
                  <a:pt x="30" y="0"/>
                </a:lnTo>
                <a:lnTo>
                  <a:pt x="25" y="0"/>
                </a:lnTo>
                <a:lnTo>
                  <a:pt x="20" y="0"/>
                </a:lnTo>
                <a:lnTo>
                  <a:pt x="15" y="2"/>
                </a:lnTo>
                <a:lnTo>
                  <a:pt x="11" y="4"/>
                </a:lnTo>
                <a:lnTo>
                  <a:pt x="8" y="8"/>
                </a:lnTo>
                <a:lnTo>
                  <a:pt x="4" y="12"/>
                </a:lnTo>
                <a:lnTo>
                  <a:pt x="2" y="17"/>
                </a:lnTo>
                <a:lnTo>
                  <a:pt x="1" y="23"/>
                </a:lnTo>
                <a:lnTo>
                  <a:pt x="0" y="28"/>
                </a:lnTo>
                <a:lnTo>
                  <a:pt x="1" y="34"/>
                </a:lnTo>
                <a:lnTo>
                  <a:pt x="2" y="39"/>
                </a:lnTo>
                <a:lnTo>
                  <a:pt x="4" y="44"/>
                </a:lnTo>
                <a:lnTo>
                  <a:pt x="8" y="48"/>
                </a:lnTo>
                <a:lnTo>
                  <a:pt x="11" y="51"/>
                </a:lnTo>
                <a:lnTo>
                  <a:pt x="15" y="54"/>
                </a:lnTo>
                <a:lnTo>
                  <a:pt x="20" y="55"/>
                </a:lnTo>
                <a:lnTo>
                  <a:pt x="25" y="5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4" name="Freeform 73"/>
          <p:cNvSpPr>
            <a:spLocks/>
          </p:cNvSpPr>
          <p:nvPr/>
        </p:nvSpPr>
        <p:spPr bwMode="auto">
          <a:xfrm>
            <a:off x="7388225" y="3840163"/>
            <a:ext cx="69850" cy="8890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2147483647 h 56"/>
              <a:gd name="T20" fmla="*/ 2147483647 w 49"/>
              <a:gd name="T21" fmla="*/ 2147483647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2147483647 w 49"/>
              <a:gd name="T33" fmla="*/ 2147483647 h 56"/>
              <a:gd name="T34" fmla="*/ 2147483647 w 49"/>
              <a:gd name="T35" fmla="*/ 0 h 56"/>
              <a:gd name="T36" fmla="*/ 2147483647 w 49"/>
              <a:gd name="T37" fmla="*/ 0 h 56"/>
              <a:gd name="T38" fmla="*/ 2147483647 w 49"/>
              <a:gd name="T39" fmla="*/ 0 h 56"/>
              <a:gd name="T40" fmla="*/ 2147483647 w 49"/>
              <a:gd name="T41" fmla="*/ 0 h 56"/>
              <a:gd name="T42" fmla="*/ 2147483647 w 49"/>
              <a:gd name="T43" fmla="*/ 2147483647 h 56"/>
              <a:gd name="T44" fmla="*/ 2147483647 w 49"/>
              <a:gd name="T45" fmla="*/ 2147483647 h 56"/>
              <a:gd name="T46" fmla="*/ 2147483647 w 49"/>
              <a:gd name="T47" fmla="*/ 2147483647 h 56"/>
              <a:gd name="T48" fmla="*/ 2147483647 w 49"/>
              <a:gd name="T49" fmla="*/ 2147483647 h 56"/>
              <a:gd name="T50" fmla="*/ 2147483647 w 49"/>
              <a:gd name="T51" fmla="*/ 2147483647 h 56"/>
              <a:gd name="T52" fmla="*/ 0 w 49"/>
              <a:gd name="T53" fmla="*/ 2147483647 h 56"/>
              <a:gd name="T54" fmla="*/ 0 w 49"/>
              <a:gd name="T55" fmla="*/ 2147483647 h 56"/>
              <a:gd name="T56" fmla="*/ 0 w 49"/>
              <a:gd name="T57" fmla="*/ 2147483647 h 56"/>
              <a:gd name="T58" fmla="*/ 0 w 49"/>
              <a:gd name="T59" fmla="*/ 2147483647 h 56"/>
              <a:gd name="T60" fmla="*/ 2147483647 w 49"/>
              <a:gd name="T61" fmla="*/ 2147483647 h 56"/>
              <a:gd name="T62" fmla="*/ 2147483647 w 49"/>
              <a:gd name="T63" fmla="*/ 2147483647 h 56"/>
              <a:gd name="T64" fmla="*/ 2147483647 w 49"/>
              <a:gd name="T65" fmla="*/ 2147483647 h 56"/>
              <a:gd name="T66" fmla="*/ 2147483647 w 49"/>
              <a:gd name="T67" fmla="*/ 2147483647 h 56"/>
              <a:gd name="T68" fmla="*/ 2147483647 w 49"/>
              <a:gd name="T69" fmla="*/ 2147483647 h 56"/>
              <a:gd name="T70" fmla="*/ 2147483647 w 49"/>
              <a:gd name="T71" fmla="*/ 2147483647 h 56"/>
              <a:gd name="T72" fmla="*/ 2147483647 w 4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56"/>
              <a:gd name="T113" fmla="*/ 49 w 4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56">
                <a:moveTo>
                  <a:pt x="25" y="56"/>
                </a:moveTo>
                <a:lnTo>
                  <a:pt x="25" y="56"/>
                </a:lnTo>
                <a:lnTo>
                  <a:pt x="30" y="55"/>
                </a:lnTo>
                <a:lnTo>
                  <a:pt x="34" y="54"/>
                </a:lnTo>
                <a:lnTo>
                  <a:pt x="38" y="51"/>
                </a:lnTo>
                <a:lnTo>
                  <a:pt x="43" y="48"/>
                </a:lnTo>
                <a:lnTo>
                  <a:pt x="45" y="44"/>
                </a:lnTo>
                <a:lnTo>
                  <a:pt x="48" y="39"/>
                </a:lnTo>
                <a:lnTo>
                  <a:pt x="49" y="34"/>
                </a:lnTo>
                <a:lnTo>
                  <a:pt x="49" y="28"/>
                </a:lnTo>
                <a:lnTo>
                  <a:pt x="49" y="23"/>
                </a:lnTo>
                <a:lnTo>
                  <a:pt x="48" y="17"/>
                </a:lnTo>
                <a:lnTo>
                  <a:pt x="45" y="12"/>
                </a:lnTo>
                <a:lnTo>
                  <a:pt x="43" y="8"/>
                </a:lnTo>
                <a:lnTo>
                  <a:pt x="38" y="4"/>
                </a:lnTo>
                <a:lnTo>
                  <a:pt x="34" y="2"/>
                </a:lnTo>
                <a:lnTo>
                  <a:pt x="30" y="0"/>
                </a:lnTo>
                <a:lnTo>
                  <a:pt x="25" y="0"/>
                </a:lnTo>
                <a:lnTo>
                  <a:pt x="19" y="0"/>
                </a:lnTo>
                <a:lnTo>
                  <a:pt x="15" y="2"/>
                </a:lnTo>
                <a:lnTo>
                  <a:pt x="11" y="4"/>
                </a:lnTo>
                <a:lnTo>
                  <a:pt x="7" y="8"/>
                </a:lnTo>
                <a:lnTo>
                  <a:pt x="4" y="12"/>
                </a:lnTo>
                <a:lnTo>
                  <a:pt x="2" y="17"/>
                </a:lnTo>
                <a:lnTo>
                  <a:pt x="0" y="23"/>
                </a:lnTo>
                <a:lnTo>
                  <a:pt x="0" y="28"/>
                </a:lnTo>
                <a:lnTo>
                  <a:pt x="0" y="34"/>
                </a:lnTo>
                <a:lnTo>
                  <a:pt x="2" y="39"/>
                </a:lnTo>
                <a:lnTo>
                  <a:pt x="4" y="44"/>
                </a:lnTo>
                <a:lnTo>
                  <a:pt x="7" y="48"/>
                </a:lnTo>
                <a:lnTo>
                  <a:pt x="11" y="51"/>
                </a:lnTo>
                <a:lnTo>
                  <a:pt x="15" y="54"/>
                </a:lnTo>
                <a:lnTo>
                  <a:pt x="19" y="55"/>
                </a:lnTo>
                <a:lnTo>
                  <a:pt x="25" y="5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5" name="Freeform 74"/>
          <p:cNvSpPr>
            <a:spLocks/>
          </p:cNvSpPr>
          <p:nvPr/>
        </p:nvSpPr>
        <p:spPr bwMode="auto">
          <a:xfrm>
            <a:off x="2043113" y="2900363"/>
            <a:ext cx="495300" cy="1420812"/>
          </a:xfrm>
          <a:custGeom>
            <a:avLst/>
            <a:gdLst>
              <a:gd name="T0" fmla="*/ 2147483647 w 351"/>
              <a:gd name="T1" fmla="*/ 2147483647 h 895"/>
              <a:gd name="T2" fmla="*/ 2147483647 w 351"/>
              <a:gd name="T3" fmla="*/ 2147483647 h 895"/>
              <a:gd name="T4" fmla="*/ 2147483647 w 351"/>
              <a:gd name="T5" fmla="*/ 2147483647 h 895"/>
              <a:gd name="T6" fmla="*/ 2147483647 w 351"/>
              <a:gd name="T7" fmla="*/ 2147483647 h 895"/>
              <a:gd name="T8" fmla="*/ 2147483647 w 351"/>
              <a:gd name="T9" fmla="*/ 2147483647 h 895"/>
              <a:gd name="T10" fmla="*/ 2147483647 w 351"/>
              <a:gd name="T11" fmla="*/ 2147483647 h 895"/>
              <a:gd name="T12" fmla="*/ 2147483647 w 351"/>
              <a:gd name="T13" fmla="*/ 2147483647 h 895"/>
              <a:gd name="T14" fmla="*/ 2147483647 w 351"/>
              <a:gd name="T15" fmla="*/ 2147483647 h 895"/>
              <a:gd name="T16" fmla="*/ 2147483647 w 351"/>
              <a:gd name="T17" fmla="*/ 2147483647 h 895"/>
              <a:gd name="T18" fmla="*/ 2147483647 w 351"/>
              <a:gd name="T19" fmla="*/ 2147483647 h 895"/>
              <a:gd name="T20" fmla="*/ 0 w 351"/>
              <a:gd name="T21" fmla="*/ 2147483647 h 895"/>
              <a:gd name="T22" fmla="*/ 2147483647 w 351"/>
              <a:gd name="T23" fmla="*/ 2147483647 h 895"/>
              <a:gd name="T24" fmla="*/ 2147483647 w 351"/>
              <a:gd name="T25" fmla="*/ 2147483647 h 895"/>
              <a:gd name="T26" fmla="*/ 2147483647 w 351"/>
              <a:gd name="T27" fmla="*/ 2147483647 h 895"/>
              <a:gd name="T28" fmla="*/ 2147483647 w 351"/>
              <a:gd name="T29" fmla="*/ 2147483647 h 895"/>
              <a:gd name="T30" fmla="*/ 2147483647 w 351"/>
              <a:gd name="T31" fmla="*/ 2147483647 h 895"/>
              <a:gd name="T32" fmla="*/ 2147483647 w 351"/>
              <a:gd name="T33" fmla="*/ 2147483647 h 895"/>
              <a:gd name="T34" fmla="*/ 2147483647 w 351"/>
              <a:gd name="T35" fmla="*/ 2147483647 h 895"/>
              <a:gd name="T36" fmla="*/ 2147483647 w 351"/>
              <a:gd name="T37" fmla="*/ 2147483647 h 895"/>
              <a:gd name="T38" fmla="*/ 2147483647 w 351"/>
              <a:gd name="T39" fmla="*/ 2147483647 h 895"/>
              <a:gd name="T40" fmla="*/ 2147483647 w 351"/>
              <a:gd name="T41" fmla="*/ 2147483647 h 895"/>
              <a:gd name="T42" fmla="*/ 2147483647 w 351"/>
              <a:gd name="T43" fmla="*/ 2147483647 h 895"/>
              <a:gd name="T44" fmla="*/ 2147483647 w 351"/>
              <a:gd name="T45" fmla="*/ 2147483647 h 895"/>
              <a:gd name="T46" fmla="*/ 2147483647 w 351"/>
              <a:gd name="T47" fmla="*/ 2147483647 h 895"/>
              <a:gd name="T48" fmla="*/ 2147483647 w 351"/>
              <a:gd name="T49" fmla="*/ 2147483647 h 895"/>
              <a:gd name="T50" fmla="*/ 2147483647 w 351"/>
              <a:gd name="T51" fmla="*/ 2147483647 h 895"/>
              <a:gd name="T52" fmla="*/ 2147483647 w 351"/>
              <a:gd name="T53" fmla="*/ 2147483647 h 895"/>
              <a:gd name="T54" fmla="*/ 2147483647 w 351"/>
              <a:gd name="T55" fmla="*/ 2147483647 h 895"/>
              <a:gd name="T56" fmla="*/ 2147483647 w 351"/>
              <a:gd name="T57" fmla="*/ 2147483647 h 895"/>
              <a:gd name="T58" fmla="*/ 2147483647 w 351"/>
              <a:gd name="T59" fmla="*/ 2147483647 h 895"/>
              <a:gd name="T60" fmla="*/ 2147483647 w 351"/>
              <a:gd name="T61" fmla="*/ 2147483647 h 895"/>
              <a:gd name="T62" fmla="*/ 2147483647 w 351"/>
              <a:gd name="T63" fmla="*/ 2147483647 h 895"/>
              <a:gd name="T64" fmla="*/ 2147483647 w 351"/>
              <a:gd name="T65" fmla="*/ 2147483647 h 895"/>
              <a:gd name="T66" fmla="*/ 2147483647 w 351"/>
              <a:gd name="T67" fmla="*/ 2147483647 h 895"/>
              <a:gd name="T68" fmla="*/ 2147483647 w 351"/>
              <a:gd name="T69" fmla="*/ 2147483647 h 895"/>
              <a:gd name="T70" fmla="*/ 2147483647 w 351"/>
              <a:gd name="T71" fmla="*/ 2147483647 h 895"/>
              <a:gd name="T72" fmla="*/ 2147483647 w 351"/>
              <a:gd name="T73" fmla="*/ 2147483647 h 895"/>
              <a:gd name="T74" fmla="*/ 2147483647 w 351"/>
              <a:gd name="T75" fmla="*/ 2147483647 h 895"/>
              <a:gd name="T76" fmla="*/ 2147483647 w 351"/>
              <a:gd name="T77" fmla="*/ 2147483647 h 895"/>
              <a:gd name="T78" fmla="*/ 2147483647 w 351"/>
              <a:gd name="T79" fmla="*/ 2147483647 h 895"/>
              <a:gd name="T80" fmla="*/ 2147483647 w 351"/>
              <a:gd name="T81" fmla="*/ 2147483647 h 895"/>
              <a:gd name="T82" fmla="*/ 2147483647 w 351"/>
              <a:gd name="T83" fmla="*/ 2147483647 h 895"/>
              <a:gd name="T84" fmla="*/ 2147483647 w 351"/>
              <a:gd name="T85" fmla="*/ 2147483647 h 895"/>
              <a:gd name="T86" fmla="*/ 2147483647 w 351"/>
              <a:gd name="T87" fmla="*/ 2147483647 h 895"/>
              <a:gd name="T88" fmla="*/ 2147483647 w 351"/>
              <a:gd name="T89" fmla="*/ 2147483647 h 895"/>
              <a:gd name="T90" fmla="*/ 2147483647 w 351"/>
              <a:gd name="T91" fmla="*/ 2147483647 h 8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1"/>
              <a:gd name="T139" fmla="*/ 0 h 895"/>
              <a:gd name="T140" fmla="*/ 351 w 351"/>
              <a:gd name="T141" fmla="*/ 895 h 8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1" h="895">
                <a:moveTo>
                  <a:pt x="221" y="0"/>
                </a:moveTo>
                <a:lnTo>
                  <a:pt x="203" y="2"/>
                </a:lnTo>
                <a:lnTo>
                  <a:pt x="187" y="7"/>
                </a:lnTo>
                <a:lnTo>
                  <a:pt x="171" y="14"/>
                </a:lnTo>
                <a:lnTo>
                  <a:pt x="157" y="24"/>
                </a:lnTo>
                <a:lnTo>
                  <a:pt x="143" y="36"/>
                </a:lnTo>
                <a:lnTo>
                  <a:pt x="130" y="50"/>
                </a:lnTo>
                <a:lnTo>
                  <a:pt x="117" y="65"/>
                </a:lnTo>
                <a:lnTo>
                  <a:pt x="106" y="82"/>
                </a:lnTo>
                <a:lnTo>
                  <a:pt x="96" y="100"/>
                </a:lnTo>
                <a:lnTo>
                  <a:pt x="86" y="120"/>
                </a:lnTo>
                <a:lnTo>
                  <a:pt x="77" y="141"/>
                </a:lnTo>
                <a:lnTo>
                  <a:pt x="68" y="164"/>
                </a:lnTo>
                <a:lnTo>
                  <a:pt x="60" y="187"/>
                </a:lnTo>
                <a:lnTo>
                  <a:pt x="53" y="210"/>
                </a:lnTo>
                <a:lnTo>
                  <a:pt x="47" y="235"/>
                </a:lnTo>
                <a:lnTo>
                  <a:pt x="40" y="259"/>
                </a:lnTo>
                <a:lnTo>
                  <a:pt x="35" y="285"/>
                </a:lnTo>
                <a:lnTo>
                  <a:pt x="30" y="310"/>
                </a:lnTo>
                <a:lnTo>
                  <a:pt x="26" y="335"/>
                </a:lnTo>
                <a:lnTo>
                  <a:pt x="22" y="361"/>
                </a:lnTo>
                <a:lnTo>
                  <a:pt x="18" y="385"/>
                </a:lnTo>
                <a:lnTo>
                  <a:pt x="15" y="410"/>
                </a:lnTo>
                <a:lnTo>
                  <a:pt x="12" y="434"/>
                </a:lnTo>
                <a:lnTo>
                  <a:pt x="10" y="458"/>
                </a:lnTo>
                <a:lnTo>
                  <a:pt x="7" y="480"/>
                </a:lnTo>
                <a:lnTo>
                  <a:pt x="6" y="502"/>
                </a:lnTo>
                <a:lnTo>
                  <a:pt x="5" y="522"/>
                </a:lnTo>
                <a:lnTo>
                  <a:pt x="3" y="542"/>
                </a:lnTo>
                <a:lnTo>
                  <a:pt x="2" y="559"/>
                </a:lnTo>
                <a:lnTo>
                  <a:pt x="1" y="576"/>
                </a:lnTo>
                <a:lnTo>
                  <a:pt x="1" y="590"/>
                </a:lnTo>
                <a:lnTo>
                  <a:pt x="0" y="603"/>
                </a:lnTo>
                <a:lnTo>
                  <a:pt x="0" y="615"/>
                </a:lnTo>
                <a:lnTo>
                  <a:pt x="0" y="627"/>
                </a:lnTo>
                <a:lnTo>
                  <a:pt x="1" y="638"/>
                </a:lnTo>
                <a:lnTo>
                  <a:pt x="2" y="649"/>
                </a:lnTo>
                <a:lnTo>
                  <a:pt x="3" y="660"/>
                </a:lnTo>
                <a:lnTo>
                  <a:pt x="5" y="669"/>
                </a:lnTo>
                <a:lnTo>
                  <a:pt x="7" y="680"/>
                </a:lnTo>
                <a:lnTo>
                  <a:pt x="9" y="689"/>
                </a:lnTo>
                <a:lnTo>
                  <a:pt x="11" y="698"/>
                </a:lnTo>
                <a:lnTo>
                  <a:pt x="13" y="707"/>
                </a:lnTo>
                <a:lnTo>
                  <a:pt x="14" y="715"/>
                </a:lnTo>
                <a:lnTo>
                  <a:pt x="16" y="724"/>
                </a:lnTo>
                <a:lnTo>
                  <a:pt x="17" y="732"/>
                </a:lnTo>
                <a:lnTo>
                  <a:pt x="17" y="739"/>
                </a:lnTo>
                <a:lnTo>
                  <a:pt x="18" y="746"/>
                </a:lnTo>
                <a:lnTo>
                  <a:pt x="17" y="753"/>
                </a:lnTo>
                <a:lnTo>
                  <a:pt x="17" y="760"/>
                </a:lnTo>
                <a:lnTo>
                  <a:pt x="16" y="769"/>
                </a:lnTo>
                <a:lnTo>
                  <a:pt x="16" y="779"/>
                </a:lnTo>
                <a:lnTo>
                  <a:pt x="16" y="790"/>
                </a:lnTo>
                <a:lnTo>
                  <a:pt x="16" y="801"/>
                </a:lnTo>
                <a:lnTo>
                  <a:pt x="17" y="813"/>
                </a:lnTo>
                <a:lnTo>
                  <a:pt x="17" y="825"/>
                </a:lnTo>
                <a:lnTo>
                  <a:pt x="17" y="837"/>
                </a:lnTo>
                <a:lnTo>
                  <a:pt x="18" y="848"/>
                </a:lnTo>
                <a:lnTo>
                  <a:pt x="18" y="859"/>
                </a:lnTo>
                <a:lnTo>
                  <a:pt x="19" y="869"/>
                </a:lnTo>
                <a:lnTo>
                  <a:pt x="20" y="877"/>
                </a:lnTo>
                <a:lnTo>
                  <a:pt x="20" y="885"/>
                </a:lnTo>
                <a:lnTo>
                  <a:pt x="20" y="890"/>
                </a:lnTo>
                <a:lnTo>
                  <a:pt x="21" y="893"/>
                </a:lnTo>
                <a:lnTo>
                  <a:pt x="21" y="895"/>
                </a:lnTo>
                <a:lnTo>
                  <a:pt x="22" y="895"/>
                </a:lnTo>
                <a:lnTo>
                  <a:pt x="27" y="894"/>
                </a:lnTo>
                <a:lnTo>
                  <a:pt x="35" y="893"/>
                </a:lnTo>
                <a:lnTo>
                  <a:pt x="44" y="892"/>
                </a:lnTo>
                <a:lnTo>
                  <a:pt x="56" y="890"/>
                </a:lnTo>
                <a:lnTo>
                  <a:pt x="70" y="888"/>
                </a:lnTo>
                <a:lnTo>
                  <a:pt x="85" y="885"/>
                </a:lnTo>
                <a:lnTo>
                  <a:pt x="100" y="881"/>
                </a:lnTo>
                <a:lnTo>
                  <a:pt x="116" y="877"/>
                </a:lnTo>
                <a:lnTo>
                  <a:pt x="132" y="873"/>
                </a:lnTo>
                <a:lnTo>
                  <a:pt x="149" y="867"/>
                </a:lnTo>
                <a:lnTo>
                  <a:pt x="164" y="860"/>
                </a:lnTo>
                <a:lnTo>
                  <a:pt x="179" y="853"/>
                </a:lnTo>
                <a:lnTo>
                  <a:pt x="191" y="844"/>
                </a:lnTo>
                <a:lnTo>
                  <a:pt x="203" y="835"/>
                </a:lnTo>
                <a:lnTo>
                  <a:pt x="212" y="824"/>
                </a:lnTo>
                <a:lnTo>
                  <a:pt x="226" y="804"/>
                </a:lnTo>
                <a:lnTo>
                  <a:pt x="238" y="787"/>
                </a:lnTo>
                <a:lnTo>
                  <a:pt x="248" y="776"/>
                </a:lnTo>
                <a:lnTo>
                  <a:pt x="255" y="767"/>
                </a:lnTo>
                <a:lnTo>
                  <a:pt x="259" y="762"/>
                </a:lnTo>
                <a:lnTo>
                  <a:pt x="263" y="759"/>
                </a:lnTo>
                <a:lnTo>
                  <a:pt x="264" y="757"/>
                </a:lnTo>
                <a:lnTo>
                  <a:pt x="265" y="757"/>
                </a:lnTo>
                <a:lnTo>
                  <a:pt x="212" y="824"/>
                </a:lnTo>
                <a:lnTo>
                  <a:pt x="212" y="708"/>
                </a:lnTo>
                <a:lnTo>
                  <a:pt x="185" y="695"/>
                </a:lnTo>
                <a:lnTo>
                  <a:pt x="185" y="683"/>
                </a:lnTo>
                <a:lnTo>
                  <a:pt x="184" y="672"/>
                </a:lnTo>
                <a:lnTo>
                  <a:pt x="184" y="662"/>
                </a:lnTo>
                <a:lnTo>
                  <a:pt x="184" y="652"/>
                </a:lnTo>
                <a:lnTo>
                  <a:pt x="185" y="642"/>
                </a:lnTo>
                <a:lnTo>
                  <a:pt x="185" y="633"/>
                </a:lnTo>
                <a:lnTo>
                  <a:pt x="187" y="624"/>
                </a:lnTo>
                <a:lnTo>
                  <a:pt x="188" y="616"/>
                </a:lnTo>
                <a:lnTo>
                  <a:pt x="189" y="609"/>
                </a:lnTo>
                <a:lnTo>
                  <a:pt x="191" y="602"/>
                </a:lnTo>
                <a:lnTo>
                  <a:pt x="193" y="596"/>
                </a:lnTo>
                <a:lnTo>
                  <a:pt x="196" y="590"/>
                </a:lnTo>
                <a:lnTo>
                  <a:pt x="199" y="585"/>
                </a:lnTo>
                <a:lnTo>
                  <a:pt x="203" y="581"/>
                </a:lnTo>
                <a:lnTo>
                  <a:pt x="207" y="577"/>
                </a:lnTo>
                <a:lnTo>
                  <a:pt x="212" y="574"/>
                </a:lnTo>
                <a:lnTo>
                  <a:pt x="217" y="569"/>
                </a:lnTo>
                <a:lnTo>
                  <a:pt x="224" y="560"/>
                </a:lnTo>
                <a:lnTo>
                  <a:pt x="232" y="547"/>
                </a:lnTo>
                <a:lnTo>
                  <a:pt x="240" y="531"/>
                </a:lnTo>
                <a:lnTo>
                  <a:pt x="249" y="513"/>
                </a:lnTo>
                <a:lnTo>
                  <a:pt x="258" y="493"/>
                </a:lnTo>
                <a:lnTo>
                  <a:pt x="267" y="471"/>
                </a:lnTo>
                <a:lnTo>
                  <a:pt x="277" y="448"/>
                </a:lnTo>
                <a:lnTo>
                  <a:pt x="286" y="426"/>
                </a:lnTo>
                <a:lnTo>
                  <a:pt x="295" y="404"/>
                </a:lnTo>
                <a:lnTo>
                  <a:pt x="303" y="383"/>
                </a:lnTo>
                <a:lnTo>
                  <a:pt x="310" y="364"/>
                </a:lnTo>
                <a:lnTo>
                  <a:pt x="317" y="347"/>
                </a:lnTo>
                <a:lnTo>
                  <a:pt x="322" y="334"/>
                </a:lnTo>
                <a:lnTo>
                  <a:pt x="326" y="324"/>
                </a:lnTo>
                <a:lnTo>
                  <a:pt x="328" y="317"/>
                </a:lnTo>
                <a:lnTo>
                  <a:pt x="329" y="311"/>
                </a:lnTo>
                <a:lnTo>
                  <a:pt x="333" y="300"/>
                </a:lnTo>
                <a:lnTo>
                  <a:pt x="337" y="283"/>
                </a:lnTo>
                <a:lnTo>
                  <a:pt x="341" y="263"/>
                </a:lnTo>
                <a:lnTo>
                  <a:pt x="346" y="240"/>
                </a:lnTo>
                <a:lnTo>
                  <a:pt x="348" y="214"/>
                </a:lnTo>
                <a:lnTo>
                  <a:pt x="351" y="187"/>
                </a:lnTo>
                <a:lnTo>
                  <a:pt x="351" y="159"/>
                </a:lnTo>
                <a:lnTo>
                  <a:pt x="348" y="131"/>
                </a:lnTo>
                <a:lnTo>
                  <a:pt x="343" y="104"/>
                </a:lnTo>
                <a:lnTo>
                  <a:pt x="335" y="78"/>
                </a:lnTo>
                <a:lnTo>
                  <a:pt x="322" y="55"/>
                </a:lnTo>
                <a:lnTo>
                  <a:pt x="305" y="35"/>
                </a:lnTo>
                <a:lnTo>
                  <a:pt x="283" y="18"/>
                </a:lnTo>
                <a:lnTo>
                  <a:pt x="255" y="6"/>
                </a:lnTo>
                <a:lnTo>
                  <a:pt x="221"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96" name="Freeform 75"/>
          <p:cNvSpPr>
            <a:spLocks/>
          </p:cNvSpPr>
          <p:nvPr/>
        </p:nvSpPr>
        <p:spPr bwMode="auto">
          <a:xfrm>
            <a:off x="6557963" y="2900363"/>
            <a:ext cx="493712" cy="1420812"/>
          </a:xfrm>
          <a:custGeom>
            <a:avLst/>
            <a:gdLst>
              <a:gd name="T0" fmla="*/ 2147483647 w 350"/>
              <a:gd name="T1" fmla="*/ 2147483647 h 895"/>
              <a:gd name="T2" fmla="*/ 2147483647 w 350"/>
              <a:gd name="T3" fmla="*/ 2147483647 h 895"/>
              <a:gd name="T4" fmla="*/ 2147483647 w 350"/>
              <a:gd name="T5" fmla="*/ 2147483647 h 895"/>
              <a:gd name="T6" fmla="*/ 2147483647 w 350"/>
              <a:gd name="T7" fmla="*/ 2147483647 h 895"/>
              <a:gd name="T8" fmla="*/ 2147483647 w 350"/>
              <a:gd name="T9" fmla="*/ 2147483647 h 895"/>
              <a:gd name="T10" fmla="*/ 2147483647 w 350"/>
              <a:gd name="T11" fmla="*/ 2147483647 h 895"/>
              <a:gd name="T12" fmla="*/ 2147483647 w 350"/>
              <a:gd name="T13" fmla="*/ 2147483647 h 895"/>
              <a:gd name="T14" fmla="*/ 2147483647 w 350"/>
              <a:gd name="T15" fmla="*/ 2147483647 h 895"/>
              <a:gd name="T16" fmla="*/ 2147483647 w 350"/>
              <a:gd name="T17" fmla="*/ 2147483647 h 895"/>
              <a:gd name="T18" fmla="*/ 2147483647 w 350"/>
              <a:gd name="T19" fmla="*/ 2147483647 h 895"/>
              <a:gd name="T20" fmla="*/ 0 w 350"/>
              <a:gd name="T21" fmla="*/ 2147483647 h 895"/>
              <a:gd name="T22" fmla="*/ 0 w 350"/>
              <a:gd name="T23" fmla="*/ 2147483647 h 895"/>
              <a:gd name="T24" fmla="*/ 2147483647 w 350"/>
              <a:gd name="T25" fmla="*/ 2147483647 h 895"/>
              <a:gd name="T26" fmla="*/ 2147483647 w 350"/>
              <a:gd name="T27" fmla="*/ 2147483647 h 895"/>
              <a:gd name="T28" fmla="*/ 2147483647 w 350"/>
              <a:gd name="T29" fmla="*/ 2147483647 h 895"/>
              <a:gd name="T30" fmla="*/ 2147483647 w 350"/>
              <a:gd name="T31" fmla="*/ 2147483647 h 895"/>
              <a:gd name="T32" fmla="*/ 2147483647 w 350"/>
              <a:gd name="T33" fmla="*/ 2147483647 h 895"/>
              <a:gd name="T34" fmla="*/ 2147483647 w 350"/>
              <a:gd name="T35" fmla="*/ 2147483647 h 895"/>
              <a:gd name="T36" fmla="*/ 2147483647 w 350"/>
              <a:gd name="T37" fmla="*/ 2147483647 h 895"/>
              <a:gd name="T38" fmla="*/ 2147483647 w 350"/>
              <a:gd name="T39" fmla="*/ 2147483647 h 895"/>
              <a:gd name="T40" fmla="*/ 2147483647 w 350"/>
              <a:gd name="T41" fmla="*/ 2147483647 h 895"/>
              <a:gd name="T42" fmla="*/ 2147483647 w 350"/>
              <a:gd name="T43" fmla="*/ 2147483647 h 895"/>
              <a:gd name="T44" fmla="*/ 2147483647 w 350"/>
              <a:gd name="T45" fmla="*/ 2147483647 h 895"/>
              <a:gd name="T46" fmla="*/ 2147483647 w 350"/>
              <a:gd name="T47" fmla="*/ 2147483647 h 895"/>
              <a:gd name="T48" fmla="*/ 2147483647 w 350"/>
              <a:gd name="T49" fmla="*/ 2147483647 h 895"/>
              <a:gd name="T50" fmla="*/ 2147483647 w 350"/>
              <a:gd name="T51" fmla="*/ 2147483647 h 895"/>
              <a:gd name="T52" fmla="*/ 2147483647 w 350"/>
              <a:gd name="T53" fmla="*/ 2147483647 h 895"/>
              <a:gd name="T54" fmla="*/ 2147483647 w 350"/>
              <a:gd name="T55" fmla="*/ 2147483647 h 895"/>
              <a:gd name="T56" fmla="*/ 2147483647 w 350"/>
              <a:gd name="T57" fmla="*/ 2147483647 h 895"/>
              <a:gd name="T58" fmla="*/ 2147483647 w 350"/>
              <a:gd name="T59" fmla="*/ 2147483647 h 895"/>
              <a:gd name="T60" fmla="*/ 2147483647 w 350"/>
              <a:gd name="T61" fmla="*/ 2147483647 h 895"/>
              <a:gd name="T62" fmla="*/ 2147483647 w 350"/>
              <a:gd name="T63" fmla="*/ 2147483647 h 895"/>
              <a:gd name="T64" fmla="*/ 2147483647 w 350"/>
              <a:gd name="T65" fmla="*/ 2147483647 h 895"/>
              <a:gd name="T66" fmla="*/ 2147483647 w 350"/>
              <a:gd name="T67" fmla="*/ 2147483647 h 895"/>
              <a:gd name="T68" fmla="*/ 2147483647 w 350"/>
              <a:gd name="T69" fmla="*/ 2147483647 h 895"/>
              <a:gd name="T70" fmla="*/ 2147483647 w 350"/>
              <a:gd name="T71" fmla="*/ 2147483647 h 895"/>
              <a:gd name="T72" fmla="*/ 2147483647 w 350"/>
              <a:gd name="T73" fmla="*/ 2147483647 h 895"/>
              <a:gd name="T74" fmla="*/ 2147483647 w 350"/>
              <a:gd name="T75" fmla="*/ 2147483647 h 895"/>
              <a:gd name="T76" fmla="*/ 2147483647 w 350"/>
              <a:gd name="T77" fmla="*/ 2147483647 h 895"/>
              <a:gd name="T78" fmla="*/ 2147483647 w 350"/>
              <a:gd name="T79" fmla="*/ 2147483647 h 895"/>
              <a:gd name="T80" fmla="*/ 2147483647 w 350"/>
              <a:gd name="T81" fmla="*/ 2147483647 h 895"/>
              <a:gd name="T82" fmla="*/ 2147483647 w 350"/>
              <a:gd name="T83" fmla="*/ 2147483647 h 895"/>
              <a:gd name="T84" fmla="*/ 2147483647 w 350"/>
              <a:gd name="T85" fmla="*/ 2147483647 h 895"/>
              <a:gd name="T86" fmla="*/ 2147483647 w 350"/>
              <a:gd name="T87" fmla="*/ 2147483647 h 895"/>
              <a:gd name="T88" fmla="*/ 2147483647 w 350"/>
              <a:gd name="T89" fmla="*/ 2147483647 h 895"/>
              <a:gd name="T90" fmla="*/ 2147483647 w 350"/>
              <a:gd name="T91" fmla="*/ 2147483647 h 8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0"/>
              <a:gd name="T139" fmla="*/ 0 h 895"/>
              <a:gd name="T140" fmla="*/ 350 w 350"/>
              <a:gd name="T141" fmla="*/ 895 h 8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0" h="895">
                <a:moveTo>
                  <a:pt x="220" y="0"/>
                </a:moveTo>
                <a:lnTo>
                  <a:pt x="203" y="2"/>
                </a:lnTo>
                <a:lnTo>
                  <a:pt x="186" y="7"/>
                </a:lnTo>
                <a:lnTo>
                  <a:pt x="171" y="14"/>
                </a:lnTo>
                <a:lnTo>
                  <a:pt x="156" y="24"/>
                </a:lnTo>
                <a:lnTo>
                  <a:pt x="143" y="36"/>
                </a:lnTo>
                <a:lnTo>
                  <a:pt x="129" y="50"/>
                </a:lnTo>
                <a:lnTo>
                  <a:pt x="117" y="65"/>
                </a:lnTo>
                <a:lnTo>
                  <a:pt x="106" y="82"/>
                </a:lnTo>
                <a:lnTo>
                  <a:pt x="95" y="100"/>
                </a:lnTo>
                <a:lnTo>
                  <a:pt x="86" y="120"/>
                </a:lnTo>
                <a:lnTo>
                  <a:pt x="76" y="141"/>
                </a:lnTo>
                <a:lnTo>
                  <a:pt x="68" y="164"/>
                </a:lnTo>
                <a:lnTo>
                  <a:pt x="60" y="187"/>
                </a:lnTo>
                <a:lnTo>
                  <a:pt x="53" y="210"/>
                </a:lnTo>
                <a:lnTo>
                  <a:pt x="46" y="235"/>
                </a:lnTo>
                <a:lnTo>
                  <a:pt x="40" y="259"/>
                </a:lnTo>
                <a:lnTo>
                  <a:pt x="35" y="285"/>
                </a:lnTo>
                <a:lnTo>
                  <a:pt x="30" y="310"/>
                </a:lnTo>
                <a:lnTo>
                  <a:pt x="26" y="335"/>
                </a:lnTo>
                <a:lnTo>
                  <a:pt x="22" y="361"/>
                </a:lnTo>
                <a:lnTo>
                  <a:pt x="18" y="385"/>
                </a:lnTo>
                <a:lnTo>
                  <a:pt x="15" y="410"/>
                </a:lnTo>
                <a:lnTo>
                  <a:pt x="12" y="434"/>
                </a:lnTo>
                <a:lnTo>
                  <a:pt x="10" y="458"/>
                </a:lnTo>
                <a:lnTo>
                  <a:pt x="7" y="480"/>
                </a:lnTo>
                <a:lnTo>
                  <a:pt x="5" y="502"/>
                </a:lnTo>
                <a:lnTo>
                  <a:pt x="4" y="522"/>
                </a:lnTo>
                <a:lnTo>
                  <a:pt x="3" y="542"/>
                </a:lnTo>
                <a:lnTo>
                  <a:pt x="2" y="559"/>
                </a:lnTo>
                <a:lnTo>
                  <a:pt x="1" y="576"/>
                </a:lnTo>
                <a:lnTo>
                  <a:pt x="0" y="590"/>
                </a:lnTo>
                <a:lnTo>
                  <a:pt x="0" y="603"/>
                </a:lnTo>
                <a:lnTo>
                  <a:pt x="0" y="615"/>
                </a:lnTo>
                <a:lnTo>
                  <a:pt x="0" y="627"/>
                </a:lnTo>
                <a:lnTo>
                  <a:pt x="0" y="638"/>
                </a:lnTo>
                <a:lnTo>
                  <a:pt x="1" y="649"/>
                </a:lnTo>
                <a:lnTo>
                  <a:pt x="3" y="660"/>
                </a:lnTo>
                <a:lnTo>
                  <a:pt x="5" y="669"/>
                </a:lnTo>
                <a:lnTo>
                  <a:pt x="7" y="680"/>
                </a:lnTo>
                <a:lnTo>
                  <a:pt x="8" y="689"/>
                </a:lnTo>
                <a:lnTo>
                  <a:pt x="11" y="698"/>
                </a:lnTo>
                <a:lnTo>
                  <a:pt x="12" y="707"/>
                </a:lnTo>
                <a:lnTo>
                  <a:pt x="14" y="715"/>
                </a:lnTo>
                <a:lnTo>
                  <a:pt x="15" y="724"/>
                </a:lnTo>
                <a:lnTo>
                  <a:pt x="16" y="732"/>
                </a:lnTo>
                <a:lnTo>
                  <a:pt x="17" y="739"/>
                </a:lnTo>
                <a:lnTo>
                  <a:pt x="18" y="746"/>
                </a:lnTo>
                <a:lnTo>
                  <a:pt x="17" y="753"/>
                </a:lnTo>
                <a:lnTo>
                  <a:pt x="16" y="760"/>
                </a:lnTo>
                <a:lnTo>
                  <a:pt x="16" y="769"/>
                </a:lnTo>
                <a:lnTo>
                  <a:pt x="16" y="779"/>
                </a:lnTo>
                <a:lnTo>
                  <a:pt x="16" y="790"/>
                </a:lnTo>
                <a:lnTo>
                  <a:pt x="16" y="801"/>
                </a:lnTo>
                <a:lnTo>
                  <a:pt x="16" y="813"/>
                </a:lnTo>
                <a:lnTo>
                  <a:pt x="17" y="825"/>
                </a:lnTo>
                <a:lnTo>
                  <a:pt x="17" y="837"/>
                </a:lnTo>
                <a:lnTo>
                  <a:pt x="18" y="848"/>
                </a:lnTo>
                <a:lnTo>
                  <a:pt x="18" y="859"/>
                </a:lnTo>
                <a:lnTo>
                  <a:pt x="19" y="869"/>
                </a:lnTo>
                <a:lnTo>
                  <a:pt x="19" y="877"/>
                </a:lnTo>
                <a:lnTo>
                  <a:pt x="20" y="885"/>
                </a:lnTo>
                <a:lnTo>
                  <a:pt x="20" y="890"/>
                </a:lnTo>
                <a:lnTo>
                  <a:pt x="20" y="893"/>
                </a:lnTo>
                <a:lnTo>
                  <a:pt x="20" y="895"/>
                </a:lnTo>
                <a:lnTo>
                  <a:pt x="22" y="895"/>
                </a:lnTo>
                <a:lnTo>
                  <a:pt x="27" y="894"/>
                </a:lnTo>
                <a:lnTo>
                  <a:pt x="34" y="893"/>
                </a:lnTo>
                <a:lnTo>
                  <a:pt x="44" y="892"/>
                </a:lnTo>
                <a:lnTo>
                  <a:pt x="56" y="890"/>
                </a:lnTo>
                <a:lnTo>
                  <a:pt x="70" y="888"/>
                </a:lnTo>
                <a:lnTo>
                  <a:pt x="84" y="885"/>
                </a:lnTo>
                <a:lnTo>
                  <a:pt x="100" y="881"/>
                </a:lnTo>
                <a:lnTo>
                  <a:pt x="116" y="877"/>
                </a:lnTo>
                <a:lnTo>
                  <a:pt x="132" y="873"/>
                </a:lnTo>
                <a:lnTo>
                  <a:pt x="148" y="867"/>
                </a:lnTo>
                <a:lnTo>
                  <a:pt x="164" y="860"/>
                </a:lnTo>
                <a:lnTo>
                  <a:pt x="178" y="853"/>
                </a:lnTo>
                <a:lnTo>
                  <a:pt x="191" y="844"/>
                </a:lnTo>
                <a:lnTo>
                  <a:pt x="202" y="835"/>
                </a:lnTo>
                <a:lnTo>
                  <a:pt x="212" y="824"/>
                </a:lnTo>
                <a:lnTo>
                  <a:pt x="226" y="804"/>
                </a:lnTo>
                <a:lnTo>
                  <a:pt x="238" y="787"/>
                </a:lnTo>
                <a:lnTo>
                  <a:pt x="247" y="776"/>
                </a:lnTo>
                <a:lnTo>
                  <a:pt x="254" y="767"/>
                </a:lnTo>
                <a:lnTo>
                  <a:pt x="259" y="762"/>
                </a:lnTo>
                <a:lnTo>
                  <a:pt x="262" y="759"/>
                </a:lnTo>
                <a:lnTo>
                  <a:pt x="264" y="757"/>
                </a:lnTo>
                <a:lnTo>
                  <a:pt x="265" y="757"/>
                </a:lnTo>
                <a:lnTo>
                  <a:pt x="212" y="824"/>
                </a:lnTo>
                <a:lnTo>
                  <a:pt x="212" y="708"/>
                </a:lnTo>
                <a:lnTo>
                  <a:pt x="185" y="695"/>
                </a:lnTo>
                <a:lnTo>
                  <a:pt x="185" y="683"/>
                </a:lnTo>
                <a:lnTo>
                  <a:pt x="184" y="672"/>
                </a:lnTo>
                <a:lnTo>
                  <a:pt x="184" y="662"/>
                </a:lnTo>
                <a:lnTo>
                  <a:pt x="184" y="652"/>
                </a:lnTo>
                <a:lnTo>
                  <a:pt x="185" y="642"/>
                </a:lnTo>
                <a:lnTo>
                  <a:pt x="185" y="633"/>
                </a:lnTo>
                <a:lnTo>
                  <a:pt x="186" y="624"/>
                </a:lnTo>
                <a:lnTo>
                  <a:pt x="187" y="616"/>
                </a:lnTo>
                <a:lnTo>
                  <a:pt x="189" y="609"/>
                </a:lnTo>
                <a:lnTo>
                  <a:pt x="191" y="602"/>
                </a:lnTo>
                <a:lnTo>
                  <a:pt x="193" y="596"/>
                </a:lnTo>
                <a:lnTo>
                  <a:pt x="196" y="590"/>
                </a:lnTo>
                <a:lnTo>
                  <a:pt x="199" y="585"/>
                </a:lnTo>
                <a:lnTo>
                  <a:pt x="202" y="581"/>
                </a:lnTo>
                <a:lnTo>
                  <a:pt x="207" y="577"/>
                </a:lnTo>
                <a:lnTo>
                  <a:pt x="212" y="574"/>
                </a:lnTo>
                <a:lnTo>
                  <a:pt x="217" y="569"/>
                </a:lnTo>
                <a:lnTo>
                  <a:pt x="224" y="560"/>
                </a:lnTo>
                <a:lnTo>
                  <a:pt x="231" y="547"/>
                </a:lnTo>
                <a:lnTo>
                  <a:pt x="239" y="531"/>
                </a:lnTo>
                <a:lnTo>
                  <a:pt x="249" y="513"/>
                </a:lnTo>
                <a:lnTo>
                  <a:pt x="258" y="493"/>
                </a:lnTo>
                <a:lnTo>
                  <a:pt x="267" y="471"/>
                </a:lnTo>
                <a:lnTo>
                  <a:pt x="277" y="448"/>
                </a:lnTo>
                <a:lnTo>
                  <a:pt x="286" y="426"/>
                </a:lnTo>
                <a:lnTo>
                  <a:pt x="295" y="404"/>
                </a:lnTo>
                <a:lnTo>
                  <a:pt x="303" y="383"/>
                </a:lnTo>
                <a:lnTo>
                  <a:pt x="310" y="364"/>
                </a:lnTo>
                <a:lnTo>
                  <a:pt x="316" y="347"/>
                </a:lnTo>
                <a:lnTo>
                  <a:pt x="322" y="334"/>
                </a:lnTo>
                <a:lnTo>
                  <a:pt x="326" y="324"/>
                </a:lnTo>
                <a:lnTo>
                  <a:pt x="327" y="317"/>
                </a:lnTo>
                <a:lnTo>
                  <a:pt x="329" y="311"/>
                </a:lnTo>
                <a:lnTo>
                  <a:pt x="333" y="300"/>
                </a:lnTo>
                <a:lnTo>
                  <a:pt x="337" y="283"/>
                </a:lnTo>
                <a:lnTo>
                  <a:pt x="341" y="263"/>
                </a:lnTo>
                <a:lnTo>
                  <a:pt x="345" y="240"/>
                </a:lnTo>
                <a:lnTo>
                  <a:pt x="348" y="214"/>
                </a:lnTo>
                <a:lnTo>
                  <a:pt x="350" y="187"/>
                </a:lnTo>
                <a:lnTo>
                  <a:pt x="350" y="159"/>
                </a:lnTo>
                <a:lnTo>
                  <a:pt x="348" y="131"/>
                </a:lnTo>
                <a:lnTo>
                  <a:pt x="343" y="104"/>
                </a:lnTo>
                <a:lnTo>
                  <a:pt x="334" y="78"/>
                </a:lnTo>
                <a:lnTo>
                  <a:pt x="322" y="55"/>
                </a:lnTo>
                <a:lnTo>
                  <a:pt x="304" y="35"/>
                </a:lnTo>
                <a:lnTo>
                  <a:pt x="283" y="18"/>
                </a:lnTo>
                <a:lnTo>
                  <a:pt x="254" y="6"/>
                </a:lnTo>
                <a:lnTo>
                  <a:pt x="220" y="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197" name="Freeform 76"/>
          <p:cNvSpPr>
            <a:spLocks/>
          </p:cNvSpPr>
          <p:nvPr/>
        </p:nvSpPr>
        <p:spPr bwMode="auto">
          <a:xfrm>
            <a:off x="2043113" y="2900363"/>
            <a:ext cx="495300" cy="1420812"/>
          </a:xfrm>
          <a:custGeom>
            <a:avLst/>
            <a:gdLst>
              <a:gd name="T0" fmla="*/ 2147483647 w 351"/>
              <a:gd name="T1" fmla="*/ 2147483647 h 895"/>
              <a:gd name="T2" fmla="*/ 2147483647 w 351"/>
              <a:gd name="T3" fmla="*/ 2147483647 h 895"/>
              <a:gd name="T4" fmla="*/ 2147483647 w 351"/>
              <a:gd name="T5" fmla="*/ 2147483647 h 895"/>
              <a:gd name="T6" fmla="*/ 2147483647 w 351"/>
              <a:gd name="T7" fmla="*/ 2147483647 h 895"/>
              <a:gd name="T8" fmla="*/ 2147483647 w 351"/>
              <a:gd name="T9" fmla="*/ 2147483647 h 895"/>
              <a:gd name="T10" fmla="*/ 2147483647 w 351"/>
              <a:gd name="T11" fmla="*/ 2147483647 h 895"/>
              <a:gd name="T12" fmla="*/ 2147483647 w 351"/>
              <a:gd name="T13" fmla="*/ 2147483647 h 895"/>
              <a:gd name="T14" fmla="*/ 2147483647 w 351"/>
              <a:gd name="T15" fmla="*/ 2147483647 h 895"/>
              <a:gd name="T16" fmla="*/ 2147483647 w 351"/>
              <a:gd name="T17" fmla="*/ 2147483647 h 895"/>
              <a:gd name="T18" fmla="*/ 2147483647 w 351"/>
              <a:gd name="T19" fmla="*/ 2147483647 h 895"/>
              <a:gd name="T20" fmla="*/ 2147483647 w 351"/>
              <a:gd name="T21" fmla="*/ 2147483647 h 895"/>
              <a:gd name="T22" fmla="*/ 0 w 351"/>
              <a:gd name="T23" fmla="*/ 2147483647 h 895"/>
              <a:gd name="T24" fmla="*/ 2147483647 w 351"/>
              <a:gd name="T25" fmla="*/ 2147483647 h 895"/>
              <a:gd name="T26" fmla="*/ 2147483647 w 351"/>
              <a:gd name="T27" fmla="*/ 2147483647 h 895"/>
              <a:gd name="T28" fmla="*/ 2147483647 w 351"/>
              <a:gd name="T29" fmla="*/ 2147483647 h 895"/>
              <a:gd name="T30" fmla="*/ 2147483647 w 351"/>
              <a:gd name="T31" fmla="*/ 2147483647 h 895"/>
              <a:gd name="T32" fmla="*/ 2147483647 w 351"/>
              <a:gd name="T33" fmla="*/ 2147483647 h 895"/>
              <a:gd name="T34" fmla="*/ 2147483647 w 351"/>
              <a:gd name="T35" fmla="*/ 2147483647 h 895"/>
              <a:gd name="T36" fmla="*/ 2147483647 w 351"/>
              <a:gd name="T37" fmla="*/ 2147483647 h 895"/>
              <a:gd name="T38" fmla="*/ 2147483647 w 351"/>
              <a:gd name="T39" fmla="*/ 2147483647 h 895"/>
              <a:gd name="T40" fmla="*/ 2147483647 w 351"/>
              <a:gd name="T41" fmla="*/ 2147483647 h 895"/>
              <a:gd name="T42" fmla="*/ 2147483647 w 351"/>
              <a:gd name="T43" fmla="*/ 2147483647 h 895"/>
              <a:gd name="T44" fmla="*/ 2147483647 w 351"/>
              <a:gd name="T45" fmla="*/ 2147483647 h 895"/>
              <a:gd name="T46" fmla="*/ 2147483647 w 351"/>
              <a:gd name="T47" fmla="*/ 2147483647 h 895"/>
              <a:gd name="T48" fmla="*/ 2147483647 w 351"/>
              <a:gd name="T49" fmla="*/ 2147483647 h 895"/>
              <a:gd name="T50" fmla="*/ 2147483647 w 351"/>
              <a:gd name="T51" fmla="*/ 2147483647 h 895"/>
              <a:gd name="T52" fmla="*/ 2147483647 w 351"/>
              <a:gd name="T53" fmla="*/ 2147483647 h 895"/>
              <a:gd name="T54" fmla="*/ 2147483647 w 351"/>
              <a:gd name="T55" fmla="*/ 2147483647 h 895"/>
              <a:gd name="T56" fmla="*/ 2147483647 w 351"/>
              <a:gd name="T57" fmla="*/ 2147483647 h 895"/>
              <a:gd name="T58" fmla="*/ 2147483647 w 351"/>
              <a:gd name="T59" fmla="*/ 2147483647 h 895"/>
              <a:gd name="T60" fmla="*/ 2147483647 w 351"/>
              <a:gd name="T61" fmla="*/ 2147483647 h 895"/>
              <a:gd name="T62" fmla="*/ 2147483647 w 351"/>
              <a:gd name="T63" fmla="*/ 2147483647 h 895"/>
              <a:gd name="T64" fmla="*/ 2147483647 w 351"/>
              <a:gd name="T65" fmla="*/ 2147483647 h 895"/>
              <a:gd name="T66" fmla="*/ 2147483647 w 351"/>
              <a:gd name="T67" fmla="*/ 2147483647 h 895"/>
              <a:gd name="T68" fmla="*/ 2147483647 w 351"/>
              <a:gd name="T69" fmla="*/ 2147483647 h 895"/>
              <a:gd name="T70" fmla="*/ 2147483647 w 351"/>
              <a:gd name="T71" fmla="*/ 2147483647 h 895"/>
              <a:gd name="T72" fmla="*/ 2147483647 w 351"/>
              <a:gd name="T73" fmla="*/ 2147483647 h 895"/>
              <a:gd name="T74" fmla="*/ 2147483647 w 351"/>
              <a:gd name="T75" fmla="*/ 2147483647 h 895"/>
              <a:gd name="T76" fmla="*/ 2147483647 w 351"/>
              <a:gd name="T77" fmla="*/ 2147483647 h 895"/>
              <a:gd name="T78" fmla="*/ 2147483647 w 351"/>
              <a:gd name="T79" fmla="*/ 2147483647 h 895"/>
              <a:gd name="T80" fmla="*/ 2147483647 w 351"/>
              <a:gd name="T81" fmla="*/ 2147483647 h 895"/>
              <a:gd name="T82" fmla="*/ 2147483647 w 351"/>
              <a:gd name="T83" fmla="*/ 2147483647 h 895"/>
              <a:gd name="T84" fmla="*/ 2147483647 w 351"/>
              <a:gd name="T85" fmla="*/ 2147483647 h 895"/>
              <a:gd name="T86" fmla="*/ 2147483647 w 351"/>
              <a:gd name="T87" fmla="*/ 2147483647 h 895"/>
              <a:gd name="T88" fmla="*/ 2147483647 w 351"/>
              <a:gd name="T89" fmla="*/ 2147483647 h 895"/>
              <a:gd name="T90" fmla="*/ 2147483647 w 351"/>
              <a:gd name="T91" fmla="*/ 2147483647 h 895"/>
              <a:gd name="T92" fmla="*/ 2147483647 w 351"/>
              <a:gd name="T93" fmla="*/ 2147483647 h 895"/>
              <a:gd name="T94" fmla="*/ 2147483647 w 351"/>
              <a:gd name="T95" fmla="*/ 2147483647 h 895"/>
              <a:gd name="T96" fmla="*/ 2147483647 w 351"/>
              <a:gd name="T97" fmla="*/ 2147483647 h 8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1"/>
              <a:gd name="T148" fmla="*/ 0 h 895"/>
              <a:gd name="T149" fmla="*/ 351 w 351"/>
              <a:gd name="T150" fmla="*/ 895 h 8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1" h="895">
                <a:moveTo>
                  <a:pt x="221" y="0"/>
                </a:moveTo>
                <a:lnTo>
                  <a:pt x="221" y="0"/>
                </a:lnTo>
                <a:lnTo>
                  <a:pt x="203" y="2"/>
                </a:lnTo>
                <a:lnTo>
                  <a:pt x="187" y="7"/>
                </a:lnTo>
                <a:lnTo>
                  <a:pt x="171" y="14"/>
                </a:lnTo>
                <a:lnTo>
                  <a:pt x="157" y="24"/>
                </a:lnTo>
                <a:lnTo>
                  <a:pt x="143" y="36"/>
                </a:lnTo>
                <a:lnTo>
                  <a:pt x="130" y="50"/>
                </a:lnTo>
                <a:lnTo>
                  <a:pt x="117" y="65"/>
                </a:lnTo>
                <a:lnTo>
                  <a:pt x="106" y="82"/>
                </a:lnTo>
                <a:lnTo>
                  <a:pt x="96" y="100"/>
                </a:lnTo>
                <a:lnTo>
                  <a:pt x="86" y="120"/>
                </a:lnTo>
                <a:lnTo>
                  <a:pt x="77" y="141"/>
                </a:lnTo>
                <a:lnTo>
                  <a:pt x="68" y="164"/>
                </a:lnTo>
                <a:lnTo>
                  <a:pt x="60" y="187"/>
                </a:lnTo>
                <a:lnTo>
                  <a:pt x="53" y="210"/>
                </a:lnTo>
                <a:lnTo>
                  <a:pt x="47" y="235"/>
                </a:lnTo>
                <a:lnTo>
                  <a:pt x="40" y="259"/>
                </a:lnTo>
                <a:lnTo>
                  <a:pt x="35" y="285"/>
                </a:lnTo>
                <a:lnTo>
                  <a:pt x="30" y="310"/>
                </a:lnTo>
                <a:lnTo>
                  <a:pt x="26" y="335"/>
                </a:lnTo>
                <a:lnTo>
                  <a:pt x="22" y="361"/>
                </a:lnTo>
                <a:lnTo>
                  <a:pt x="18" y="385"/>
                </a:lnTo>
                <a:lnTo>
                  <a:pt x="15" y="410"/>
                </a:lnTo>
                <a:lnTo>
                  <a:pt x="12" y="434"/>
                </a:lnTo>
                <a:lnTo>
                  <a:pt x="10" y="458"/>
                </a:lnTo>
                <a:lnTo>
                  <a:pt x="7" y="480"/>
                </a:lnTo>
                <a:lnTo>
                  <a:pt x="6" y="502"/>
                </a:lnTo>
                <a:lnTo>
                  <a:pt x="5" y="522"/>
                </a:lnTo>
                <a:lnTo>
                  <a:pt x="3" y="542"/>
                </a:lnTo>
                <a:lnTo>
                  <a:pt x="2" y="559"/>
                </a:lnTo>
                <a:lnTo>
                  <a:pt x="1" y="576"/>
                </a:lnTo>
                <a:lnTo>
                  <a:pt x="1" y="590"/>
                </a:lnTo>
                <a:lnTo>
                  <a:pt x="0" y="603"/>
                </a:lnTo>
                <a:lnTo>
                  <a:pt x="0" y="615"/>
                </a:lnTo>
                <a:lnTo>
                  <a:pt x="0" y="627"/>
                </a:lnTo>
                <a:lnTo>
                  <a:pt x="1" y="638"/>
                </a:lnTo>
                <a:lnTo>
                  <a:pt x="2" y="649"/>
                </a:lnTo>
                <a:lnTo>
                  <a:pt x="3" y="660"/>
                </a:lnTo>
                <a:lnTo>
                  <a:pt x="5" y="669"/>
                </a:lnTo>
                <a:lnTo>
                  <a:pt x="7" y="680"/>
                </a:lnTo>
                <a:lnTo>
                  <a:pt x="9" y="689"/>
                </a:lnTo>
                <a:lnTo>
                  <a:pt x="11" y="698"/>
                </a:lnTo>
                <a:lnTo>
                  <a:pt x="13" y="707"/>
                </a:lnTo>
                <a:lnTo>
                  <a:pt x="14" y="715"/>
                </a:lnTo>
                <a:lnTo>
                  <a:pt x="16" y="724"/>
                </a:lnTo>
                <a:lnTo>
                  <a:pt x="17" y="732"/>
                </a:lnTo>
                <a:lnTo>
                  <a:pt x="17" y="739"/>
                </a:lnTo>
                <a:lnTo>
                  <a:pt x="18" y="746"/>
                </a:lnTo>
                <a:lnTo>
                  <a:pt x="17" y="753"/>
                </a:lnTo>
                <a:lnTo>
                  <a:pt x="17" y="760"/>
                </a:lnTo>
                <a:lnTo>
                  <a:pt x="16" y="769"/>
                </a:lnTo>
                <a:lnTo>
                  <a:pt x="16" y="779"/>
                </a:lnTo>
                <a:lnTo>
                  <a:pt x="16" y="790"/>
                </a:lnTo>
                <a:lnTo>
                  <a:pt x="16" y="801"/>
                </a:lnTo>
                <a:lnTo>
                  <a:pt x="17" y="813"/>
                </a:lnTo>
                <a:lnTo>
                  <a:pt x="17" y="825"/>
                </a:lnTo>
                <a:lnTo>
                  <a:pt x="17" y="837"/>
                </a:lnTo>
                <a:lnTo>
                  <a:pt x="18" y="848"/>
                </a:lnTo>
                <a:lnTo>
                  <a:pt x="18" y="859"/>
                </a:lnTo>
                <a:lnTo>
                  <a:pt x="19" y="869"/>
                </a:lnTo>
                <a:lnTo>
                  <a:pt x="20" y="877"/>
                </a:lnTo>
                <a:lnTo>
                  <a:pt x="20" y="885"/>
                </a:lnTo>
                <a:lnTo>
                  <a:pt x="20" y="890"/>
                </a:lnTo>
                <a:lnTo>
                  <a:pt x="21" y="893"/>
                </a:lnTo>
                <a:lnTo>
                  <a:pt x="21" y="895"/>
                </a:lnTo>
                <a:lnTo>
                  <a:pt x="22" y="895"/>
                </a:lnTo>
                <a:lnTo>
                  <a:pt x="27" y="894"/>
                </a:lnTo>
                <a:lnTo>
                  <a:pt x="35" y="893"/>
                </a:lnTo>
                <a:lnTo>
                  <a:pt x="44" y="892"/>
                </a:lnTo>
                <a:lnTo>
                  <a:pt x="56" y="890"/>
                </a:lnTo>
                <a:lnTo>
                  <a:pt x="70" y="888"/>
                </a:lnTo>
                <a:lnTo>
                  <a:pt x="85" y="885"/>
                </a:lnTo>
                <a:lnTo>
                  <a:pt x="100" y="881"/>
                </a:lnTo>
                <a:lnTo>
                  <a:pt x="116" y="877"/>
                </a:lnTo>
                <a:lnTo>
                  <a:pt x="132" y="873"/>
                </a:lnTo>
                <a:lnTo>
                  <a:pt x="149" y="867"/>
                </a:lnTo>
                <a:lnTo>
                  <a:pt x="164" y="860"/>
                </a:lnTo>
                <a:lnTo>
                  <a:pt x="179" y="853"/>
                </a:lnTo>
                <a:lnTo>
                  <a:pt x="191" y="844"/>
                </a:lnTo>
                <a:lnTo>
                  <a:pt x="203" y="835"/>
                </a:lnTo>
                <a:lnTo>
                  <a:pt x="212" y="824"/>
                </a:lnTo>
                <a:lnTo>
                  <a:pt x="226" y="804"/>
                </a:lnTo>
                <a:lnTo>
                  <a:pt x="238" y="787"/>
                </a:lnTo>
                <a:lnTo>
                  <a:pt x="248" y="776"/>
                </a:lnTo>
                <a:lnTo>
                  <a:pt x="255" y="767"/>
                </a:lnTo>
                <a:lnTo>
                  <a:pt x="259" y="762"/>
                </a:lnTo>
                <a:lnTo>
                  <a:pt x="263" y="759"/>
                </a:lnTo>
                <a:lnTo>
                  <a:pt x="264" y="757"/>
                </a:lnTo>
                <a:lnTo>
                  <a:pt x="265" y="757"/>
                </a:lnTo>
                <a:lnTo>
                  <a:pt x="212" y="824"/>
                </a:lnTo>
                <a:lnTo>
                  <a:pt x="212" y="708"/>
                </a:lnTo>
                <a:lnTo>
                  <a:pt x="185" y="695"/>
                </a:lnTo>
                <a:lnTo>
                  <a:pt x="185" y="683"/>
                </a:lnTo>
                <a:lnTo>
                  <a:pt x="184" y="672"/>
                </a:lnTo>
                <a:lnTo>
                  <a:pt x="184" y="662"/>
                </a:lnTo>
                <a:lnTo>
                  <a:pt x="184" y="652"/>
                </a:lnTo>
                <a:lnTo>
                  <a:pt x="185" y="642"/>
                </a:lnTo>
                <a:lnTo>
                  <a:pt x="185" y="633"/>
                </a:lnTo>
                <a:lnTo>
                  <a:pt x="187" y="624"/>
                </a:lnTo>
                <a:lnTo>
                  <a:pt x="188" y="616"/>
                </a:lnTo>
                <a:lnTo>
                  <a:pt x="189" y="609"/>
                </a:lnTo>
                <a:lnTo>
                  <a:pt x="191" y="602"/>
                </a:lnTo>
                <a:lnTo>
                  <a:pt x="193" y="596"/>
                </a:lnTo>
                <a:lnTo>
                  <a:pt x="196" y="590"/>
                </a:lnTo>
                <a:lnTo>
                  <a:pt x="199" y="585"/>
                </a:lnTo>
                <a:lnTo>
                  <a:pt x="203" y="581"/>
                </a:lnTo>
                <a:lnTo>
                  <a:pt x="207" y="577"/>
                </a:lnTo>
                <a:lnTo>
                  <a:pt x="212" y="574"/>
                </a:lnTo>
                <a:lnTo>
                  <a:pt x="217" y="569"/>
                </a:lnTo>
                <a:lnTo>
                  <a:pt x="224" y="560"/>
                </a:lnTo>
                <a:lnTo>
                  <a:pt x="232" y="547"/>
                </a:lnTo>
                <a:lnTo>
                  <a:pt x="240" y="531"/>
                </a:lnTo>
                <a:lnTo>
                  <a:pt x="249" y="513"/>
                </a:lnTo>
                <a:lnTo>
                  <a:pt x="258" y="493"/>
                </a:lnTo>
                <a:lnTo>
                  <a:pt x="267" y="471"/>
                </a:lnTo>
                <a:lnTo>
                  <a:pt x="277" y="448"/>
                </a:lnTo>
                <a:lnTo>
                  <a:pt x="286" y="426"/>
                </a:lnTo>
                <a:lnTo>
                  <a:pt x="295" y="404"/>
                </a:lnTo>
                <a:lnTo>
                  <a:pt x="303" y="383"/>
                </a:lnTo>
                <a:lnTo>
                  <a:pt x="310" y="364"/>
                </a:lnTo>
                <a:lnTo>
                  <a:pt x="317" y="347"/>
                </a:lnTo>
                <a:lnTo>
                  <a:pt x="322" y="334"/>
                </a:lnTo>
                <a:lnTo>
                  <a:pt x="326" y="324"/>
                </a:lnTo>
                <a:lnTo>
                  <a:pt x="328" y="317"/>
                </a:lnTo>
                <a:lnTo>
                  <a:pt x="329" y="311"/>
                </a:lnTo>
                <a:lnTo>
                  <a:pt x="333" y="300"/>
                </a:lnTo>
                <a:lnTo>
                  <a:pt x="337" y="283"/>
                </a:lnTo>
                <a:lnTo>
                  <a:pt x="341" y="263"/>
                </a:lnTo>
                <a:lnTo>
                  <a:pt x="346" y="240"/>
                </a:lnTo>
                <a:lnTo>
                  <a:pt x="348" y="214"/>
                </a:lnTo>
                <a:lnTo>
                  <a:pt x="351" y="187"/>
                </a:lnTo>
                <a:lnTo>
                  <a:pt x="351" y="159"/>
                </a:lnTo>
                <a:lnTo>
                  <a:pt x="348" y="131"/>
                </a:lnTo>
                <a:lnTo>
                  <a:pt x="343" y="104"/>
                </a:lnTo>
                <a:lnTo>
                  <a:pt x="335" y="78"/>
                </a:lnTo>
                <a:lnTo>
                  <a:pt x="322" y="55"/>
                </a:lnTo>
                <a:lnTo>
                  <a:pt x="305" y="35"/>
                </a:lnTo>
                <a:lnTo>
                  <a:pt x="283" y="18"/>
                </a:lnTo>
                <a:lnTo>
                  <a:pt x="255" y="6"/>
                </a:lnTo>
                <a:lnTo>
                  <a:pt x="22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8" name="Freeform 77"/>
          <p:cNvSpPr>
            <a:spLocks/>
          </p:cNvSpPr>
          <p:nvPr/>
        </p:nvSpPr>
        <p:spPr bwMode="auto">
          <a:xfrm>
            <a:off x="6557963" y="2900363"/>
            <a:ext cx="493712" cy="1420812"/>
          </a:xfrm>
          <a:custGeom>
            <a:avLst/>
            <a:gdLst>
              <a:gd name="T0" fmla="*/ 2147483647 w 350"/>
              <a:gd name="T1" fmla="*/ 2147483647 h 895"/>
              <a:gd name="T2" fmla="*/ 2147483647 w 350"/>
              <a:gd name="T3" fmla="*/ 2147483647 h 895"/>
              <a:gd name="T4" fmla="*/ 2147483647 w 350"/>
              <a:gd name="T5" fmla="*/ 2147483647 h 895"/>
              <a:gd name="T6" fmla="*/ 2147483647 w 350"/>
              <a:gd name="T7" fmla="*/ 2147483647 h 895"/>
              <a:gd name="T8" fmla="*/ 2147483647 w 350"/>
              <a:gd name="T9" fmla="*/ 2147483647 h 895"/>
              <a:gd name="T10" fmla="*/ 2147483647 w 350"/>
              <a:gd name="T11" fmla="*/ 2147483647 h 895"/>
              <a:gd name="T12" fmla="*/ 2147483647 w 350"/>
              <a:gd name="T13" fmla="*/ 2147483647 h 895"/>
              <a:gd name="T14" fmla="*/ 2147483647 w 350"/>
              <a:gd name="T15" fmla="*/ 2147483647 h 895"/>
              <a:gd name="T16" fmla="*/ 2147483647 w 350"/>
              <a:gd name="T17" fmla="*/ 2147483647 h 895"/>
              <a:gd name="T18" fmla="*/ 2147483647 w 350"/>
              <a:gd name="T19" fmla="*/ 2147483647 h 895"/>
              <a:gd name="T20" fmla="*/ 0 w 350"/>
              <a:gd name="T21" fmla="*/ 2147483647 h 895"/>
              <a:gd name="T22" fmla="*/ 0 w 350"/>
              <a:gd name="T23" fmla="*/ 2147483647 h 895"/>
              <a:gd name="T24" fmla="*/ 2147483647 w 350"/>
              <a:gd name="T25" fmla="*/ 2147483647 h 895"/>
              <a:gd name="T26" fmla="*/ 2147483647 w 350"/>
              <a:gd name="T27" fmla="*/ 2147483647 h 895"/>
              <a:gd name="T28" fmla="*/ 2147483647 w 350"/>
              <a:gd name="T29" fmla="*/ 2147483647 h 895"/>
              <a:gd name="T30" fmla="*/ 2147483647 w 350"/>
              <a:gd name="T31" fmla="*/ 2147483647 h 895"/>
              <a:gd name="T32" fmla="*/ 2147483647 w 350"/>
              <a:gd name="T33" fmla="*/ 2147483647 h 895"/>
              <a:gd name="T34" fmla="*/ 2147483647 w 350"/>
              <a:gd name="T35" fmla="*/ 2147483647 h 895"/>
              <a:gd name="T36" fmla="*/ 2147483647 w 350"/>
              <a:gd name="T37" fmla="*/ 2147483647 h 895"/>
              <a:gd name="T38" fmla="*/ 2147483647 w 350"/>
              <a:gd name="T39" fmla="*/ 2147483647 h 895"/>
              <a:gd name="T40" fmla="*/ 2147483647 w 350"/>
              <a:gd name="T41" fmla="*/ 2147483647 h 895"/>
              <a:gd name="T42" fmla="*/ 2147483647 w 350"/>
              <a:gd name="T43" fmla="*/ 2147483647 h 895"/>
              <a:gd name="T44" fmla="*/ 2147483647 w 350"/>
              <a:gd name="T45" fmla="*/ 2147483647 h 895"/>
              <a:gd name="T46" fmla="*/ 2147483647 w 350"/>
              <a:gd name="T47" fmla="*/ 2147483647 h 895"/>
              <a:gd name="T48" fmla="*/ 2147483647 w 350"/>
              <a:gd name="T49" fmla="*/ 2147483647 h 895"/>
              <a:gd name="T50" fmla="*/ 2147483647 w 350"/>
              <a:gd name="T51" fmla="*/ 2147483647 h 895"/>
              <a:gd name="T52" fmla="*/ 2147483647 w 350"/>
              <a:gd name="T53" fmla="*/ 2147483647 h 895"/>
              <a:gd name="T54" fmla="*/ 2147483647 w 350"/>
              <a:gd name="T55" fmla="*/ 2147483647 h 895"/>
              <a:gd name="T56" fmla="*/ 2147483647 w 350"/>
              <a:gd name="T57" fmla="*/ 2147483647 h 895"/>
              <a:gd name="T58" fmla="*/ 2147483647 w 350"/>
              <a:gd name="T59" fmla="*/ 2147483647 h 895"/>
              <a:gd name="T60" fmla="*/ 2147483647 w 350"/>
              <a:gd name="T61" fmla="*/ 2147483647 h 895"/>
              <a:gd name="T62" fmla="*/ 2147483647 w 350"/>
              <a:gd name="T63" fmla="*/ 2147483647 h 895"/>
              <a:gd name="T64" fmla="*/ 2147483647 w 350"/>
              <a:gd name="T65" fmla="*/ 2147483647 h 895"/>
              <a:gd name="T66" fmla="*/ 2147483647 w 350"/>
              <a:gd name="T67" fmla="*/ 2147483647 h 895"/>
              <a:gd name="T68" fmla="*/ 2147483647 w 350"/>
              <a:gd name="T69" fmla="*/ 2147483647 h 895"/>
              <a:gd name="T70" fmla="*/ 2147483647 w 350"/>
              <a:gd name="T71" fmla="*/ 2147483647 h 895"/>
              <a:gd name="T72" fmla="*/ 2147483647 w 350"/>
              <a:gd name="T73" fmla="*/ 2147483647 h 895"/>
              <a:gd name="T74" fmla="*/ 2147483647 w 350"/>
              <a:gd name="T75" fmla="*/ 2147483647 h 895"/>
              <a:gd name="T76" fmla="*/ 2147483647 w 350"/>
              <a:gd name="T77" fmla="*/ 2147483647 h 895"/>
              <a:gd name="T78" fmla="*/ 2147483647 w 350"/>
              <a:gd name="T79" fmla="*/ 2147483647 h 895"/>
              <a:gd name="T80" fmla="*/ 2147483647 w 350"/>
              <a:gd name="T81" fmla="*/ 2147483647 h 895"/>
              <a:gd name="T82" fmla="*/ 2147483647 w 350"/>
              <a:gd name="T83" fmla="*/ 2147483647 h 895"/>
              <a:gd name="T84" fmla="*/ 2147483647 w 350"/>
              <a:gd name="T85" fmla="*/ 2147483647 h 895"/>
              <a:gd name="T86" fmla="*/ 2147483647 w 350"/>
              <a:gd name="T87" fmla="*/ 2147483647 h 895"/>
              <a:gd name="T88" fmla="*/ 2147483647 w 350"/>
              <a:gd name="T89" fmla="*/ 2147483647 h 895"/>
              <a:gd name="T90" fmla="*/ 2147483647 w 350"/>
              <a:gd name="T91" fmla="*/ 2147483647 h 895"/>
              <a:gd name="T92" fmla="*/ 2147483647 w 350"/>
              <a:gd name="T93" fmla="*/ 2147483647 h 895"/>
              <a:gd name="T94" fmla="*/ 2147483647 w 350"/>
              <a:gd name="T95" fmla="*/ 2147483647 h 895"/>
              <a:gd name="T96" fmla="*/ 2147483647 w 350"/>
              <a:gd name="T97" fmla="*/ 2147483647 h 8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895"/>
              <a:gd name="T149" fmla="*/ 350 w 350"/>
              <a:gd name="T150" fmla="*/ 895 h 8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895">
                <a:moveTo>
                  <a:pt x="220" y="0"/>
                </a:moveTo>
                <a:lnTo>
                  <a:pt x="220" y="0"/>
                </a:lnTo>
                <a:lnTo>
                  <a:pt x="203" y="2"/>
                </a:lnTo>
                <a:lnTo>
                  <a:pt x="186" y="7"/>
                </a:lnTo>
                <a:lnTo>
                  <a:pt x="171" y="14"/>
                </a:lnTo>
                <a:lnTo>
                  <a:pt x="156" y="24"/>
                </a:lnTo>
                <a:lnTo>
                  <a:pt x="143" y="36"/>
                </a:lnTo>
                <a:lnTo>
                  <a:pt x="129" y="50"/>
                </a:lnTo>
                <a:lnTo>
                  <a:pt x="117" y="65"/>
                </a:lnTo>
                <a:lnTo>
                  <a:pt x="106" y="82"/>
                </a:lnTo>
                <a:lnTo>
                  <a:pt x="95" y="100"/>
                </a:lnTo>
                <a:lnTo>
                  <a:pt x="86" y="120"/>
                </a:lnTo>
                <a:lnTo>
                  <a:pt x="76" y="141"/>
                </a:lnTo>
                <a:lnTo>
                  <a:pt x="68" y="164"/>
                </a:lnTo>
                <a:lnTo>
                  <a:pt x="60" y="187"/>
                </a:lnTo>
                <a:lnTo>
                  <a:pt x="53" y="210"/>
                </a:lnTo>
                <a:lnTo>
                  <a:pt x="46" y="235"/>
                </a:lnTo>
                <a:lnTo>
                  <a:pt x="40" y="259"/>
                </a:lnTo>
                <a:lnTo>
                  <a:pt x="35" y="285"/>
                </a:lnTo>
                <a:lnTo>
                  <a:pt x="30" y="310"/>
                </a:lnTo>
                <a:lnTo>
                  <a:pt x="26" y="335"/>
                </a:lnTo>
                <a:lnTo>
                  <a:pt x="22" y="361"/>
                </a:lnTo>
                <a:lnTo>
                  <a:pt x="18" y="385"/>
                </a:lnTo>
                <a:lnTo>
                  <a:pt x="15" y="410"/>
                </a:lnTo>
                <a:lnTo>
                  <a:pt x="12" y="434"/>
                </a:lnTo>
                <a:lnTo>
                  <a:pt x="10" y="458"/>
                </a:lnTo>
                <a:lnTo>
                  <a:pt x="7" y="480"/>
                </a:lnTo>
                <a:lnTo>
                  <a:pt x="5" y="502"/>
                </a:lnTo>
                <a:lnTo>
                  <a:pt x="4" y="522"/>
                </a:lnTo>
                <a:lnTo>
                  <a:pt x="3" y="542"/>
                </a:lnTo>
                <a:lnTo>
                  <a:pt x="2" y="559"/>
                </a:lnTo>
                <a:lnTo>
                  <a:pt x="1" y="576"/>
                </a:lnTo>
                <a:lnTo>
                  <a:pt x="0" y="590"/>
                </a:lnTo>
                <a:lnTo>
                  <a:pt x="0" y="603"/>
                </a:lnTo>
                <a:lnTo>
                  <a:pt x="0" y="615"/>
                </a:lnTo>
                <a:lnTo>
                  <a:pt x="0" y="627"/>
                </a:lnTo>
                <a:lnTo>
                  <a:pt x="0" y="638"/>
                </a:lnTo>
                <a:lnTo>
                  <a:pt x="1" y="649"/>
                </a:lnTo>
                <a:lnTo>
                  <a:pt x="3" y="660"/>
                </a:lnTo>
                <a:lnTo>
                  <a:pt x="5" y="669"/>
                </a:lnTo>
                <a:lnTo>
                  <a:pt x="7" y="680"/>
                </a:lnTo>
                <a:lnTo>
                  <a:pt x="8" y="689"/>
                </a:lnTo>
                <a:lnTo>
                  <a:pt x="11" y="698"/>
                </a:lnTo>
                <a:lnTo>
                  <a:pt x="12" y="707"/>
                </a:lnTo>
                <a:lnTo>
                  <a:pt x="14" y="715"/>
                </a:lnTo>
                <a:lnTo>
                  <a:pt x="15" y="724"/>
                </a:lnTo>
                <a:lnTo>
                  <a:pt x="16" y="732"/>
                </a:lnTo>
                <a:lnTo>
                  <a:pt x="17" y="739"/>
                </a:lnTo>
                <a:lnTo>
                  <a:pt x="18" y="746"/>
                </a:lnTo>
                <a:lnTo>
                  <a:pt x="17" y="753"/>
                </a:lnTo>
                <a:lnTo>
                  <a:pt x="16" y="760"/>
                </a:lnTo>
                <a:lnTo>
                  <a:pt x="16" y="769"/>
                </a:lnTo>
                <a:lnTo>
                  <a:pt x="16" y="779"/>
                </a:lnTo>
                <a:lnTo>
                  <a:pt x="16" y="790"/>
                </a:lnTo>
                <a:lnTo>
                  <a:pt x="16" y="801"/>
                </a:lnTo>
                <a:lnTo>
                  <a:pt x="16" y="813"/>
                </a:lnTo>
                <a:lnTo>
                  <a:pt x="17" y="825"/>
                </a:lnTo>
                <a:lnTo>
                  <a:pt x="17" y="837"/>
                </a:lnTo>
                <a:lnTo>
                  <a:pt x="18" y="848"/>
                </a:lnTo>
                <a:lnTo>
                  <a:pt x="18" y="859"/>
                </a:lnTo>
                <a:lnTo>
                  <a:pt x="19" y="869"/>
                </a:lnTo>
                <a:lnTo>
                  <a:pt x="19" y="877"/>
                </a:lnTo>
                <a:lnTo>
                  <a:pt x="20" y="885"/>
                </a:lnTo>
                <a:lnTo>
                  <a:pt x="20" y="890"/>
                </a:lnTo>
                <a:lnTo>
                  <a:pt x="20" y="893"/>
                </a:lnTo>
                <a:lnTo>
                  <a:pt x="20" y="895"/>
                </a:lnTo>
                <a:lnTo>
                  <a:pt x="22" y="895"/>
                </a:lnTo>
                <a:lnTo>
                  <a:pt x="27" y="894"/>
                </a:lnTo>
                <a:lnTo>
                  <a:pt x="34" y="893"/>
                </a:lnTo>
                <a:lnTo>
                  <a:pt x="44" y="892"/>
                </a:lnTo>
                <a:lnTo>
                  <a:pt x="56" y="890"/>
                </a:lnTo>
                <a:lnTo>
                  <a:pt x="70" y="888"/>
                </a:lnTo>
                <a:lnTo>
                  <a:pt x="84" y="885"/>
                </a:lnTo>
                <a:lnTo>
                  <a:pt x="100" y="881"/>
                </a:lnTo>
                <a:lnTo>
                  <a:pt x="116" y="877"/>
                </a:lnTo>
                <a:lnTo>
                  <a:pt x="132" y="873"/>
                </a:lnTo>
                <a:lnTo>
                  <a:pt x="148" y="867"/>
                </a:lnTo>
                <a:lnTo>
                  <a:pt x="164" y="860"/>
                </a:lnTo>
                <a:lnTo>
                  <a:pt x="178" y="853"/>
                </a:lnTo>
                <a:lnTo>
                  <a:pt x="191" y="844"/>
                </a:lnTo>
                <a:lnTo>
                  <a:pt x="202" y="835"/>
                </a:lnTo>
                <a:lnTo>
                  <a:pt x="212" y="824"/>
                </a:lnTo>
                <a:lnTo>
                  <a:pt x="226" y="804"/>
                </a:lnTo>
                <a:lnTo>
                  <a:pt x="238" y="787"/>
                </a:lnTo>
                <a:lnTo>
                  <a:pt x="247" y="776"/>
                </a:lnTo>
                <a:lnTo>
                  <a:pt x="254" y="767"/>
                </a:lnTo>
                <a:lnTo>
                  <a:pt x="259" y="762"/>
                </a:lnTo>
                <a:lnTo>
                  <a:pt x="262" y="759"/>
                </a:lnTo>
                <a:lnTo>
                  <a:pt x="264" y="757"/>
                </a:lnTo>
                <a:lnTo>
                  <a:pt x="265" y="757"/>
                </a:lnTo>
                <a:lnTo>
                  <a:pt x="212" y="824"/>
                </a:lnTo>
                <a:lnTo>
                  <a:pt x="212" y="708"/>
                </a:lnTo>
                <a:lnTo>
                  <a:pt x="185" y="695"/>
                </a:lnTo>
                <a:lnTo>
                  <a:pt x="185" y="683"/>
                </a:lnTo>
                <a:lnTo>
                  <a:pt x="184" y="672"/>
                </a:lnTo>
                <a:lnTo>
                  <a:pt x="184" y="662"/>
                </a:lnTo>
                <a:lnTo>
                  <a:pt x="184" y="652"/>
                </a:lnTo>
                <a:lnTo>
                  <a:pt x="185" y="642"/>
                </a:lnTo>
                <a:lnTo>
                  <a:pt x="185" y="633"/>
                </a:lnTo>
                <a:lnTo>
                  <a:pt x="186" y="624"/>
                </a:lnTo>
                <a:lnTo>
                  <a:pt x="187" y="616"/>
                </a:lnTo>
                <a:lnTo>
                  <a:pt x="189" y="609"/>
                </a:lnTo>
                <a:lnTo>
                  <a:pt x="191" y="602"/>
                </a:lnTo>
                <a:lnTo>
                  <a:pt x="193" y="596"/>
                </a:lnTo>
                <a:lnTo>
                  <a:pt x="196" y="590"/>
                </a:lnTo>
                <a:lnTo>
                  <a:pt x="199" y="585"/>
                </a:lnTo>
                <a:lnTo>
                  <a:pt x="202" y="581"/>
                </a:lnTo>
                <a:lnTo>
                  <a:pt x="207" y="577"/>
                </a:lnTo>
                <a:lnTo>
                  <a:pt x="212" y="574"/>
                </a:lnTo>
                <a:lnTo>
                  <a:pt x="217" y="569"/>
                </a:lnTo>
                <a:lnTo>
                  <a:pt x="224" y="560"/>
                </a:lnTo>
                <a:lnTo>
                  <a:pt x="231" y="547"/>
                </a:lnTo>
                <a:lnTo>
                  <a:pt x="239" y="531"/>
                </a:lnTo>
                <a:lnTo>
                  <a:pt x="249" y="513"/>
                </a:lnTo>
                <a:lnTo>
                  <a:pt x="258" y="493"/>
                </a:lnTo>
                <a:lnTo>
                  <a:pt x="267" y="471"/>
                </a:lnTo>
                <a:lnTo>
                  <a:pt x="277" y="448"/>
                </a:lnTo>
                <a:lnTo>
                  <a:pt x="286" y="426"/>
                </a:lnTo>
                <a:lnTo>
                  <a:pt x="295" y="404"/>
                </a:lnTo>
                <a:lnTo>
                  <a:pt x="303" y="383"/>
                </a:lnTo>
                <a:lnTo>
                  <a:pt x="310" y="364"/>
                </a:lnTo>
                <a:lnTo>
                  <a:pt x="316" y="347"/>
                </a:lnTo>
                <a:lnTo>
                  <a:pt x="322" y="334"/>
                </a:lnTo>
                <a:lnTo>
                  <a:pt x="326" y="324"/>
                </a:lnTo>
                <a:lnTo>
                  <a:pt x="327" y="317"/>
                </a:lnTo>
                <a:lnTo>
                  <a:pt x="329" y="311"/>
                </a:lnTo>
                <a:lnTo>
                  <a:pt x="333" y="300"/>
                </a:lnTo>
                <a:lnTo>
                  <a:pt x="337" y="283"/>
                </a:lnTo>
                <a:lnTo>
                  <a:pt x="341" y="263"/>
                </a:lnTo>
                <a:lnTo>
                  <a:pt x="345" y="240"/>
                </a:lnTo>
                <a:lnTo>
                  <a:pt x="348" y="214"/>
                </a:lnTo>
                <a:lnTo>
                  <a:pt x="350" y="187"/>
                </a:lnTo>
                <a:lnTo>
                  <a:pt x="350" y="159"/>
                </a:lnTo>
                <a:lnTo>
                  <a:pt x="348" y="131"/>
                </a:lnTo>
                <a:lnTo>
                  <a:pt x="343" y="104"/>
                </a:lnTo>
                <a:lnTo>
                  <a:pt x="334" y="78"/>
                </a:lnTo>
                <a:lnTo>
                  <a:pt x="322" y="55"/>
                </a:lnTo>
                <a:lnTo>
                  <a:pt x="304" y="35"/>
                </a:lnTo>
                <a:lnTo>
                  <a:pt x="283" y="18"/>
                </a:lnTo>
                <a:lnTo>
                  <a:pt x="254" y="6"/>
                </a:lnTo>
                <a:lnTo>
                  <a:pt x="220"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199" name="Freeform 78"/>
          <p:cNvSpPr>
            <a:spLocks/>
          </p:cNvSpPr>
          <p:nvPr/>
        </p:nvSpPr>
        <p:spPr bwMode="auto">
          <a:xfrm>
            <a:off x="2195513" y="5327650"/>
            <a:ext cx="477837" cy="274638"/>
          </a:xfrm>
          <a:custGeom>
            <a:avLst/>
            <a:gdLst>
              <a:gd name="T0" fmla="*/ 2147483647 w 339"/>
              <a:gd name="T1" fmla="*/ 2147483647 h 173"/>
              <a:gd name="T2" fmla="*/ 2147483647 w 339"/>
              <a:gd name="T3" fmla="*/ 2147483647 h 173"/>
              <a:gd name="T4" fmla="*/ 2147483647 w 339"/>
              <a:gd name="T5" fmla="*/ 2147483647 h 173"/>
              <a:gd name="T6" fmla="*/ 2147483647 w 339"/>
              <a:gd name="T7" fmla="*/ 2147483647 h 173"/>
              <a:gd name="T8" fmla="*/ 2147483647 w 339"/>
              <a:gd name="T9" fmla="*/ 2147483647 h 173"/>
              <a:gd name="T10" fmla="*/ 2147483647 w 339"/>
              <a:gd name="T11" fmla="*/ 2147483647 h 173"/>
              <a:gd name="T12" fmla="*/ 2147483647 w 339"/>
              <a:gd name="T13" fmla="*/ 2147483647 h 173"/>
              <a:gd name="T14" fmla="*/ 0 w 339"/>
              <a:gd name="T15" fmla="*/ 2147483647 h 173"/>
              <a:gd name="T16" fmla="*/ 2147483647 w 339"/>
              <a:gd name="T17" fmla="*/ 2147483647 h 173"/>
              <a:gd name="T18" fmla="*/ 2147483647 w 339"/>
              <a:gd name="T19" fmla="*/ 2147483647 h 173"/>
              <a:gd name="T20" fmla="*/ 2147483647 w 339"/>
              <a:gd name="T21" fmla="*/ 2147483647 h 173"/>
              <a:gd name="T22" fmla="*/ 2147483647 w 339"/>
              <a:gd name="T23" fmla="*/ 2147483647 h 173"/>
              <a:gd name="T24" fmla="*/ 2147483647 w 339"/>
              <a:gd name="T25" fmla="*/ 2147483647 h 173"/>
              <a:gd name="T26" fmla="*/ 2147483647 w 339"/>
              <a:gd name="T27" fmla="*/ 2147483647 h 173"/>
              <a:gd name="T28" fmla="*/ 2147483647 w 339"/>
              <a:gd name="T29" fmla="*/ 2147483647 h 173"/>
              <a:gd name="T30" fmla="*/ 2147483647 w 339"/>
              <a:gd name="T31" fmla="*/ 2147483647 h 173"/>
              <a:gd name="T32" fmla="*/ 2147483647 w 339"/>
              <a:gd name="T33" fmla="*/ 2147483647 h 173"/>
              <a:gd name="T34" fmla="*/ 2147483647 w 339"/>
              <a:gd name="T35" fmla="*/ 2147483647 h 173"/>
              <a:gd name="T36" fmla="*/ 2147483647 w 339"/>
              <a:gd name="T37" fmla="*/ 2147483647 h 173"/>
              <a:gd name="T38" fmla="*/ 2147483647 w 339"/>
              <a:gd name="T39" fmla="*/ 2147483647 h 173"/>
              <a:gd name="T40" fmla="*/ 2147483647 w 339"/>
              <a:gd name="T41" fmla="*/ 2147483647 h 173"/>
              <a:gd name="T42" fmla="*/ 2147483647 w 339"/>
              <a:gd name="T43" fmla="*/ 2147483647 h 173"/>
              <a:gd name="T44" fmla="*/ 2147483647 w 339"/>
              <a:gd name="T45" fmla="*/ 2147483647 h 173"/>
              <a:gd name="T46" fmla="*/ 2147483647 w 339"/>
              <a:gd name="T47" fmla="*/ 2147483647 h 173"/>
              <a:gd name="T48" fmla="*/ 2147483647 w 339"/>
              <a:gd name="T49" fmla="*/ 2147483647 h 173"/>
              <a:gd name="T50" fmla="*/ 2147483647 w 339"/>
              <a:gd name="T51" fmla="*/ 2147483647 h 173"/>
              <a:gd name="T52" fmla="*/ 2147483647 w 339"/>
              <a:gd name="T53" fmla="*/ 2147483647 h 173"/>
              <a:gd name="T54" fmla="*/ 2147483647 w 339"/>
              <a:gd name="T55" fmla="*/ 2147483647 h 173"/>
              <a:gd name="T56" fmla="*/ 2147483647 w 339"/>
              <a:gd name="T57" fmla="*/ 2147483647 h 173"/>
              <a:gd name="T58" fmla="*/ 2147483647 w 339"/>
              <a:gd name="T59" fmla="*/ 2147483647 h 173"/>
              <a:gd name="T60" fmla="*/ 2147483647 w 339"/>
              <a:gd name="T61" fmla="*/ 2147483647 h 173"/>
              <a:gd name="T62" fmla="*/ 2147483647 w 339"/>
              <a:gd name="T63" fmla="*/ 2147483647 h 173"/>
              <a:gd name="T64" fmla="*/ 2147483647 w 339"/>
              <a:gd name="T65" fmla="*/ 2147483647 h 173"/>
              <a:gd name="T66" fmla="*/ 2147483647 w 339"/>
              <a:gd name="T67" fmla="*/ 2147483647 h 173"/>
              <a:gd name="T68" fmla="*/ 2147483647 w 339"/>
              <a:gd name="T69" fmla="*/ 2147483647 h 173"/>
              <a:gd name="T70" fmla="*/ 2147483647 w 339"/>
              <a:gd name="T71" fmla="*/ 2147483647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73"/>
              <a:gd name="T110" fmla="*/ 339 w 339"/>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73">
                <a:moveTo>
                  <a:pt x="57" y="39"/>
                </a:moveTo>
                <a:lnTo>
                  <a:pt x="57" y="41"/>
                </a:lnTo>
                <a:lnTo>
                  <a:pt x="54" y="44"/>
                </a:lnTo>
                <a:lnTo>
                  <a:pt x="52" y="49"/>
                </a:lnTo>
                <a:lnTo>
                  <a:pt x="47" y="56"/>
                </a:lnTo>
                <a:lnTo>
                  <a:pt x="43" y="64"/>
                </a:lnTo>
                <a:lnTo>
                  <a:pt x="38" y="73"/>
                </a:lnTo>
                <a:lnTo>
                  <a:pt x="33" y="82"/>
                </a:lnTo>
                <a:lnTo>
                  <a:pt x="27" y="92"/>
                </a:lnTo>
                <a:lnTo>
                  <a:pt x="22" y="103"/>
                </a:lnTo>
                <a:lnTo>
                  <a:pt x="16" y="113"/>
                </a:lnTo>
                <a:lnTo>
                  <a:pt x="11" y="122"/>
                </a:lnTo>
                <a:lnTo>
                  <a:pt x="7" y="132"/>
                </a:lnTo>
                <a:lnTo>
                  <a:pt x="4" y="140"/>
                </a:lnTo>
                <a:lnTo>
                  <a:pt x="1" y="147"/>
                </a:lnTo>
                <a:lnTo>
                  <a:pt x="0" y="152"/>
                </a:lnTo>
                <a:lnTo>
                  <a:pt x="0" y="155"/>
                </a:lnTo>
                <a:lnTo>
                  <a:pt x="3" y="160"/>
                </a:lnTo>
                <a:lnTo>
                  <a:pt x="8" y="164"/>
                </a:lnTo>
                <a:lnTo>
                  <a:pt x="15" y="167"/>
                </a:lnTo>
                <a:lnTo>
                  <a:pt x="24" y="169"/>
                </a:lnTo>
                <a:lnTo>
                  <a:pt x="35" y="171"/>
                </a:lnTo>
                <a:lnTo>
                  <a:pt x="48" y="172"/>
                </a:lnTo>
                <a:lnTo>
                  <a:pt x="63" y="173"/>
                </a:lnTo>
                <a:lnTo>
                  <a:pt x="80" y="173"/>
                </a:lnTo>
                <a:lnTo>
                  <a:pt x="91" y="173"/>
                </a:lnTo>
                <a:lnTo>
                  <a:pt x="104" y="173"/>
                </a:lnTo>
                <a:lnTo>
                  <a:pt x="119" y="173"/>
                </a:lnTo>
                <a:lnTo>
                  <a:pt x="136" y="173"/>
                </a:lnTo>
                <a:lnTo>
                  <a:pt x="153" y="173"/>
                </a:lnTo>
                <a:lnTo>
                  <a:pt x="172" y="172"/>
                </a:lnTo>
                <a:lnTo>
                  <a:pt x="191" y="171"/>
                </a:lnTo>
                <a:lnTo>
                  <a:pt x="211" y="170"/>
                </a:lnTo>
                <a:lnTo>
                  <a:pt x="230" y="169"/>
                </a:lnTo>
                <a:lnTo>
                  <a:pt x="248" y="167"/>
                </a:lnTo>
                <a:lnTo>
                  <a:pt x="265" y="166"/>
                </a:lnTo>
                <a:lnTo>
                  <a:pt x="281" y="163"/>
                </a:lnTo>
                <a:lnTo>
                  <a:pt x="295" y="161"/>
                </a:lnTo>
                <a:lnTo>
                  <a:pt x="307" y="158"/>
                </a:lnTo>
                <a:lnTo>
                  <a:pt x="315" y="155"/>
                </a:lnTo>
                <a:lnTo>
                  <a:pt x="321" y="151"/>
                </a:lnTo>
                <a:lnTo>
                  <a:pt x="325" y="145"/>
                </a:lnTo>
                <a:lnTo>
                  <a:pt x="328" y="138"/>
                </a:lnTo>
                <a:lnTo>
                  <a:pt x="331" y="128"/>
                </a:lnTo>
                <a:lnTo>
                  <a:pt x="333" y="118"/>
                </a:lnTo>
                <a:lnTo>
                  <a:pt x="335" y="106"/>
                </a:lnTo>
                <a:lnTo>
                  <a:pt x="337" y="93"/>
                </a:lnTo>
                <a:lnTo>
                  <a:pt x="337" y="80"/>
                </a:lnTo>
                <a:lnTo>
                  <a:pt x="338" y="67"/>
                </a:lnTo>
                <a:lnTo>
                  <a:pt x="339" y="54"/>
                </a:lnTo>
                <a:lnTo>
                  <a:pt x="339" y="42"/>
                </a:lnTo>
                <a:lnTo>
                  <a:pt x="339" y="30"/>
                </a:lnTo>
                <a:lnTo>
                  <a:pt x="339" y="20"/>
                </a:lnTo>
                <a:lnTo>
                  <a:pt x="339" y="12"/>
                </a:lnTo>
                <a:lnTo>
                  <a:pt x="339" y="5"/>
                </a:lnTo>
                <a:lnTo>
                  <a:pt x="339" y="1"/>
                </a:lnTo>
                <a:lnTo>
                  <a:pt x="339" y="0"/>
                </a:lnTo>
                <a:lnTo>
                  <a:pt x="337" y="1"/>
                </a:lnTo>
                <a:lnTo>
                  <a:pt x="333" y="4"/>
                </a:lnTo>
                <a:lnTo>
                  <a:pt x="326" y="8"/>
                </a:lnTo>
                <a:lnTo>
                  <a:pt x="315" y="14"/>
                </a:lnTo>
                <a:lnTo>
                  <a:pt x="303" y="20"/>
                </a:lnTo>
                <a:lnTo>
                  <a:pt x="288" y="26"/>
                </a:lnTo>
                <a:lnTo>
                  <a:pt x="272" y="33"/>
                </a:lnTo>
                <a:lnTo>
                  <a:pt x="253" y="39"/>
                </a:lnTo>
                <a:lnTo>
                  <a:pt x="232" y="45"/>
                </a:lnTo>
                <a:lnTo>
                  <a:pt x="210" y="50"/>
                </a:lnTo>
                <a:lnTo>
                  <a:pt x="187" y="54"/>
                </a:lnTo>
                <a:lnTo>
                  <a:pt x="163" y="56"/>
                </a:lnTo>
                <a:lnTo>
                  <a:pt x="137" y="56"/>
                </a:lnTo>
                <a:lnTo>
                  <a:pt x="111" y="53"/>
                </a:lnTo>
                <a:lnTo>
                  <a:pt x="84" y="48"/>
                </a:lnTo>
                <a:lnTo>
                  <a:pt x="57" y="39"/>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0" name="Freeform 79"/>
          <p:cNvSpPr>
            <a:spLocks/>
          </p:cNvSpPr>
          <p:nvPr/>
        </p:nvSpPr>
        <p:spPr bwMode="auto">
          <a:xfrm>
            <a:off x="6710363" y="5327650"/>
            <a:ext cx="477837" cy="274638"/>
          </a:xfrm>
          <a:custGeom>
            <a:avLst/>
            <a:gdLst>
              <a:gd name="T0" fmla="*/ 2147483647 w 339"/>
              <a:gd name="T1" fmla="*/ 2147483647 h 173"/>
              <a:gd name="T2" fmla="*/ 2147483647 w 339"/>
              <a:gd name="T3" fmla="*/ 2147483647 h 173"/>
              <a:gd name="T4" fmla="*/ 2147483647 w 339"/>
              <a:gd name="T5" fmla="*/ 2147483647 h 173"/>
              <a:gd name="T6" fmla="*/ 2147483647 w 339"/>
              <a:gd name="T7" fmla="*/ 2147483647 h 173"/>
              <a:gd name="T8" fmla="*/ 2147483647 w 339"/>
              <a:gd name="T9" fmla="*/ 2147483647 h 173"/>
              <a:gd name="T10" fmla="*/ 2147483647 w 339"/>
              <a:gd name="T11" fmla="*/ 2147483647 h 173"/>
              <a:gd name="T12" fmla="*/ 2147483647 w 339"/>
              <a:gd name="T13" fmla="*/ 2147483647 h 173"/>
              <a:gd name="T14" fmla="*/ 0 w 339"/>
              <a:gd name="T15" fmla="*/ 2147483647 h 173"/>
              <a:gd name="T16" fmla="*/ 2147483647 w 339"/>
              <a:gd name="T17" fmla="*/ 2147483647 h 173"/>
              <a:gd name="T18" fmla="*/ 2147483647 w 339"/>
              <a:gd name="T19" fmla="*/ 2147483647 h 173"/>
              <a:gd name="T20" fmla="*/ 2147483647 w 339"/>
              <a:gd name="T21" fmla="*/ 2147483647 h 173"/>
              <a:gd name="T22" fmla="*/ 2147483647 w 339"/>
              <a:gd name="T23" fmla="*/ 2147483647 h 173"/>
              <a:gd name="T24" fmla="*/ 2147483647 w 339"/>
              <a:gd name="T25" fmla="*/ 2147483647 h 173"/>
              <a:gd name="T26" fmla="*/ 2147483647 w 339"/>
              <a:gd name="T27" fmla="*/ 2147483647 h 173"/>
              <a:gd name="T28" fmla="*/ 2147483647 w 339"/>
              <a:gd name="T29" fmla="*/ 2147483647 h 173"/>
              <a:gd name="T30" fmla="*/ 2147483647 w 339"/>
              <a:gd name="T31" fmla="*/ 2147483647 h 173"/>
              <a:gd name="T32" fmla="*/ 2147483647 w 339"/>
              <a:gd name="T33" fmla="*/ 2147483647 h 173"/>
              <a:gd name="T34" fmla="*/ 2147483647 w 339"/>
              <a:gd name="T35" fmla="*/ 2147483647 h 173"/>
              <a:gd name="T36" fmla="*/ 2147483647 w 339"/>
              <a:gd name="T37" fmla="*/ 2147483647 h 173"/>
              <a:gd name="T38" fmla="*/ 2147483647 w 339"/>
              <a:gd name="T39" fmla="*/ 2147483647 h 173"/>
              <a:gd name="T40" fmla="*/ 2147483647 w 339"/>
              <a:gd name="T41" fmla="*/ 2147483647 h 173"/>
              <a:gd name="T42" fmla="*/ 2147483647 w 339"/>
              <a:gd name="T43" fmla="*/ 2147483647 h 173"/>
              <a:gd name="T44" fmla="*/ 2147483647 w 339"/>
              <a:gd name="T45" fmla="*/ 2147483647 h 173"/>
              <a:gd name="T46" fmla="*/ 2147483647 w 339"/>
              <a:gd name="T47" fmla="*/ 2147483647 h 173"/>
              <a:gd name="T48" fmla="*/ 2147483647 w 339"/>
              <a:gd name="T49" fmla="*/ 2147483647 h 173"/>
              <a:gd name="T50" fmla="*/ 2147483647 w 339"/>
              <a:gd name="T51" fmla="*/ 2147483647 h 173"/>
              <a:gd name="T52" fmla="*/ 2147483647 w 339"/>
              <a:gd name="T53" fmla="*/ 2147483647 h 173"/>
              <a:gd name="T54" fmla="*/ 2147483647 w 339"/>
              <a:gd name="T55" fmla="*/ 2147483647 h 173"/>
              <a:gd name="T56" fmla="*/ 2147483647 w 339"/>
              <a:gd name="T57" fmla="*/ 2147483647 h 173"/>
              <a:gd name="T58" fmla="*/ 2147483647 w 339"/>
              <a:gd name="T59" fmla="*/ 2147483647 h 173"/>
              <a:gd name="T60" fmla="*/ 2147483647 w 339"/>
              <a:gd name="T61" fmla="*/ 2147483647 h 173"/>
              <a:gd name="T62" fmla="*/ 2147483647 w 339"/>
              <a:gd name="T63" fmla="*/ 2147483647 h 173"/>
              <a:gd name="T64" fmla="*/ 2147483647 w 339"/>
              <a:gd name="T65" fmla="*/ 2147483647 h 173"/>
              <a:gd name="T66" fmla="*/ 2147483647 w 339"/>
              <a:gd name="T67" fmla="*/ 2147483647 h 173"/>
              <a:gd name="T68" fmla="*/ 2147483647 w 339"/>
              <a:gd name="T69" fmla="*/ 2147483647 h 173"/>
              <a:gd name="T70" fmla="*/ 2147483647 w 339"/>
              <a:gd name="T71" fmla="*/ 2147483647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73"/>
              <a:gd name="T110" fmla="*/ 339 w 339"/>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73">
                <a:moveTo>
                  <a:pt x="57" y="39"/>
                </a:moveTo>
                <a:lnTo>
                  <a:pt x="56" y="41"/>
                </a:lnTo>
                <a:lnTo>
                  <a:pt x="54" y="44"/>
                </a:lnTo>
                <a:lnTo>
                  <a:pt x="51" y="49"/>
                </a:lnTo>
                <a:lnTo>
                  <a:pt x="47" y="56"/>
                </a:lnTo>
                <a:lnTo>
                  <a:pt x="43" y="64"/>
                </a:lnTo>
                <a:lnTo>
                  <a:pt x="38" y="73"/>
                </a:lnTo>
                <a:lnTo>
                  <a:pt x="32" y="82"/>
                </a:lnTo>
                <a:lnTo>
                  <a:pt x="27" y="92"/>
                </a:lnTo>
                <a:lnTo>
                  <a:pt x="21" y="103"/>
                </a:lnTo>
                <a:lnTo>
                  <a:pt x="16" y="113"/>
                </a:lnTo>
                <a:lnTo>
                  <a:pt x="11" y="122"/>
                </a:lnTo>
                <a:lnTo>
                  <a:pt x="7" y="132"/>
                </a:lnTo>
                <a:lnTo>
                  <a:pt x="3" y="140"/>
                </a:lnTo>
                <a:lnTo>
                  <a:pt x="1" y="147"/>
                </a:lnTo>
                <a:lnTo>
                  <a:pt x="0" y="152"/>
                </a:lnTo>
                <a:lnTo>
                  <a:pt x="0" y="155"/>
                </a:lnTo>
                <a:lnTo>
                  <a:pt x="3" y="160"/>
                </a:lnTo>
                <a:lnTo>
                  <a:pt x="7" y="164"/>
                </a:lnTo>
                <a:lnTo>
                  <a:pt x="14" y="167"/>
                </a:lnTo>
                <a:lnTo>
                  <a:pt x="24" y="169"/>
                </a:lnTo>
                <a:lnTo>
                  <a:pt x="35" y="171"/>
                </a:lnTo>
                <a:lnTo>
                  <a:pt x="48" y="172"/>
                </a:lnTo>
                <a:lnTo>
                  <a:pt x="63" y="173"/>
                </a:lnTo>
                <a:lnTo>
                  <a:pt x="80" y="173"/>
                </a:lnTo>
                <a:lnTo>
                  <a:pt x="90" y="173"/>
                </a:lnTo>
                <a:lnTo>
                  <a:pt x="104" y="173"/>
                </a:lnTo>
                <a:lnTo>
                  <a:pt x="119" y="173"/>
                </a:lnTo>
                <a:lnTo>
                  <a:pt x="135" y="173"/>
                </a:lnTo>
                <a:lnTo>
                  <a:pt x="153" y="173"/>
                </a:lnTo>
                <a:lnTo>
                  <a:pt x="172" y="172"/>
                </a:lnTo>
                <a:lnTo>
                  <a:pt x="191" y="171"/>
                </a:lnTo>
                <a:lnTo>
                  <a:pt x="211" y="170"/>
                </a:lnTo>
                <a:lnTo>
                  <a:pt x="230" y="169"/>
                </a:lnTo>
                <a:lnTo>
                  <a:pt x="248" y="167"/>
                </a:lnTo>
                <a:lnTo>
                  <a:pt x="265" y="166"/>
                </a:lnTo>
                <a:lnTo>
                  <a:pt x="281" y="163"/>
                </a:lnTo>
                <a:lnTo>
                  <a:pt x="295" y="161"/>
                </a:lnTo>
                <a:lnTo>
                  <a:pt x="306" y="158"/>
                </a:lnTo>
                <a:lnTo>
                  <a:pt x="315" y="155"/>
                </a:lnTo>
                <a:lnTo>
                  <a:pt x="321" y="151"/>
                </a:lnTo>
                <a:lnTo>
                  <a:pt x="325" y="145"/>
                </a:lnTo>
                <a:lnTo>
                  <a:pt x="328" y="138"/>
                </a:lnTo>
                <a:lnTo>
                  <a:pt x="331" y="128"/>
                </a:lnTo>
                <a:lnTo>
                  <a:pt x="333" y="118"/>
                </a:lnTo>
                <a:lnTo>
                  <a:pt x="335" y="106"/>
                </a:lnTo>
                <a:lnTo>
                  <a:pt x="336" y="93"/>
                </a:lnTo>
                <a:lnTo>
                  <a:pt x="337" y="80"/>
                </a:lnTo>
                <a:lnTo>
                  <a:pt x="338" y="67"/>
                </a:lnTo>
                <a:lnTo>
                  <a:pt x="339" y="54"/>
                </a:lnTo>
                <a:lnTo>
                  <a:pt x="339" y="42"/>
                </a:lnTo>
                <a:lnTo>
                  <a:pt x="339" y="30"/>
                </a:lnTo>
                <a:lnTo>
                  <a:pt x="339" y="20"/>
                </a:lnTo>
                <a:lnTo>
                  <a:pt x="339" y="12"/>
                </a:lnTo>
                <a:lnTo>
                  <a:pt x="339" y="5"/>
                </a:lnTo>
                <a:lnTo>
                  <a:pt x="339" y="1"/>
                </a:lnTo>
                <a:lnTo>
                  <a:pt x="339" y="0"/>
                </a:lnTo>
                <a:lnTo>
                  <a:pt x="337" y="1"/>
                </a:lnTo>
                <a:lnTo>
                  <a:pt x="332" y="4"/>
                </a:lnTo>
                <a:lnTo>
                  <a:pt x="325" y="8"/>
                </a:lnTo>
                <a:lnTo>
                  <a:pt x="315" y="14"/>
                </a:lnTo>
                <a:lnTo>
                  <a:pt x="303" y="20"/>
                </a:lnTo>
                <a:lnTo>
                  <a:pt x="288" y="26"/>
                </a:lnTo>
                <a:lnTo>
                  <a:pt x="271" y="33"/>
                </a:lnTo>
                <a:lnTo>
                  <a:pt x="253" y="39"/>
                </a:lnTo>
                <a:lnTo>
                  <a:pt x="232" y="45"/>
                </a:lnTo>
                <a:lnTo>
                  <a:pt x="210" y="50"/>
                </a:lnTo>
                <a:lnTo>
                  <a:pt x="187" y="54"/>
                </a:lnTo>
                <a:lnTo>
                  <a:pt x="163" y="56"/>
                </a:lnTo>
                <a:lnTo>
                  <a:pt x="137" y="56"/>
                </a:lnTo>
                <a:lnTo>
                  <a:pt x="111" y="53"/>
                </a:lnTo>
                <a:lnTo>
                  <a:pt x="84" y="48"/>
                </a:lnTo>
                <a:lnTo>
                  <a:pt x="57" y="39"/>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1" name="Freeform 80"/>
          <p:cNvSpPr>
            <a:spLocks/>
          </p:cNvSpPr>
          <p:nvPr/>
        </p:nvSpPr>
        <p:spPr bwMode="auto">
          <a:xfrm>
            <a:off x="2195513" y="5327650"/>
            <a:ext cx="477837" cy="274638"/>
          </a:xfrm>
          <a:custGeom>
            <a:avLst/>
            <a:gdLst>
              <a:gd name="T0" fmla="*/ 2147483647 w 339"/>
              <a:gd name="T1" fmla="*/ 2147483647 h 173"/>
              <a:gd name="T2" fmla="*/ 2147483647 w 339"/>
              <a:gd name="T3" fmla="*/ 2147483647 h 173"/>
              <a:gd name="T4" fmla="*/ 2147483647 w 339"/>
              <a:gd name="T5" fmla="*/ 2147483647 h 173"/>
              <a:gd name="T6" fmla="*/ 2147483647 w 339"/>
              <a:gd name="T7" fmla="*/ 2147483647 h 173"/>
              <a:gd name="T8" fmla="*/ 2147483647 w 339"/>
              <a:gd name="T9" fmla="*/ 2147483647 h 173"/>
              <a:gd name="T10" fmla="*/ 2147483647 w 339"/>
              <a:gd name="T11" fmla="*/ 2147483647 h 173"/>
              <a:gd name="T12" fmla="*/ 2147483647 w 339"/>
              <a:gd name="T13" fmla="*/ 2147483647 h 173"/>
              <a:gd name="T14" fmla="*/ 2147483647 w 339"/>
              <a:gd name="T15" fmla="*/ 2147483647 h 173"/>
              <a:gd name="T16" fmla="*/ 0 w 339"/>
              <a:gd name="T17" fmla="*/ 2147483647 h 173"/>
              <a:gd name="T18" fmla="*/ 2147483647 w 339"/>
              <a:gd name="T19" fmla="*/ 2147483647 h 173"/>
              <a:gd name="T20" fmla="*/ 2147483647 w 339"/>
              <a:gd name="T21" fmla="*/ 2147483647 h 173"/>
              <a:gd name="T22" fmla="*/ 2147483647 w 339"/>
              <a:gd name="T23" fmla="*/ 2147483647 h 173"/>
              <a:gd name="T24" fmla="*/ 2147483647 w 339"/>
              <a:gd name="T25" fmla="*/ 2147483647 h 173"/>
              <a:gd name="T26" fmla="*/ 2147483647 w 339"/>
              <a:gd name="T27" fmla="*/ 2147483647 h 173"/>
              <a:gd name="T28" fmla="*/ 2147483647 w 339"/>
              <a:gd name="T29" fmla="*/ 2147483647 h 173"/>
              <a:gd name="T30" fmla="*/ 2147483647 w 339"/>
              <a:gd name="T31" fmla="*/ 2147483647 h 173"/>
              <a:gd name="T32" fmla="*/ 2147483647 w 339"/>
              <a:gd name="T33" fmla="*/ 2147483647 h 173"/>
              <a:gd name="T34" fmla="*/ 2147483647 w 339"/>
              <a:gd name="T35" fmla="*/ 2147483647 h 173"/>
              <a:gd name="T36" fmla="*/ 2147483647 w 339"/>
              <a:gd name="T37" fmla="*/ 2147483647 h 173"/>
              <a:gd name="T38" fmla="*/ 2147483647 w 339"/>
              <a:gd name="T39" fmla="*/ 2147483647 h 173"/>
              <a:gd name="T40" fmla="*/ 2147483647 w 339"/>
              <a:gd name="T41" fmla="*/ 2147483647 h 173"/>
              <a:gd name="T42" fmla="*/ 2147483647 w 339"/>
              <a:gd name="T43" fmla="*/ 2147483647 h 173"/>
              <a:gd name="T44" fmla="*/ 2147483647 w 339"/>
              <a:gd name="T45" fmla="*/ 2147483647 h 173"/>
              <a:gd name="T46" fmla="*/ 2147483647 w 339"/>
              <a:gd name="T47" fmla="*/ 2147483647 h 173"/>
              <a:gd name="T48" fmla="*/ 2147483647 w 339"/>
              <a:gd name="T49" fmla="*/ 2147483647 h 173"/>
              <a:gd name="T50" fmla="*/ 2147483647 w 339"/>
              <a:gd name="T51" fmla="*/ 2147483647 h 173"/>
              <a:gd name="T52" fmla="*/ 2147483647 w 339"/>
              <a:gd name="T53" fmla="*/ 2147483647 h 173"/>
              <a:gd name="T54" fmla="*/ 2147483647 w 339"/>
              <a:gd name="T55" fmla="*/ 2147483647 h 173"/>
              <a:gd name="T56" fmla="*/ 2147483647 w 339"/>
              <a:gd name="T57" fmla="*/ 2147483647 h 173"/>
              <a:gd name="T58" fmla="*/ 2147483647 w 339"/>
              <a:gd name="T59" fmla="*/ 2147483647 h 173"/>
              <a:gd name="T60" fmla="*/ 2147483647 w 339"/>
              <a:gd name="T61" fmla="*/ 0 h 173"/>
              <a:gd name="T62" fmla="*/ 2147483647 w 339"/>
              <a:gd name="T63" fmla="*/ 2147483647 h 173"/>
              <a:gd name="T64" fmla="*/ 2147483647 w 339"/>
              <a:gd name="T65" fmla="*/ 2147483647 h 173"/>
              <a:gd name="T66" fmla="*/ 2147483647 w 339"/>
              <a:gd name="T67" fmla="*/ 2147483647 h 173"/>
              <a:gd name="T68" fmla="*/ 2147483647 w 339"/>
              <a:gd name="T69" fmla="*/ 2147483647 h 173"/>
              <a:gd name="T70" fmla="*/ 2147483647 w 339"/>
              <a:gd name="T71" fmla="*/ 2147483647 h 173"/>
              <a:gd name="T72" fmla="*/ 2147483647 w 339"/>
              <a:gd name="T73" fmla="*/ 2147483647 h 173"/>
              <a:gd name="T74" fmla="*/ 2147483647 w 339"/>
              <a:gd name="T75" fmla="*/ 2147483647 h 173"/>
              <a:gd name="T76" fmla="*/ 2147483647 w 339"/>
              <a:gd name="T77" fmla="*/ 2147483647 h 1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9"/>
              <a:gd name="T118" fmla="*/ 0 h 173"/>
              <a:gd name="T119" fmla="*/ 339 w 339"/>
              <a:gd name="T120" fmla="*/ 173 h 1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9" h="173">
                <a:moveTo>
                  <a:pt x="57" y="39"/>
                </a:moveTo>
                <a:lnTo>
                  <a:pt x="57" y="39"/>
                </a:lnTo>
                <a:lnTo>
                  <a:pt x="57" y="41"/>
                </a:lnTo>
                <a:lnTo>
                  <a:pt x="54" y="44"/>
                </a:lnTo>
                <a:lnTo>
                  <a:pt x="52" y="49"/>
                </a:lnTo>
                <a:lnTo>
                  <a:pt x="47" y="56"/>
                </a:lnTo>
                <a:lnTo>
                  <a:pt x="43" y="64"/>
                </a:lnTo>
                <a:lnTo>
                  <a:pt x="38" y="73"/>
                </a:lnTo>
                <a:lnTo>
                  <a:pt x="33" y="82"/>
                </a:lnTo>
                <a:lnTo>
                  <a:pt x="27" y="92"/>
                </a:lnTo>
                <a:lnTo>
                  <a:pt x="22" y="103"/>
                </a:lnTo>
                <a:lnTo>
                  <a:pt x="16" y="113"/>
                </a:lnTo>
                <a:lnTo>
                  <a:pt x="11" y="122"/>
                </a:lnTo>
                <a:lnTo>
                  <a:pt x="7" y="132"/>
                </a:lnTo>
                <a:lnTo>
                  <a:pt x="4" y="140"/>
                </a:lnTo>
                <a:lnTo>
                  <a:pt x="1" y="147"/>
                </a:lnTo>
                <a:lnTo>
                  <a:pt x="0" y="152"/>
                </a:lnTo>
                <a:lnTo>
                  <a:pt x="0" y="155"/>
                </a:lnTo>
                <a:lnTo>
                  <a:pt x="3" y="160"/>
                </a:lnTo>
                <a:lnTo>
                  <a:pt x="8" y="164"/>
                </a:lnTo>
                <a:lnTo>
                  <a:pt x="15" y="167"/>
                </a:lnTo>
                <a:lnTo>
                  <a:pt x="24" y="169"/>
                </a:lnTo>
                <a:lnTo>
                  <a:pt x="35" y="171"/>
                </a:lnTo>
                <a:lnTo>
                  <a:pt x="48" y="172"/>
                </a:lnTo>
                <a:lnTo>
                  <a:pt x="63" y="173"/>
                </a:lnTo>
                <a:lnTo>
                  <a:pt x="80" y="173"/>
                </a:lnTo>
                <a:lnTo>
                  <a:pt x="91" y="173"/>
                </a:lnTo>
                <a:lnTo>
                  <a:pt x="104" y="173"/>
                </a:lnTo>
                <a:lnTo>
                  <a:pt x="119" y="173"/>
                </a:lnTo>
                <a:lnTo>
                  <a:pt x="136" y="173"/>
                </a:lnTo>
                <a:lnTo>
                  <a:pt x="153" y="173"/>
                </a:lnTo>
                <a:lnTo>
                  <a:pt x="172" y="172"/>
                </a:lnTo>
                <a:lnTo>
                  <a:pt x="191" y="171"/>
                </a:lnTo>
                <a:lnTo>
                  <a:pt x="211" y="170"/>
                </a:lnTo>
                <a:lnTo>
                  <a:pt x="230" y="169"/>
                </a:lnTo>
                <a:lnTo>
                  <a:pt x="248" y="167"/>
                </a:lnTo>
                <a:lnTo>
                  <a:pt x="265" y="166"/>
                </a:lnTo>
                <a:lnTo>
                  <a:pt x="281" y="163"/>
                </a:lnTo>
                <a:lnTo>
                  <a:pt x="295" y="161"/>
                </a:lnTo>
                <a:lnTo>
                  <a:pt x="307" y="158"/>
                </a:lnTo>
                <a:lnTo>
                  <a:pt x="315" y="155"/>
                </a:lnTo>
                <a:lnTo>
                  <a:pt x="321" y="151"/>
                </a:lnTo>
                <a:lnTo>
                  <a:pt x="325" y="145"/>
                </a:lnTo>
                <a:lnTo>
                  <a:pt x="328" y="138"/>
                </a:lnTo>
                <a:lnTo>
                  <a:pt x="331" y="128"/>
                </a:lnTo>
                <a:lnTo>
                  <a:pt x="333" y="118"/>
                </a:lnTo>
                <a:lnTo>
                  <a:pt x="335" y="106"/>
                </a:lnTo>
                <a:lnTo>
                  <a:pt x="337" y="93"/>
                </a:lnTo>
                <a:lnTo>
                  <a:pt x="337" y="80"/>
                </a:lnTo>
                <a:lnTo>
                  <a:pt x="338" y="67"/>
                </a:lnTo>
                <a:lnTo>
                  <a:pt x="339" y="54"/>
                </a:lnTo>
                <a:lnTo>
                  <a:pt x="339" y="42"/>
                </a:lnTo>
                <a:lnTo>
                  <a:pt x="339" y="30"/>
                </a:lnTo>
                <a:lnTo>
                  <a:pt x="339" y="20"/>
                </a:lnTo>
                <a:lnTo>
                  <a:pt x="339" y="12"/>
                </a:lnTo>
                <a:lnTo>
                  <a:pt x="339" y="5"/>
                </a:lnTo>
                <a:lnTo>
                  <a:pt x="339" y="1"/>
                </a:lnTo>
                <a:lnTo>
                  <a:pt x="339" y="0"/>
                </a:lnTo>
                <a:lnTo>
                  <a:pt x="337" y="1"/>
                </a:lnTo>
                <a:lnTo>
                  <a:pt x="333" y="4"/>
                </a:lnTo>
                <a:lnTo>
                  <a:pt x="326" y="8"/>
                </a:lnTo>
                <a:lnTo>
                  <a:pt x="315" y="14"/>
                </a:lnTo>
                <a:lnTo>
                  <a:pt x="303" y="20"/>
                </a:lnTo>
                <a:lnTo>
                  <a:pt x="288" y="26"/>
                </a:lnTo>
                <a:lnTo>
                  <a:pt x="272" y="33"/>
                </a:lnTo>
                <a:lnTo>
                  <a:pt x="253" y="39"/>
                </a:lnTo>
                <a:lnTo>
                  <a:pt x="232" y="45"/>
                </a:lnTo>
                <a:lnTo>
                  <a:pt x="210" y="50"/>
                </a:lnTo>
                <a:lnTo>
                  <a:pt x="187" y="54"/>
                </a:lnTo>
                <a:lnTo>
                  <a:pt x="163" y="56"/>
                </a:lnTo>
                <a:lnTo>
                  <a:pt x="137" y="56"/>
                </a:lnTo>
                <a:lnTo>
                  <a:pt x="111" y="53"/>
                </a:lnTo>
                <a:lnTo>
                  <a:pt x="84" y="48"/>
                </a:lnTo>
                <a:lnTo>
                  <a:pt x="57" y="3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02" name="Freeform 81"/>
          <p:cNvSpPr>
            <a:spLocks/>
          </p:cNvSpPr>
          <p:nvPr/>
        </p:nvSpPr>
        <p:spPr bwMode="auto">
          <a:xfrm>
            <a:off x="6710363" y="5327650"/>
            <a:ext cx="477837" cy="274638"/>
          </a:xfrm>
          <a:custGeom>
            <a:avLst/>
            <a:gdLst>
              <a:gd name="T0" fmla="*/ 2147483647 w 339"/>
              <a:gd name="T1" fmla="*/ 2147483647 h 173"/>
              <a:gd name="T2" fmla="*/ 2147483647 w 339"/>
              <a:gd name="T3" fmla="*/ 2147483647 h 173"/>
              <a:gd name="T4" fmla="*/ 2147483647 w 339"/>
              <a:gd name="T5" fmla="*/ 2147483647 h 173"/>
              <a:gd name="T6" fmla="*/ 2147483647 w 339"/>
              <a:gd name="T7" fmla="*/ 2147483647 h 173"/>
              <a:gd name="T8" fmla="*/ 2147483647 w 339"/>
              <a:gd name="T9" fmla="*/ 2147483647 h 173"/>
              <a:gd name="T10" fmla="*/ 2147483647 w 339"/>
              <a:gd name="T11" fmla="*/ 2147483647 h 173"/>
              <a:gd name="T12" fmla="*/ 2147483647 w 339"/>
              <a:gd name="T13" fmla="*/ 2147483647 h 173"/>
              <a:gd name="T14" fmla="*/ 2147483647 w 339"/>
              <a:gd name="T15" fmla="*/ 2147483647 h 173"/>
              <a:gd name="T16" fmla="*/ 0 w 339"/>
              <a:gd name="T17" fmla="*/ 2147483647 h 173"/>
              <a:gd name="T18" fmla="*/ 2147483647 w 339"/>
              <a:gd name="T19" fmla="*/ 2147483647 h 173"/>
              <a:gd name="T20" fmla="*/ 2147483647 w 339"/>
              <a:gd name="T21" fmla="*/ 2147483647 h 173"/>
              <a:gd name="T22" fmla="*/ 2147483647 w 339"/>
              <a:gd name="T23" fmla="*/ 2147483647 h 173"/>
              <a:gd name="T24" fmla="*/ 2147483647 w 339"/>
              <a:gd name="T25" fmla="*/ 2147483647 h 173"/>
              <a:gd name="T26" fmla="*/ 2147483647 w 339"/>
              <a:gd name="T27" fmla="*/ 2147483647 h 173"/>
              <a:gd name="T28" fmla="*/ 2147483647 w 339"/>
              <a:gd name="T29" fmla="*/ 2147483647 h 173"/>
              <a:gd name="T30" fmla="*/ 2147483647 w 339"/>
              <a:gd name="T31" fmla="*/ 2147483647 h 173"/>
              <a:gd name="T32" fmla="*/ 2147483647 w 339"/>
              <a:gd name="T33" fmla="*/ 2147483647 h 173"/>
              <a:gd name="T34" fmla="*/ 2147483647 w 339"/>
              <a:gd name="T35" fmla="*/ 2147483647 h 173"/>
              <a:gd name="T36" fmla="*/ 2147483647 w 339"/>
              <a:gd name="T37" fmla="*/ 2147483647 h 173"/>
              <a:gd name="T38" fmla="*/ 2147483647 w 339"/>
              <a:gd name="T39" fmla="*/ 2147483647 h 173"/>
              <a:gd name="T40" fmla="*/ 2147483647 w 339"/>
              <a:gd name="T41" fmla="*/ 2147483647 h 173"/>
              <a:gd name="T42" fmla="*/ 2147483647 w 339"/>
              <a:gd name="T43" fmla="*/ 2147483647 h 173"/>
              <a:gd name="T44" fmla="*/ 2147483647 w 339"/>
              <a:gd name="T45" fmla="*/ 2147483647 h 173"/>
              <a:gd name="T46" fmla="*/ 2147483647 w 339"/>
              <a:gd name="T47" fmla="*/ 2147483647 h 173"/>
              <a:gd name="T48" fmla="*/ 2147483647 w 339"/>
              <a:gd name="T49" fmla="*/ 2147483647 h 173"/>
              <a:gd name="T50" fmla="*/ 2147483647 w 339"/>
              <a:gd name="T51" fmla="*/ 2147483647 h 173"/>
              <a:gd name="T52" fmla="*/ 2147483647 w 339"/>
              <a:gd name="T53" fmla="*/ 2147483647 h 173"/>
              <a:gd name="T54" fmla="*/ 2147483647 w 339"/>
              <a:gd name="T55" fmla="*/ 2147483647 h 173"/>
              <a:gd name="T56" fmla="*/ 2147483647 w 339"/>
              <a:gd name="T57" fmla="*/ 2147483647 h 173"/>
              <a:gd name="T58" fmla="*/ 2147483647 w 339"/>
              <a:gd name="T59" fmla="*/ 2147483647 h 173"/>
              <a:gd name="T60" fmla="*/ 2147483647 w 339"/>
              <a:gd name="T61" fmla="*/ 0 h 173"/>
              <a:gd name="T62" fmla="*/ 2147483647 w 339"/>
              <a:gd name="T63" fmla="*/ 2147483647 h 173"/>
              <a:gd name="T64" fmla="*/ 2147483647 w 339"/>
              <a:gd name="T65" fmla="*/ 2147483647 h 173"/>
              <a:gd name="T66" fmla="*/ 2147483647 w 339"/>
              <a:gd name="T67" fmla="*/ 2147483647 h 173"/>
              <a:gd name="T68" fmla="*/ 2147483647 w 339"/>
              <a:gd name="T69" fmla="*/ 2147483647 h 173"/>
              <a:gd name="T70" fmla="*/ 2147483647 w 339"/>
              <a:gd name="T71" fmla="*/ 2147483647 h 173"/>
              <a:gd name="T72" fmla="*/ 2147483647 w 339"/>
              <a:gd name="T73" fmla="*/ 2147483647 h 173"/>
              <a:gd name="T74" fmla="*/ 2147483647 w 339"/>
              <a:gd name="T75" fmla="*/ 2147483647 h 173"/>
              <a:gd name="T76" fmla="*/ 2147483647 w 339"/>
              <a:gd name="T77" fmla="*/ 2147483647 h 1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9"/>
              <a:gd name="T118" fmla="*/ 0 h 173"/>
              <a:gd name="T119" fmla="*/ 339 w 339"/>
              <a:gd name="T120" fmla="*/ 173 h 1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9" h="173">
                <a:moveTo>
                  <a:pt x="57" y="39"/>
                </a:moveTo>
                <a:lnTo>
                  <a:pt x="57" y="39"/>
                </a:lnTo>
                <a:lnTo>
                  <a:pt x="56" y="41"/>
                </a:lnTo>
                <a:lnTo>
                  <a:pt x="54" y="44"/>
                </a:lnTo>
                <a:lnTo>
                  <a:pt x="51" y="49"/>
                </a:lnTo>
                <a:lnTo>
                  <a:pt x="47" y="56"/>
                </a:lnTo>
                <a:lnTo>
                  <a:pt x="43" y="64"/>
                </a:lnTo>
                <a:lnTo>
                  <a:pt x="38" y="73"/>
                </a:lnTo>
                <a:lnTo>
                  <a:pt x="32" y="82"/>
                </a:lnTo>
                <a:lnTo>
                  <a:pt x="27" y="92"/>
                </a:lnTo>
                <a:lnTo>
                  <a:pt x="21" y="103"/>
                </a:lnTo>
                <a:lnTo>
                  <a:pt x="16" y="113"/>
                </a:lnTo>
                <a:lnTo>
                  <a:pt x="11" y="122"/>
                </a:lnTo>
                <a:lnTo>
                  <a:pt x="7" y="132"/>
                </a:lnTo>
                <a:lnTo>
                  <a:pt x="3" y="140"/>
                </a:lnTo>
                <a:lnTo>
                  <a:pt x="1" y="147"/>
                </a:lnTo>
                <a:lnTo>
                  <a:pt x="0" y="152"/>
                </a:lnTo>
                <a:lnTo>
                  <a:pt x="0" y="155"/>
                </a:lnTo>
                <a:lnTo>
                  <a:pt x="3" y="160"/>
                </a:lnTo>
                <a:lnTo>
                  <a:pt x="7" y="164"/>
                </a:lnTo>
                <a:lnTo>
                  <a:pt x="14" y="167"/>
                </a:lnTo>
                <a:lnTo>
                  <a:pt x="24" y="169"/>
                </a:lnTo>
                <a:lnTo>
                  <a:pt x="35" y="171"/>
                </a:lnTo>
                <a:lnTo>
                  <a:pt x="48" y="172"/>
                </a:lnTo>
                <a:lnTo>
                  <a:pt x="63" y="173"/>
                </a:lnTo>
                <a:lnTo>
                  <a:pt x="80" y="173"/>
                </a:lnTo>
                <a:lnTo>
                  <a:pt x="90" y="173"/>
                </a:lnTo>
                <a:lnTo>
                  <a:pt x="104" y="173"/>
                </a:lnTo>
                <a:lnTo>
                  <a:pt x="119" y="173"/>
                </a:lnTo>
                <a:lnTo>
                  <a:pt x="135" y="173"/>
                </a:lnTo>
                <a:lnTo>
                  <a:pt x="153" y="173"/>
                </a:lnTo>
                <a:lnTo>
                  <a:pt x="172" y="172"/>
                </a:lnTo>
                <a:lnTo>
                  <a:pt x="191" y="171"/>
                </a:lnTo>
                <a:lnTo>
                  <a:pt x="211" y="170"/>
                </a:lnTo>
                <a:lnTo>
                  <a:pt x="230" y="169"/>
                </a:lnTo>
                <a:lnTo>
                  <a:pt x="248" y="167"/>
                </a:lnTo>
                <a:lnTo>
                  <a:pt x="265" y="166"/>
                </a:lnTo>
                <a:lnTo>
                  <a:pt x="281" y="163"/>
                </a:lnTo>
                <a:lnTo>
                  <a:pt x="295" y="161"/>
                </a:lnTo>
                <a:lnTo>
                  <a:pt x="306" y="158"/>
                </a:lnTo>
                <a:lnTo>
                  <a:pt x="315" y="155"/>
                </a:lnTo>
                <a:lnTo>
                  <a:pt x="321" y="151"/>
                </a:lnTo>
                <a:lnTo>
                  <a:pt x="325" y="145"/>
                </a:lnTo>
                <a:lnTo>
                  <a:pt x="328" y="138"/>
                </a:lnTo>
                <a:lnTo>
                  <a:pt x="331" y="128"/>
                </a:lnTo>
                <a:lnTo>
                  <a:pt x="333" y="118"/>
                </a:lnTo>
                <a:lnTo>
                  <a:pt x="335" y="106"/>
                </a:lnTo>
                <a:lnTo>
                  <a:pt x="336" y="93"/>
                </a:lnTo>
                <a:lnTo>
                  <a:pt x="337" y="80"/>
                </a:lnTo>
                <a:lnTo>
                  <a:pt x="338" y="67"/>
                </a:lnTo>
                <a:lnTo>
                  <a:pt x="339" y="54"/>
                </a:lnTo>
                <a:lnTo>
                  <a:pt x="339" y="42"/>
                </a:lnTo>
                <a:lnTo>
                  <a:pt x="339" y="30"/>
                </a:lnTo>
                <a:lnTo>
                  <a:pt x="339" y="20"/>
                </a:lnTo>
                <a:lnTo>
                  <a:pt x="339" y="12"/>
                </a:lnTo>
                <a:lnTo>
                  <a:pt x="339" y="5"/>
                </a:lnTo>
                <a:lnTo>
                  <a:pt x="339" y="1"/>
                </a:lnTo>
                <a:lnTo>
                  <a:pt x="339" y="0"/>
                </a:lnTo>
                <a:lnTo>
                  <a:pt x="337" y="1"/>
                </a:lnTo>
                <a:lnTo>
                  <a:pt x="332" y="4"/>
                </a:lnTo>
                <a:lnTo>
                  <a:pt x="325" y="8"/>
                </a:lnTo>
                <a:lnTo>
                  <a:pt x="315" y="14"/>
                </a:lnTo>
                <a:lnTo>
                  <a:pt x="303" y="20"/>
                </a:lnTo>
                <a:lnTo>
                  <a:pt x="288" y="26"/>
                </a:lnTo>
                <a:lnTo>
                  <a:pt x="271" y="33"/>
                </a:lnTo>
                <a:lnTo>
                  <a:pt x="253" y="39"/>
                </a:lnTo>
                <a:lnTo>
                  <a:pt x="232" y="45"/>
                </a:lnTo>
                <a:lnTo>
                  <a:pt x="210" y="50"/>
                </a:lnTo>
                <a:lnTo>
                  <a:pt x="187" y="54"/>
                </a:lnTo>
                <a:lnTo>
                  <a:pt x="163" y="56"/>
                </a:lnTo>
                <a:lnTo>
                  <a:pt x="137" y="56"/>
                </a:lnTo>
                <a:lnTo>
                  <a:pt x="111" y="53"/>
                </a:lnTo>
                <a:lnTo>
                  <a:pt x="84" y="48"/>
                </a:lnTo>
                <a:lnTo>
                  <a:pt x="57" y="3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03" name="Freeform 82"/>
          <p:cNvSpPr>
            <a:spLocks/>
          </p:cNvSpPr>
          <p:nvPr/>
        </p:nvSpPr>
        <p:spPr bwMode="auto">
          <a:xfrm>
            <a:off x="1838325" y="5480050"/>
            <a:ext cx="847725" cy="666750"/>
          </a:xfrm>
          <a:custGeom>
            <a:avLst/>
            <a:gdLst>
              <a:gd name="T0" fmla="*/ 2147483647 w 601"/>
              <a:gd name="T1" fmla="*/ 2147483647 h 420"/>
              <a:gd name="T2" fmla="*/ 2147483647 w 601"/>
              <a:gd name="T3" fmla="*/ 2147483647 h 420"/>
              <a:gd name="T4" fmla="*/ 2147483647 w 601"/>
              <a:gd name="T5" fmla="*/ 2147483647 h 420"/>
              <a:gd name="T6" fmla="*/ 2147483647 w 601"/>
              <a:gd name="T7" fmla="*/ 2147483647 h 420"/>
              <a:gd name="T8" fmla="*/ 2147483647 w 601"/>
              <a:gd name="T9" fmla="*/ 2147483647 h 420"/>
              <a:gd name="T10" fmla="*/ 2147483647 w 601"/>
              <a:gd name="T11" fmla="*/ 2147483647 h 420"/>
              <a:gd name="T12" fmla="*/ 2147483647 w 601"/>
              <a:gd name="T13" fmla="*/ 2147483647 h 420"/>
              <a:gd name="T14" fmla="*/ 2147483647 w 601"/>
              <a:gd name="T15" fmla="*/ 2147483647 h 420"/>
              <a:gd name="T16" fmla="*/ 2147483647 w 601"/>
              <a:gd name="T17" fmla="*/ 2147483647 h 420"/>
              <a:gd name="T18" fmla="*/ 2147483647 w 601"/>
              <a:gd name="T19" fmla="*/ 2147483647 h 420"/>
              <a:gd name="T20" fmla="*/ 2147483647 w 601"/>
              <a:gd name="T21" fmla="*/ 2147483647 h 420"/>
              <a:gd name="T22" fmla="*/ 2147483647 w 601"/>
              <a:gd name="T23" fmla="*/ 2147483647 h 420"/>
              <a:gd name="T24" fmla="*/ 2147483647 w 601"/>
              <a:gd name="T25" fmla="*/ 2147483647 h 420"/>
              <a:gd name="T26" fmla="*/ 0 w 601"/>
              <a:gd name="T27" fmla="*/ 2147483647 h 420"/>
              <a:gd name="T28" fmla="*/ 2147483647 w 601"/>
              <a:gd name="T29" fmla="*/ 2147483647 h 420"/>
              <a:gd name="T30" fmla="*/ 2147483647 w 601"/>
              <a:gd name="T31" fmla="*/ 2147483647 h 420"/>
              <a:gd name="T32" fmla="*/ 2147483647 w 601"/>
              <a:gd name="T33" fmla="*/ 2147483647 h 420"/>
              <a:gd name="T34" fmla="*/ 2147483647 w 601"/>
              <a:gd name="T35" fmla="*/ 2147483647 h 420"/>
              <a:gd name="T36" fmla="*/ 2147483647 w 601"/>
              <a:gd name="T37" fmla="*/ 2147483647 h 420"/>
              <a:gd name="T38" fmla="*/ 2147483647 w 601"/>
              <a:gd name="T39" fmla="*/ 2147483647 h 420"/>
              <a:gd name="T40" fmla="*/ 2147483647 w 601"/>
              <a:gd name="T41" fmla="*/ 2147483647 h 420"/>
              <a:gd name="T42" fmla="*/ 2147483647 w 601"/>
              <a:gd name="T43" fmla="*/ 2147483647 h 420"/>
              <a:gd name="T44" fmla="*/ 2147483647 w 601"/>
              <a:gd name="T45" fmla="*/ 2147483647 h 420"/>
              <a:gd name="T46" fmla="*/ 2147483647 w 601"/>
              <a:gd name="T47" fmla="*/ 2147483647 h 420"/>
              <a:gd name="T48" fmla="*/ 2147483647 w 601"/>
              <a:gd name="T49" fmla="*/ 2147483647 h 420"/>
              <a:gd name="T50" fmla="*/ 2147483647 w 601"/>
              <a:gd name="T51" fmla="*/ 2147483647 h 420"/>
              <a:gd name="T52" fmla="*/ 2147483647 w 601"/>
              <a:gd name="T53" fmla="*/ 2147483647 h 420"/>
              <a:gd name="T54" fmla="*/ 2147483647 w 601"/>
              <a:gd name="T55" fmla="*/ 2147483647 h 420"/>
              <a:gd name="T56" fmla="*/ 2147483647 w 601"/>
              <a:gd name="T57" fmla="*/ 2147483647 h 420"/>
              <a:gd name="T58" fmla="*/ 2147483647 w 601"/>
              <a:gd name="T59" fmla="*/ 2147483647 h 420"/>
              <a:gd name="T60" fmla="*/ 2147483647 w 601"/>
              <a:gd name="T61" fmla="*/ 2147483647 h 420"/>
              <a:gd name="T62" fmla="*/ 2147483647 w 601"/>
              <a:gd name="T63" fmla="*/ 2147483647 h 420"/>
              <a:gd name="T64" fmla="*/ 2147483647 w 601"/>
              <a:gd name="T65" fmla="*/ 2147483647 h 420"/>
              <a:gd name="T66" fmla="*/ 2147483647 w 601"/>
              <a:gd name="T67" fmla="*/ 2147483647 h 420"/>
              <a:gd name="T68" fmla="*/ 2147483647 w 601"/>
              <a:gd name="T69" fmla="*/ 2147483647 h 420"/>
              <a:gd name="T70" fmla="*/ 2147483647 w 601"/>
              <a:gd name="T71" fmla="*/ 2147483647 h 420"/>
              <a:gd name="T72" fmla="*/ 2147483647 w 601"/>
              <a:gd name="T73" fmla="*/ 2147483647 h 420"/>
              <a:gd name="T74" fmla="*/ 2147483647 w 601"/>
              <a:gd name="T75" fmla="*/ 2147483647 h 420"/>
              <a:gd name="T76" fmla="*/ 2147483647 w 601"/>
              <a:gd name="T77" fmla="*/ 0 h 420"/>
              <a:gd name="T78" fmla="*/ 2147483647 w 601"/>
              <a:gd name="T79" fmla="*/ 2147483647 h 420"/>
              <a:gd name="T80" fmla="*/ 2147483647 w 601"/>
              <a:gd name="T81" fmla="*/ 2147483647 h 420"/>
              <a:gd name="T82" fmla="*/ 2147483647 w 601"/>
              <a:gd name="T83" fmla="*/ 2147483647 h 420"/>
              <a:gd name="T84" fmla="*/ 2147483647 w 601"/>
              <a:gd name="T85" fmla="*/ 2147483647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420"/>
              <a:gd name="T131" fmla="*/ 601 w 601"/>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420">
                <a:moveTo>
                  <a:pt x="252" y="55"/>
                </a:moveTo>
                <a:lnTo>
                  <a:pt x="158" y="162"/>
                </a:lnTo>
                <a:lnTo>
                  <a:pt x="159" y="162"/>
                </a:lnTo>
                <a:lnTo>
                  <a:pt x="163" y="161"/>
                </a:lnTo>
                <a:lnTo>
                  <a:pt x="170" y="159"/>
                </a:lnTo>
                <a:lnTo>
                  <a:pt x="178" y="157"/>
                </a:lnTo>
                <a:lnTo>
                  <a:pt x="188" y="154"/>
                </a:lnTo>
                <a:lnTo>
                  <a:pt x="200" y="151"/>
                </a:lnTo>
                <a:lnTo>
                  <a:pt x="213" y="149"/>
                </a:lnTo>
                <a:lnTo>
                  <a:pt x="227" y="147"/>
                </a:lnTo>
                <a:lnTo>
                  <a:pt x="242" y="146"/>
                </a:lnTo>
                <a:lnTo>
                  <a:pt x="257" y="146"/>
                </a:lnTo>
                <a:lnTo>
                  <a:pt x="273" y="146"/>
                </a:lnTo>
                <a:lnTo>
                  <a:pt x="288" y="148"/>
                </a:lnTo>
                <a:lnTo>
                  <a:pt x="303" y="151"/>
                </a:lnTo>
                <a:lnTo>
                  <a:pt x="318" y="156"/>
                </a:lnTo>
                <a:lnTo>
                  <a:pt x="332" y="163"/>
                </a:lnTo>
                <a:lnTo>
                  <a:pt x="344" y="172"/>
                </a:lnTo>
                <a:lnTo>
                  <a:pt x="341" y="171"/>
                </a:lnTo>
                <a:lnTo>
                  <a:pt x="335" y="169"/>
                </a:lnTo>
                <a:lnTo>
                  <a:pt x="325" y="167"/>
                </a:lnTo>
                <a:lnTo>
                  <a:pt x="313" y="164"/>
                </a:lnTo>
                <a:lnTo>
                  <a:pt x="297" y="161"/>
                </a:lnTo>
                <a:lnTo>
                  <a:pt x="279" y="159"/>
                </a:lnTo>
                <a:lnTo>
                  <a:pt x="258" y="158"/>
                </a:lnTo>
                <a:lnTo>
                  <a:pt x="237" y="158"/>
                </a:lnTo>
                <a:lnTo>
                  <a:pt x="215" y="159"/>
                </a:lnTo>
                <a:lnTo>
                  <a:pt x="192" y="163"/>
                </a:lnTo>
                <a:lnTo>
                  <a:pt x="169" y="169"/>
                </a:lnTo>
                <a:lnTo>
                  <a:pt x="146" y="177"/>
                </a:lnTo>
                <a:lnTo>
                  <a:pt x="123" y="189"/>
                </a:lnTo>
                <a:lnTo>
                  <a:pt x="102" y="204"/>
                </a:lnTo>
                <a:lnTo>
                  <a:pt x="82" y="223"/>
                </a:lnTo>
                <a:lnTo>
                  <a:pt x="64" y="247"/>
                </a:lnTo>
                <a:lnTo>
                  <a:pt x="49" y="272"/>
                </a:lnTo>
                <a:lnTo>
                  <a:pt x="36" y="294"/>
                </a:lnTo>
                <a:lnTo>
                  <a:pt x="24" y="314"/>
                </a:lnTo>
                <a:lnTo>
                  <a:pt x="15" y="332"/>
                </a:lnTo>
                <a:lnTo>
                  <a:pt x="8" y="348"/>
                </a:lnTo>
                <a:lnTo>
                  <a:pt x="4" y="362"/>
                </a:lnTo>
                <a:lnTo>
                  <a:pt x="1" y="374"/>
                </a:lnTo>
                <a:lnTo>
                  <a:pt x="0" y="385"/>
                </a:lnTo>
                <a:lnTo>
                  <a:pt x="2" y="394"/>
                </a:lnTo>
                <a:lnTo>
                  <a:pt x="6" y="401"/>
                </a:lnTo>
                <a:lnTo>
                  <a:pt x="12" y="407"/>
                </a:lnTo>
                <a:lnTo>
                  <a:pt x="20" y="412"/>
                </a:lnTo>
                <a:lnTo>
                  <a:pt x="30" y="416"/>
                </a:lnTo>
                <a:lnTo>
                  <a:pt x="42" y="418"/>
                </a:lnTo>
                <a:lnTo>
                  <a:pt x="57" y="419"/>
                </a:lnTo>
                <a:lnTo>
                  <a:pt x="73" y="420"/>
                </a:lnTo>
                <a:lnTo>
                  <a:pt x="92" y="420"/>
                </a:lnTo>
                <a:lnTo>
                  <a:pt x="113" y="420"/>
                </a:lnTo>
                <a:lnTo>
                  <a:pt x="136" y="419"/>
                </a:lnTo>
                <a:lnTo>
                  <a:pt x="160" y="419"/>
                </a:lnTo>
                <a:lnTo>
                  <a:pt x="185" y="417"/>
                </a:lnTo>
                <a:lnTo>
                  <a:pt x="211" y="416"/>
                </a:lnTo>
                <a:lnTo>
                  <a:pt x="237" y="414"/>
                </a:lnTo>
                <a:lnTo>
                  <a:pt x="263" y="412"/>
                </a:lnTo>
                <a:lnTo>
                  <a:pt x="288" y="408"/>
                </a:lnTo>
                <a:lnTo>
                  <a:pt x="311" y="404"/>
                </a:lnTo>
                <a:lnTo>
                  <a:pt x="334" y="398"/>
                </a:lnTo>
                <a:lnTo>
                  <a:pt x="354" y="392"/>
                </a:lnTo>
                <a:lnTo>
                  <a:pt x="371" y="384"/>
                </a:lnTo>
                <a:lnTo>
                  <a:pt x="386" y="375"/>
                </a:lnTo>
                <a:lnTo>
                  <a:pt x="398" y="365"/>
                </a:lnTo>
                <a:lnTo>
                  <a:pt x="406" y="354"/>
                </a:lnTo>
                <a:lnTo>
                  <a:pt x="412" y="340"/>
                </a:lnTo>
                <a:lnTo>
                  <a:pt x="419" y="326"/>
                </a:lnTo>
                <a:lnTo>
                  <a:pt x="427" y="312"/>
                </a:lnTo>
                <a:lnTo>
                  <a:pt x="435" y="297"/>
                </a:lnTo>
                <a:lnTo>
                  <a:pt x="443" y="282"/>
                </a:lnTo>
                <a:lnTo>
                  <a:pt x="452" y="267"/>
                </a:lnTo>
                <a:lnTo>
                  <a:pt x="460" y="252"/>
                </a:lnTo>
                <a:lnTo>
                  <a:pt x="469" y="238"/>
                </a:lnTo>
                <a:lnTo>
                  <a:pt x="476" y="224"/>
                </a:lnTo>
                <a:lnTo>
                  <a:pt x="484" y="212"/>
                </a:lnTo>
                <a:lnTo>
                  <a:pt x="491" y="200"/>
                </a:lnTo>
                <a:lnTo>
                  <a:pt x="496" y="191"/>
                </a:lnTo>
                <a:lnTo>
                  <a:pt x="501" y="182"/>
                </a:lnTo>
                <a:lnTo>
                  <a:pt x="505" y="177"/>
                </a:lnTo>
                <a:lnTo>
                  <a:pt x="507" y="173"/>
                </a:lnTo>
                <a:lnTo>
                  <a:pt x="508" y="172"/>
                </a:lnTo>
                <a:lnTo>
                  <a:pt x="507" y="173"/>
                </a:lnTo>
                <a:lnTo>
                  <a:pt x="506" y="178"/>
                </a:lnTo>
                <a:lnTo>
                  <a:pt x="503" y="185"/>
                </a:lnTo>
                <a:lnTo>
                  <a:pt x="501" y="193"/>
                </a:lnTo>
                <a:lnTo>
                  <a:pt x="499" y="201"/>
                </a:lnTo>
                <a:lnTo>
                  <a:pt x="499" y="207"/>
                </a:lnTo>
                <a:lnTo>
                  <a:pt x="500" y="211"/>
                </a:lnTo>
                <a:lnTo>
                  <a:pt x="503" y="212"/>
                </a:lnTo>
                <a:lnTo>
                  <a:pt x="511" y="210"/>
                </a:lnTo>
                <a:lnTo>
                  <a:pt x="522" y="206"/>
                </a:lnTo>
                <a:lnTo>
                  <a:pt x="535" y="201"/>
                </a:lnTo>
                <a:lnTo>
                  <a:pt x="550" y="196"/>
                </a:lnTo>
                <a:lnTo>
                  <a:pt x="564" y="192"/>
                </a:lnTo>
                <a:lnTo>
                  <a:pt x="576" y="188"/>
                </a:lnTo>
                <a:lnTo>
                  <a:pt x="584" y="186"/>
                </a:lnTo>
                <a:lnTo>
                  <a:pt x="587" y="185"/>
                </a:lnTo>
                <a:lnTo>
                  <a:pt x="587" y="183"/>
                </a:lnTo>
                <a:lnTo>
                  <a:pt x="588" y="178"/>
                </a:lnTo>
                <a:lnTo>
                  <a:pt x="589" y="171"/>
                </a:lnTo>
                <a:lnTo>
                  <a:pt x="591" y="161"/>
                </a:lnTo>
                <a:lnTo>
                  <a:pt x="592" y="150"/>
                </a:lnTo>
                <a:lnTo>
                  <a:pt x="594" y="137"/>
                </a:lnTo>
                <a:lnTo>
                  <a:pt x="595" y="123"/>
                </a:lnTo>
                <a:lnTo>
                  <a:pt x="597" y="108"/>
                </a:lnTo>
                <a:lnTo>
                  <a:pt x="598" y="92"/>
                </a:lnTo>
                <a:lnTo>
                  <a:pt x="599" y="77"/>
                </a:lnTo>
                <a:lnTo>
                  <a:pt x="600" y="62"/>
                </a:lnTo>
                <a:lnTo>
                  <a:pt x="601" y="48"/>
                </a:lnTo>
                <a:lnTo>
                  <a:pt x="601" y="35"/>
                </a:lnTo>
                <a:lnTo>
                  <a:pt x="600" y="24"/>
                </a:lnTo>
                <a:lnTo>
                  <a:pt x="599" y="14"/>
                </a:lnTo>
                <a:lnTo>
                  <a:pt x="597" y="7"/>
                </a:lnTo>
                <a:lnTo>
                  <a:pt x="591" y="3"/>
                </a:lnTo>
                <a:lnTo>
                  <a:pt x="578" y="0"/>
                </a:lnTo>
                <a:lnTo>
                  <a:pt x="560" y="0"/>
                </a:lnTo>
                <a:lnTo>
                  <a:pt x="537" y="2"/>
                </a:lnTo>
                <a:lnTo>
                  <a:pt x="511" y="5"/>
                </a:lnTo>
                <a:lnTo>
                  <a:pt x="482" y="9"/>
                </a:lnTo>
                <a:lnTo>
                  <a:pt x="451" y="14"/>
                </a:lnTo>
                <a:lnTo>
                  <a:pt x="419" y="20"/>
                </a:lnTo>
                <a:lnTo>
                  <a:pt x="388" y="26"/>
                </a:lnTo>
                <a:lnTo>
                  <a:pt x="357" y="32"/>
                </a:lnTo>
                <a:lnTo>
                  <a:pt x="329" y="38"/>
                </a:lnTo>
                <a:lnTo>
                  <a:pt x="304" y="44"/>
                </a:lnTo>
                <a:lnTo>
                  <a:pt x="282" y="48"/>
                </a:lnTo>
                <a:lnTo>
                  <a:pt x="266" y="52"/>
                </a:lnTo>
                <a:lnTo>
                  <a:pt x="255" y="54"/>
                </a:lnTo>
                <a:lnTo>
                  <a:pt x="252" y="5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4" name="Freeform 83"/>
          <p:cNvSpPr>
            <a:spLocks/>
          </p:cNvSpPr>
          <p:nvPr/>
        </p:nvSpPr>
        <p:spPr bwMode="auto">
          <a:xfrm>
            <a:off x="6353175" y="5480050"/>
            <a:ext cx="846138" cy="666750"/>
          </a:xfrm>
          <a:custGeom>
            <a:avLst/>
            <a:gdLst>
              <a:gd name="T0" fmla="*/ 2147483647 w 600"/>
              <a:gd name="T1" fmla="*/ 2147483647 h 420"/>
              <a:gd name="T2" fmla="*/ 2147483647 w 600"/>
              <a:gd name="T3" fmla="*/ 2147483647 h 420"/>
              <a:gd name="T4" fmla="*/ 2147483647 w 600"/>
              <a:gd name="T5" fmla="*/ 2147483647 h 420"/>
              <a:gd name="T6" fmla="*/ 2147483647 w 600"/>
              <a:gd name="T7" fmla="*/ 2147483647 h 420"/>
              <a:gd name="T8" fmla="*/ 2147483647 w 600"/>
              <a:gd name="T9" fmla="*/ 2147483647 h 420"/>
              <a:gd name="T10" fmla="*/ 2147483647 w 600"/>
              <a:gd name="T11" fmla="*/ 2147483647 h 420"/>
              <a:gd name="T12" fmla="*/ 2147483647 w 600"/>
              <a:gd name="T13" fmla="*/ 2147483647 h 420"/>
              <a:gd name="T14" fmla="*/ 2147483647 w 600"/>
              <a:gd name="T15" fmla="*/ 2147483647 h 420"/>
              <a:gd name="T16" fmla="*/ 2147483647 w 600"/>
              <a:gd name="T17" fmla="*/ 2147483647 h 420"/>
              <a:gd name="T18" fmla="*/ 2147483647 w 600"/>
              <a:gd name="T19" fmla="*/ 2147483647 h 420"/>
              <a:gd name="T20" fmla="*/ 2147483647 w 600"/>
              <a:gd name="T21" fmla="*/ 2147483647 h 420"/>
              <a:gd name="T22" fmla="*/ 2147483647 w 600"/>
              <a:gd name="T23" fmla="*/ 2147483647 h 420"/>
              <a:gd name="T24" fmla="*/ 2147483647 w 600"/>
              <a:gd name="T25" fmla="*/ 2147483647 h 420"/>
              <a:gd name="T26" fmla="*/ 0 w 600"/>
              <a:gd name="T27" fmla="*/ 2147483647 h 420"/>
              <a:gd name="T28" fmla="*/ 2147483647 w 600"/>
              <a:gd name="T29" fmla="*/ 2147483647 h 420"/>
              <a:gd name="T30" fmla="*/ 2147483647 w 600"/>
              <a:gd name="T31" fmla="*/ 2147483647 h 420"/>
              <a:gd name="T32" fmla="*/ 2147483647 w 600"/>
              <a:gd name="T33" fmla="*/ 2147483647 h 420"/>
              <a:gd name="T34" fmla="*/ 2147483647 w 600"/>
              <a:gd name="T35" fmla="*/ 2147483647 h 420"/>
              <a:gd name="T36" fmla="*/ 2147483647 w 600"/>
              <a:gd name="T37" fmla="*/ 2147483647 h 420"/>
              <a:gd name="T38" fmla="*/ 2147483647 w 600"/>
              <a:gd name="T39" fmla="*/ 2147483647 h 420"/>
              <a:gd name="T40" fmla="*/ 2147483647 w 600"/>
              <a:gd name="T41" fmla="*/ 2147483647 h 420"/>
              <a:gd name="T42" fmla="*/ 2147483647 w 600"/>
              <a:gd name="T43" fmla="*/ 2147483647 h 420"/>
              <a:gd name="T44" fmla="*/ 2147483647 w 600"/>
              <a:gd name="T45" fmla="*/ 2147483647 h 420"/>
              <a:gd name="T46" fmla="*/ 2147483647 w 600"/>
              <a:gd name="T47" fmla="*/ 2147483647 h 420"/>
              <a:gd name="T48" fmla="*/ 2147483647 w 600"/>
              <a:gd name="T49" fmla="*/ 2147483647 h 420"/>
              <a:gd name="T50" fmla="*/ 2147483647 w 600"/>
              <a:gd name="T51" fmla="*/ 2147483647 h 420"/>
              <a:gd name="T52" fmla="*/ 2147483647 w 600"/>
              <a:gd name="T53" fmla="*/ 2147483647 h 420"/>
              <a:gd name="T54" fmla="*/ 2147483647 w 600"/>
              <a:gd name="T55" fmla="*/ 2147483647 h 420"/>
              <a:gd name="T56" fmla="*/ 2147483647 w 600"/>
              <a:gd name="T57" fmla="*/ 2147483647 h 420"/>
              <a:gd name="T58" fmla="*/ 2147483647 w 600"/>
              <a:gd name="T59" fmla="*/ 2147483647 h 420"/>
              <a:gd name="T60" fmla="*/ 2147483647 w 600"/>
              <a:gd name="T61" fmla="*/ 2147483647 h 420"/>
              <a:gd name="T62" fmla="*/ 2147483647 w 600"/>
              <a:gd name="T63" fmla="*/ 2147483647 h 420"/>
              <a:gd name="T64" fmla="*/ 2147483647 w 600"/>
              <a:gd name="T65" fmla="*/ 2147483647 h 420"/>
              <a:gd name="T66" fmla="*/ 2147483647 w 600"/>
              <a:gd name="T67" fmla="*/ 2147483647 h 420"/>
              <a:gd name="T68" fmla="*/ 2147483647 w 600"/>
              <a:gd name="T69" fmla="*/ 2147483647 h 420"/>
              <a:gd name="T70" fmla="*/ 2147483647 w 600"/>
              <a:gd name="T71" fmla="*/ 2147483647 h 420"/>
              <a:gd name="T72" fmla="*/ 2147483647 w 600"/>
              <a:gd name="T73" fmla="*/ 2147483647 h 420"/>
              <a:gd name="T74" fmla="*/ 2147483647 w 600"/>
              <a:gd name="T75" fmla="*/ 2147483647 h 420"/>
              <a:gd name="T76" fmla="*/ 2147483647 w 600"/>
              <a:gd name="T77" fmla="*/ 0 h 420"/>
              <a:gd name="T78" fmla="*/ 2147483647 w 600"/>
              <a:gd name="T79" fmla="*/ 2147483647 h 420"/>
              <a:gd name="T80" fmla="*/ 2147483647 w 600"/>
              <a:gd name="T81" fmla="*/ 2147483647 h 420"/>
              <a:gd name="T82" fmla="*/ 2147483647 w 600"/>
              <a:gd name="T83" fmla="*/ 2147483647 h 420"/>
              <a:gd name="T84" fmla="*/ 2147483647 w 600"/>
              <a:gd name="T85" fmla="*/ 2147483647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0"/>
              <a:gd name="T130" fmla="*/ 0 h 420"/>
              <a:gd name="T131" fmla="*/ 600 w 600"/>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0" h="420">
                <a:moveTo>
                  <a:pt x="251" y="55"/>
                </a:moveTo>
                <a:lnTo>
                  <a:pt x="157" y="162"/>
                </a:lnTo>
                <a:lnTo>
                  <a:pt x="159" y="162"/>
                </a:lnTo>
                <a:lnTo>
                  <a:pt x="163" y="161"/>
                </a:lnTo>
                <a:lnTo>
                  <a:pt x="169" y="159"/>
                </a:lnTo>
                <a:lnTo>
                  <a:pt x="178" y="157"/>
                </a:lnTo>
                <a:lnTo>
                  <a:pt x="188" y="154"/>
                </a:lnTo>
                <a:lnTo>
                  <a:pt x="200" y="151"/>
                </a:lnTo>
                <a:lnTo>
                  <a:pt x="213" y="149"/>
                </a:lnTo>
                <a:lnTo>
                  <a:pt x="227" y="147"/>
                </a:lnTo>
                <a:lnTo>
                  <a:pt x="242" y="146"/>
                </a:lnTo>
                <a:lnTo>
                  <a:pt x="257" y="146"/>
                </a:lnTo>
                <a:lnTo>
                  <a:pt x="273" y="146"/>
                </a:lnTo>
                <a:lnTo>
                  <a:pt x="288" y="148"/>
                </a:lnTo>
                <a:lnTo>
                  <a:pt x="303" y="151"/>
                </a:lnTo>
                <a:lnTo>
                  <a:pt x="318" y="156"/>
                </a:lnTo>
                <a:lnTo>
                  <a:pt x="331" y="163"/>
                </a:lnTo>
                <a:lnTo>
                  <a:pt x="343" y="172"/>
                </a:lnTo>
                <a:lnTo>
                  <a:pt x="341" y="171"/>
                </a:lnTo>
                <a:lnTo>
                  <a:pt x="335" y="169"/>
                </a:lnTo>
                <a:lnTo>
                  <a:pt x="325" y="167"/>
                </a:lnTo>
                <a:lnTo>
                  <a:pt x="312" y="164"/>
                </a:lnTo>
                <a:lnTo>
                  <a:pt x="297" y="161"/>
                </a:lnTo>
                <a:lnTo>
                  <a:pt x="278" y="159"/>
                </a:lnTo>
                <a:lnTo>
                  <a:pt x="258" y="158"/>
                </a:lnTo>
                <a:lnTo>
                  <a:pt x="237" y="158"/>
                </a:lnTo>
                <a:lnTo>
                  <a:pt x="214" y="159"/>
                </a:lnTo>
                <a:lnTo>
                  <a:pt x="191" y="163"/>
                </a:lnTo>
                <a:lnTo>
                  <a:pt x="168" y="169"/>
                </a:lnTo>
                <a:lnTo>
                  <a:pt x="145" y="177"/>
                </a:lnTo>
                <a:lnTo>
                  <a:pt x="123" y="189"/>
                </a:lnTo>
                <a:lnTo>
                  <a:pt x="102" y="204"/>
                </a:lnTo>
                <a:lnTo>
                  <a:pt x="82" y="223"/>
                </a:lnTo>
                <a:lnTo>
                  <a:pt x="64" y="247"/>
                </a:lnTo>
                <a:lnTo>
                  <a:pt x="49" y="272"/>
                </a:lnTo>
                <a:lnTo>
                  <a:pt x="35" y="294"/>
                </a:lnTo>
                <a:lnTo>
                  <a:pt x="24" y="314"/>
                </a:lnTo>
                <a:lnTo>
                  <a:pt x="15" y="332"/>
                </a:lnTo>
                <a:lnTo>
                  <a:pt x="8" y="348"/>
                </a:lnTo>
                <a:lnTo>
                  <a:pt x="4" y="362"/>
                </a:lnTo>
                <a:lnTo>
                  <a:pt x="1" y="374"/>
                </a:lnTo>
                <a:lnTo>
                  <a:pt x="0" y="385"/>
                </a:lnTo>
                <a:lnTo>
                  <a:pt x="2" y="394"/>
                </a:lnTo>
                <a:lnTo>
                  <a:pt x="6" y="401"/>
                </a:lnTo>
                <a:lnTo>
                  <a:pt x="12" y="407"/>
                </a:lnTo>
                <a:lnTo>
                  <a:pt x="20" y="412"/>
                </a:lnTo>
                <a:lnTo>
                  <a:pt x="30" y="416"/>
                </a:lnTo>
                <a:lnTo>
                  <a:pt x="42" y="418"/>
                </a:lnTo>
                <a:lnTo>
                  <a:pt x="57" y="419"/>
                </a:lnTo>
                <a:lnTo>
                  <a:pt x="73" y="420"/>
                </a:lnTo>
                <a:lnTo>
                  <a:pt x="92" y="420"/>
                </a:lnTo>
                <a:lnTo>
                  <a:pt x="112" y="420"/>
                </a:lnTo>
                <a:lnTo>
                  <a:pt x="136" y="419"/>
                </a:lnTo>
                <a:lnTo>
                  <a:pt x="160" y="419"/>
                </a:lnTo>
                <a:lnTo>
                  <a:pt x="185" y="417"/>
                </a:lnTo>
                <a:lnTo>
                  <a:pt x="211" y="416"/>
                </a:lnTo>
                <a:lnTo>
                  <a:pt x="237" y="414"/>
                </a:lnTo>
                <a:lnTo>
                  <a:pt x="263" y="412"/>
                </a:lnTo>
                <a:lnTo>
                  <a:pt x="288" y="408"/>
                </a:lnTo>
                <a:lnTo>
                  <a:pt x="311" y="404"/>
                </a:lnTo>
                <a:lnTo>
                  <a:pt x="334" y="398"/>
                </a:lnTo>
                <a:lnTo>
                  <a:pt x="354" y="392"/>
                </a:lnTo>
                <a:lnTo>
                  <a:pt x="371" y="384"/>
                </a:lnTo>
                <a:lnTo>
                  <a:pt x="386" y="375"/>
                </a:lnTo>
                <a:lnTo>
                  <a:pt x="398" y="365"/>
                </a:lnTo>
                <a:lnTo>
                  <a:pt x="406" y="354"/>
                </a:lnTo>
                <a:lnTo>
                  <a:pt x="412" y="340"/>
                </a:lnTo>
                <a:lnTo>
                  <a:pt x="419" y="326"/>
                </a:lnTo>
                <a:lnTo>
                  <a:pt x="426" y="312"/>
                </a:lnTo>
                <a:lnTo>
                  <a:pt x="434" y="297"/>
                </a:lnTo>
                <a:lnTo>
                  <a:pt x="443" y="282"/>
                </a:lnTo>
                <a:lnTo>
                  <a:pt x="452" y="267"/>
                </a:lnTo>
                <a:lnTo>
                  <a:pt x="460" y="252"/>
                </a:lnTo>
                <a:lnTo>
                  <a:pt x="468" y="238"/>
                </a:lnTo>
                <a:lnTo>
                  <a:pt x="476" y="224"/>
                </a:lnTo>
                <a:lnTo>
                  <a:pt x="483" y="212"/>
                </a:lnTo>
                <a:lnTo>
                  <a:pt x="490" y="200"/>
                </a:lnTo>
                <a:lnTo>
                  <a:pt x="496" y="191"/>
                </a:lnTo>
                <a:lnTo>
                  <a:pt x="501" y="182"/>
                </a:lnTo>
                <a:lnTo>
                  <a:pt x="505" y="177"/>
                </a:lnTo>
                <a:lnTo>
                  <a:pt x="507" y="173"/>
                </a:lnTo>
                <a:lnTo>
                  <a:pt x="508" y="172"/>
                </a:lnTo>
                <a:lnTo>
                  <a:pt x="507" y="173"/>
                </a:lnTo>
                <a:lnTo>
                  <a:pt x="505" y="178"/>
                </a:lnTo>
                <a:lnTo>
                  <a:pt x="503" y="185"/>
                </a:lnTo>
                <a:lnTo>
                  <a:pt x="501" y="193"/>
                </a:lnTo>
                <a:lnTo>
                  <a:pt x="499" y="201"/>
                </a:lnTo>
                <a:lnTo>
                  <a:pt x="498" y="207"/>
                </a:lnTo>
                <a:lnTo>
                  <a:pt x="500" y="211"/>
                </a:lnTo>
                <a:lnTo>
                  <a:pt x="503" y="212"/>
                </a:lnTo>
                <a:lnTo>
                  <a:pt x="510" y="210"/>
                </a:lnTo>
                <a:lnTo>
                  <a:pt x="522" y="206"/>
                </a:lnTo>
                <a:lnTo>
                  <a:pt x="535" y="201"/>
                </a:lnTo>
                <a:lnTo>
                  <a:pt x="550" y="196"/>
                </a:lnTo>
                <a:lnTo>
                  <a:pt x="564" y="192"/>
                </a:lnTo>
                <a:lnTo>
                  <a:pt x="576" y="188"/>
                </a:lnTo>
                <a:lnTo>
                  <a:pt x="584" y="186"/>
                </a:lnTo>
                <a:lnTo>
                  <a:pt x="587" y="185"/>
                </a:lnTo>
                <a:lnTo>
                  <a:pt x="587" y="183"/>
                </a:lnTo>
                <a:lnTo>
                  <a:pt x="588" y="178"/>
                </a:lnTo>
                <a:lnTo>
                  <a:pt x="589" y="171"/>
                </a:lnTo>
                <a:lnTo>
                  <a:pt x="590" y="161"/>
                </a:lnTo>
                <a:lnTo>
                  <a:pt x="592" y="150"/>
                </a:lnTo>
                <a:lnTo>
                  <a:pt x="593" y="137"/>
                </a:lnTo>
                <a:lnTo>
                  <a:pt x="595" y="123"/>
                </a:lnTo>
                <a:lnTo>
                  <a:pt x="597" y="108"/>
                </a:lnTo>
                <a:lnTo>
                  <a:pt x="598" y="92"/>
                </a:lnTo>
                <a:lnTo>
                  <a:pt x="599" y="77"/>
                </a:lnTo>
                <a:lnTo>
                  <a:pt x="600" y="62"/>
                </a:lnTo>
                <a:lnTo>
                  <a:pt x="600" y="48"/>
                </a:lnTo>
                <a:lnTo>
                  <a:pt x="600" y="35"/>
                </a:lnTo>
                <a:lnTo>
                  <a:pt x="600" y="24"/>
                </a:lnTo>
                <a:lnTo>
                  <a:pt x="599" y="14"/>
                </a:lnTo>
                <a:lnTo>
                  <a:pt x="596" y="7"/>
                </a:lnTo>
                <a:lnTo>
                  <a:pt x="590" y="3"/>
                </a:lnTo>
                <a:lnTo>
                  <a:pt x="578" y="0"/>
                </a:lnTo>
                <a:lnTo>
                  <a:pt x="560" y="0"/>
                </a:lnTo>
                <a:lnTo>
                  <a:pt x="537" y="2"/>
                </a:lnTo>
                <a:lnTo>
                  <a:pt x="510" y="5"/>
                </a:lnTo>
                <a:lnTo>
                  <a:pt x="482" y="9"/>
                </a:lnTo>
                <a:lnTo>
                  <a:pt x="451" y="14"/>
                </a:lnTo>
                <a:lnTo>
                  <a:pt x="419" y="20"/>
                </a:lnTo>
                <a:lnTo>
                  <a:pt x="388" y="26"/>
                </a:lnTo>
                <a:lnTo>
                  <a:pt x="357" y="32"/>
                </a:lnTo>
                <a:lnTo>
                  <a:pt x="328" y="38"/>
                </a:lnTo>
                <a:lnTo>
                  <a:pt x="304" y="44"/>
                </a:lnTo>
                <a:lnTo>
                  <a:pt x="282" y="48"/>
                </a:lnTo>
                <a:lnTo>
                  <a:pt x="266" y="52"/>
                </a:lnTo>
                <a:lnTo>
                  <a:pt x="255" y="54"/>
                </a:lnTo>
                <a:lnTo>
                  <a:pt x="251" y="55"/>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5" name="Freeform 84"/>
          <p:cNvSpPr>
            <a:spLocks/>
          </p:cNvSpPr>
          <p:nvPr/>
        </p:nvSpPr>
        <p:spPr bwMode="auto">
          <a:xfrm>
            <a:off x="1838325" y="5480050"/>
            <a:ext cx="847725" cy="666750"/>
          </a:xfrm>
          <a:custGeom>
            <a:avLst/>
            <a:gdLst>
              <a:gd name="T0" fmla="*/ 2147483647 w 601"/>
              <a:gd name="T1" fmla="*/ 2147483647 h 420"/>
              <a:gd name="T2" fmla="*/ 2147483647 w 601"/>
              <a:gd name="T3" fmla="*/ 2147483647 h 420"/>
              <a:gd name="T4" fmla="*/ 2147483647 w 601"/>
              <a:gd name="T5" fmla="*/ 2147483647 h 420"/>
              <a:gd name="T6" fmla="*/ 2147483647 w 601"/>
              <a:gd name="T7" fmla="*/ 2147483647 h 420"/>
              <a:gd name="T8" fmla="*/ 2147483647 w 601"/>
              <a:gd name="T9" fmla="*/ 2147483647 h 420"/>
              <a:gd name="T10" fmla="*/ 2147483647 w 601"/>
              <a:gd name="T11" fmla="*/ 2147483647 h 420"/>
              <a:gd name="T12" fmla="*/ 2147483647 w 601"/>
              <a:gd name="T13" fmla="*/ 2147483647 h 420"/>
              <a:gd name="T14" fmla="*/ 2147483647 w 601"/>
              <a:gd name="T15" fmla="*/ 2147483647 h 420"/>
              <a:gd name="T16" fmla="*/ 2147483647 w 601"/>
              <a:gd name="T17" fmla="*/ 2147483647 h 420"/>
              <a:gd name="T18" fmla="*/ 2147483647 w 601"/>
              <a:gd name="T19" fmla="*/ 2147483647 h 420"/>
              <a:gd name="T20" fmla="*/ 2147483647 w 601"/>
              <a:gd name="T21" fmla="*/ 2147483647 h 420"/>
              <a:gd name="T22" fmla="*/ 2147483647 w 601"/>
              <a:gd name="T23" fmla="*/ 2147483647 h 420"/>
              <a:gd name="T24" fmla="*/ 2147483647 w 601"/>
              <a:gd name="T25" fmla="*/ 2147483647 h 420"/>
              <a:gd name="T26" fmla="*/ 2147483647 w 601"/>
              <a:gd name="T27" fmla="*/ 2147483647 h 420"/>
              <a:gd name="T28" fmla="*/ 0 w 601"/>
              <a:gd name="T29" fmla="*/ 2147483647 h 420"/>
              <a:gd name="T30" fmla="*/ 2147483647 w 601"/>
              <a:gd name="T31" fmla="*/ 2147483647 h 420"/>
              <a:gd name="T32" fmla="*/ 2147483647 w 601"/>
              <a:gd name="T33" fmla="*/ 2147483647 h 420"/>
              <a:gd name="T34" fmla="*/ 2147483647 w 601"/>
              <a:gd name="T35" fmla="*/ 2147483647 h 420"/>
              <a:gd name="T36" fmla="*/ 2147483647 w 601"/>
              <a:gd name="T37" fmla="*/ 2147483647 h 420"/>
              <a:gd name="T38" fmla="*/ 2147483647 w 601"/>
              <a:gd name="T39" fmla="*/ 2147483647 h 420"/>
              <a:gd name="T40" fmla="*/ 2147483647 w 601"/>
              <a:gd name="T41" fmla="*/ 2147483647 h 420"/>
              <a:gd name="T42" fmla="*/ 2147483647 w 601"/>
              <a:gd name="T43" fmla="*/ 2147483647 h 420"/>
              <a:gd name="T44" fmla="*/ 2147483647 w 601"/>
              <a:gd name="T45" fmla="*/ 2147483647 h 420"/>
              <a:gd name="T46" fmla="*/ 2147483647 w 601"/>
              <a:gd name="T47" fmla="*/ 2147483647 h 420"/>
              <a:gd name="T48" fmla="*/ 2147483647 w 601"/>
              <a:gd name="T49" fmla="*/ 2147483647 h 420"/>
              <a:gd name="T50" fmla="*/ 2147483647 w 601"/>
              <a:gd name="T51" fmla="*/ 2147483647 h 420"/>
              <a:gd name="T52" fmla="*/ 2147483647 w 601"/>
              <a:gd name="T53" fmla="*/ 2147483647 h 420"/>
              <a:gd name="T54" fmla="*/ 2147483647 w 601"/>
              <a:gd name="T55" fmla="*/ 2147483647 h 420"/>
              <a:gd name="T56" fmla="*/ 2147483647 w 601"/>
              <a:gd name="T57" fmla="*/ 2147483647 h 420"/>
              <a:gd name="T58" fmla="*/ 2147483647 w 601"/>
              <a:gd name="T59" fmla="*/ 2147483647 h 420"/>
              <a:gd name="T60" fmla="*/ 2147483647 w 601"/>
              <a:gd name="T61" fmla="*/ 2147483647 h 420"/>
              <a:gd name="T62" fmla="*/ 2147483647 w 601"/>
              <a:gd name="T63" fmla="*/ 2147483647 h 420"/>
              <a:gd name="T64" fmla="*/ 2147483647 w 601"/>
              <a:gd name="T65" fmla="*/ 2147483647 h 420"/>
              <a:gd name="T66" fmla="*/ 2147483647 w 601"/>
              <a:gd name="T67" fmla="*/ 2147483647 h 420"/>
              <a:gd name="T68" fmla="*/ 2147483647 w 601"/>
              <a:gd name="T69" fmla="*/ 2147483647 h 420"/>
              <a:gd name="T70" fmla="*/ 2147483647 w 601"/>
              <a:gd name="T71" fmla="*/ 2147483647 h 420"/>
              <a:gd name="T72" fmla="*/ 2147483647 w 601"/>
              <a:gd name="T73" fmla="*/ 2147483647 h 420"/>
              <a:gd name="T74" fmla="*/ 2147483647 w 601"/>
              <a:gd name="T75" fmla="*/ 2147483647 h 420"/>
              <a:gd name="T76" fmla="*/ 2147483647 w 601"/>
              <a:gd name="T77" fmla="*/ 2147483647 h 420"/>
              <a:gd name="T78" fmla="*/ 2147483647 w 601"/>
              <a:gd name="T79" fmla="*/ 2147483647 h 420"/>
              <a:gd name="T80" fmla="*/ 2147483647 w 601"/>
              <a:gd name="T81" fmla="*/ 2147483647 h 420"/>
              <a:gd name="T82" fmla="*/ 2147483647 w 601"/>
              <a:gd name="T83" fmla="*/ 0 h 420"/>
              <a:gd name="T84" fmla="*/ 2147483647 w 601"/>
              <a:gd name="T85" fmla="*/ 2147483647 h 420"/>
              <a:gd name="T86" fmla="*/ 2147483647 w 601"/>
              <a:gd name="T87" fmla="*/ 2147483647 h 420"/>
              <a:gd name="T88" fmla="*/ 2147483647 w 601"/>
              <a:gd name="T89" fmla="*/ 2147483647 h 420"/>
              <a:gd name="T90" fmla="*/ 2147483647 w 601"/>
              <a:gd name="T91" fmla="*/ 2147483647 h 4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420"/>
              <a:gd name="T140" fmla="*/ 601 w 601"/>
              <a:gd name="T141" fmla="*/ 420 h 4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420">
                <a:moveTo>
                  <a:pt x="252" y="55"/>
                </a:moveTo>
                <a:lnTo>
                  <a:pt x="158" y="162"/>
                </a:lnTo>
                <a:lnTo>
                  <a:pt x="159" y="162"/>
                </a:lnTo>
                <a:lnTo>
                  <a:pt x="163" y="161"/>
                </a:lnTo>
                <a:lnTo>
                  <a:pt x="170" y="159"/>
                </a:lnTo>
                <a:lnTo>
                  <a:pt x="178" y="157"/>
                </a:lnTo>
                <a:lnTo>
                  <a:pt x="188" y="154"/>
                </a:lnTo>
                <a:lnTo>
                  <a:pt x="200" y="151"/>
                </a:lnTo>
                <a:lnTo>
                  <a:pt x="213" y="149"/>
                </a:lnTo>
                <a:lnTo>
                  <a:pt x="227" y="147"/>
                </a:lnTo>
                <a:lnTo>
                  <a:pt x="242" y="146"/>
                </a:lnTo>
                <a:lnTo>
                  <a:pt x="257" y="146"/>
                </a:lnTo>
                <a:lnTo>
                  <a:pt x="273" y="146"/>
                </a:lnTo>
                <a:lnTo>
                  <a:pt x="288" y="148"/>
                </a:lnTo>
                <a:lnTo>
                  <a:pt x="303" y="151"/>
                </a:lnTo>
                <a:lnTo>
                  <a:pt x="318" y="156"/>
                </a:lnTo>
                <a:lnTo>
                  <a:pt x="332" y="163"/>
                </a:lnTo>
                <a:lnTo>
                  <a:pt x="344" y="172"/>
                </a:lnTo>
                <a:lnTo>
                  <a:pt x="341" y="171"/>
                </a:lnTo>
                <a:lnTo>
                  <a:pt x="335" y="169"/>
                </a:lnTo>
                <a:lnTo>
                  <a:pt x="325" y="167"/>
                </a:lnTo>
                <a:lnTo>
                  <a:pt x="313" y="164"/>
                </a:lnTo>
                <a:lnTo>
                  <a:pt x="297" y="161"/>
                </a:lnTo>
                <a:lnTo>
                  <a:pt x="279" y="159"/>
                </a:lnTo>
                <a:lnTo>
                  <a:pt x="258" y="158"/>
                </a:lnTo>
                <a:lnTo>
                  <a:pt x="237" y="158"/>
                </a:lnTo>
                <a:lnTo>
                  <a:pt x="215" y="159"/>
                </a:lnTo>
                <a:lnTo>
                  <a:pt x="192" y="163"/>
                </a:lnTo>
                <a:lnTo>
                  <a:pt x="169" y="169"/>
                </a:lnTo>
                <a:lnTo>
                  <a:pt x="146" y="177"/>
                </a:lnTo>
                <a:lnTo>
                  <a:pt x="123" y="189"/>
                </a:lnTo>
                <a:lnTo>
                  <a:pt x="102" y="204"/>
                </a:lnTo>
                <a:lnTo>
                  <a:pt x="82" y="223"/>
                </a:lnTo>
                <a:lnTo>
                  <a:pt x="64" y="247"/>
                </a:lnTo>
                <a:lnTo>
                  <a:pt x="49" y="272"/>
                </a:lnTo>
                <a:lnTo>
                  <a:pt x="36" y="294"/>
                </a:lnTo>
                <a:lnTo>
                  <a:pt x="24" y="314"/>
                </a:lnTo>
                <a:lnTo>
                  <a:pt x="15" y="332"/>
                </a:lnTo>
                <a:lnTo>
                  <a:pt x="8" y="348"/>
                </a:lnTo>
                <a:lnTo>
                  <a:pt x="4" y="362"/>
                </a:lnTo>
                <a:lnTo>
                  <a:pt x="1" y="374"/>
                </a:lnTo>
                <a:lnTo>
                  <a:pt x="0" y="385"/>
                </a:lnTo>
                <a:lnTo>
                  <a:pt x="2" y="394"/>
                </a:lnTo>
                <a:lnTo>
                  <a:pt x="6" y="401"/>
                </a:lnTo>
                <a:lnTo>
                  <a:pt x="12" y="407"/>
                </a:lnTo>
                <a:lnTo>
                  <a:pt x="20" y="412"/>
                </a:lnTo>
                <a:lnTo>
                  <a:pt x="30" y="416"/>
                </a:lnTo>
                <a:lnTo>
                  <a:pt x="42" y="418"/>
                </a:lnTo>
                <a:lnTo>
                  <a:pt x="57" y="419"/>
                </a:lnTo>
                <a:lnTo>
                  <a:pt x="73" y="420"/>
                </a:lnTo>
                <a:lnTo>
                  <a:pt x="92" y="420"/>
                </a:lnTo>
                <a:lnTo>
                  <a:pt x="113" y="420"/>
                </a:lnTo>
                <a:lnTo>
                  <a:pt x="136" y="419"/>
                </a:lnTo>
                <a:lnTo>
                  <a:pt x="160" y="419"/>
                </a:lnTo>
                <a:lnTo>
                  <a:pt x="185" y="417"/>
                </a:lnTo>
                <a:lnTo>
                  <a:pt x="211" y="416"/>
                </a:lnTo>
                <a:lnTo>
                  <a:pt x="237" y="414"/>
                </a:lnTo>
                <a:lnTo>
                  <a:pt x="263" y="412"/>
                </a:lnTo>
                <a:lnTo>
                  <a:pt x="288" y="408"/>
                </a:lnTo>
                <a:lnTo>
                  <a:pt x="311" y="404"/>
                </a:lnTo>
                <a:lnTo>
                  <a:pt x="334" y="398"/>
                </a:lnTo>
                <a:lnTo>
                  <a:pt x="354" y="392"/>
                </a:lnTo>
                <a:lnTo>
                  <a:pt x="371" y="384"/>
                </a:lnTo>
                <a:lnTo>
                  <a:pt x="386" y="375"/>
                </a:lnTo>
                <a:lnTo>
                  <a:pt x="398" y="365"/>
                </a:lnTo>
                <a:lnTo>
                  <a:pt x="406" y="354"/>
                </a:lnTo>
                <a:lnTo>
                  <a:pt x="412" y="340"/>
                </a:lnTo>
                <a:lnTo>
                  <a:pt x="419" y="326"/>
                </a:lnTo>
                <a:lnTo>
                  <a:pt x="427" y="312"/>
                </a:lnTo>
                <a:lnTo>
                  <a:pt x="435" y="297"/>
                </a:lnTo>
                <a:lnTo>
                  <a:pt x="443" y="282"/>
                </a:lnTo>
                <a:lnTo>
                  <a:pt x="452" y="267"/>
                </a:lnTo>
                <a:lnTo>
                  <a:pt x="460" y="252"/>
                </a:lnTo>
                <a:lnTo>
                  <a:pt x="469" y="238"/>
                </a:lnTo>
                <a:lnTo>
                  <a:pt x="476" y="224"/>
                </a:lnTo>
                <a:lnTo>
                  <a:pt x="484" y="212"/>
                </a:lnTo>
                <a:lnTo>
                  <a:pt x="491" y="200"/>
                </a:lnTo>
                <a:lnTo>
                  <a:pt x="496" y="191"/>
                </a:lnTo>
                <a:lnTo>
                  <a:pt x="501" y="182"/>
                </a:lnTo>
                <a:lnTo>
                  <a:pt x="505" y="177"/>
                </a:lnTo>
                <a:lnTo>
                  <a:pt x="507" y="173"/>
                </a:lnTo>
                <a:lnTo>
                  <a:pt x="508" y="172"/>
                </a:lnTo>
                <a:lnTo>
                  <a:pt x="507" y="173"/>
                </a:lnTo>
                <a:lnTo>
                  <a:pt x="506" y="178"/>
                </a:lnTo>
                <a:lnTo>
                  <a:pt x="503" y="185"/>
                </a:lnTo>
                <a:lnTo>
                  <a:pt x="501" y="193"/>
                </a:lnTo>
                <a:lnTo>
                  <a:pt x="499" y="201"/>
                </a:lnTo>
                <a:lnTo>
                  <a:pt x="499" y="207"/>
                </a:lnTo>
                <a:lnTo>
                  <a:pt x="500" y="211"/>
                </a:lnTo>
                <a:lnTo>
                  <a:pt x="503" y="212"/>
                </a:lnTo>
                <a:lnTo>
                  <a:pt x="511" y="210"/>
                </a:lnTo>
                <a:lnTo>
                  <a:pt x="522" y="206"/>
                </a:lnTo>
                <a:lnTo>
                  <a:pt x="535" y="201"/>
                </a:lnTo>
                <a:lnTo>
                  <a:pt x="550" y="196"/>
                </a:lnTo>
                <a:lnTo>
                  <a:pt x="564" y="192"/>
                </a:lnTo>
                <a:lnTo>
                  <a:pt x="576" y="188"/>
                </a:lnTo>
                <a:lnTo>
                  <a:pt x="584" y="186"/>
                </a:lnTo>
                <a:lnTo>
                  <a:pt x="587" y="185"/>
                </a:lnTo>
                <a:lnTo>
                  <a:pt x="587" y="183"/>
                </a:lnTo>
                <a:lnTo>
                  <a:pt x="588" y="178"/>
                </a:lnTo>
                <a:lnTo>
                  <a:pt x="589" y="171"/>
                </a:lnTo>
                <a:lnTo>
                  <a:pt x="591" y="161"/>
                </a:lnTo>
                <a:lnTo>
                  <a:pt x="592" y="150"/>
                </a:lnTo>
                <a:lnTo>
                  <a:pt x="594" y="137"/>
                </a:lnTo>
                <a:lnTo>
                  <a:pt x="595" y="123"/>
                </a:lnTo>
                <a:lnTo>
                  <a:pt x="597" y="108"/>
                </a:lnTo>
                <a:lnTo>
                  <a:pt x="598" y="92"/>
                </a:lnTo>
                <a:lnTo>
                  <a:pt x="599" y="77"/>
                </a:lnTo>
                <a:lnTo>
                  <a:pt x="600" y="62"/>
                </a:lnTo>
                <a:lnTo>
                  <a:pt x="601" y="48"/>
                </a:lnTo>
                <a:lnTo>
                  <a:pt x="601" y="35"/>
                </a:lnTo>
                <a:lnTo>
                  <a:pt x="600" y="24"/>
                </a:lnTo>
                <a:lnTo>
                  <a:pt x="599" y="14"/>
                </a:lnTo>
                <a:lnTo>
                  <a:pt x="597" y="7"/>
                </a:lnTo>
                <a:lnTo>
                  <a:pt x="591" y="3"/>
                </a:lnTo>
                <a:lnTo>
                  <a:pt x="578" y="0"/>
                </a:lnTo>
                <a:lnTo>
                  <a:pt x="560" y="0"/>
                </a:lnTo>
                <a:lnTo>
                  <a:pt x="537" y="2"/>
                </a:lnTo>
                <a:lnTo>
                  <a:pt x="511" y="5"/>
                </a:lnTo>
                <a:lnTo>
                  <a:pt x="482" y="9"/>
                </a:lnTo>
                <a:lnTo>
                  <a:pt x="451" y="14"/>
                </a:lnTo>
                <a:lnTo>
                  <a:pt x="419" y="20"/>
                </a:lnTo>
                <a:lnTo>
                  <a:pt x="388" y="26"/>
                </a:lnTo>
                <a:lnTo>
                  <a:pt x="357" y="32"/>
                </a:lnTo>
                <a:lnTo>
                  <a:pt x="329" y="38"/>
                </a:lnTo>
                <a:lnTo>
                  <a:pt x="304" y="44"/>
                </a:lnTo>
                <a:lnTo>
                  <a:pt x="282" y="48"/>
                </a:lnTo>
                <a:lnTo>
                  <a:pt x="266" y="52"/>
                </a:lnTo>
                <a:lnTo>
                  <a:pt x="255" y="54"/>
                </a:lnTo>
                <a:lnTo>
                  <a:pt x="252" y="5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06" name="Freeform 85"/>
          <p:cNvSpPr>
            <a:spLocks/>
          </p:cNvSpPr>
          <p:nvPr/>
        </p:nvSpPr>
        <p:spPr bwMode="auto">
          <a:xfrm>
            <a:off x="6353175" y="5480050"/>
            <a:ext cx="846138" cy="666750"/>
          </a:xfrm>
          <a:custGeom>
            <a:avLst/>
            <a:gdLst>
              <a:gd name="T0" fmla="*/ 2147483647 w 600"/>
              <a:gd name="T1" fmla="*/ 2147483647 h 420"/>
              <a:gd name="T2" fmla="*/ 2147483647 w 600"/>
              <a:gd name="T3" fmla="*/ 2147483647 h 420"/>
              <a:gd name="T4" fmla="*/ 2147483647 w 600"/>
              <a:gd name="T5" fmla="*/ 2147483647 h 420"/>
              <a:gd name="T6" fmla="*/ 2147483647 w 600"/>
              <a:gd name="T7" fmla="*/ 2147483647 h 420"/>
              <a:gd name="T8" fmla="*/ 2147483647 w 600"/>
              <a:gd name="T9" fmla="*/ 2147483647 h 420"/>
              <a:gd name="T10" fmla="*/ 2147483647 w 600"/>
              <a:gd name="T11" fmla="*/ 2147483647 h 420"/>
              <a:gd name="T12" fmla="*/ 2147483647 w 600"/>
              <a:gd name="T13" fmla="*/ 2147483647 h 420"/>
              <a:gd name="T14" fmla="*/ 2147483647 w 600"/>
              <a:gd name="T15" fmla="*/ 2147483647 h 420"/>
              <a:gd name="T16" fmla="*/ 2147483647 w 600"/>
              <a:gd name="T17" fmla="*/ 2147483647 h 420"/>
              <a:gd name="T18" fmla="*/ 2147483647 w 600"/>
              <a:gd name="T19" fmla="*/ 2147483647 h 420"/>
              <a:gd name="T20" fmla="*/ 2147483647 w 600"/>
              <a:gd name="T21" fmla="*/ 2147483647 h 420"/>
              <a:gd name="T22" fmla="*/ 2147483647 w 600"/>
              <a:gd name="T23" fmla="*/ 2147483647 h 420"/>
              <a:gd name="T24" fmla="*/ 2147483647 w 600"/>
              <a:gd name="T25" fmla="*/ 2147483647 h 420"/>
              <a:gd name="T26" fmla="*/ 2147483647 w 600"/>
              <a:gd name="T27" fmla="*/ 2147483647 h 420"/>
              <a:gd name="T28" fmla="*/ 0 w 600"/>
              <a:gd name="T29" fmla="*/ 2147483647 h 420"/>
              <a:gd name="T30" fmla="*/ 2147483647 w 600"/>
              <a:gd name="T31" fmla="*/ 2147483647 h 420"/>
              <a:gd name="T32" fmla="*/ 2147483647 w 600"/>
              <a:gd name="T33" fmla="*/ 2147483647 h 420"/>
              <a:gd name="T34" fmla="*/ 2147483647 w 600"/>
              <a:gd name="T35" fmla="*/ 2147483647 h 420"/>
              <a:gd name="T36" fmla="*/ 2147483647 w 600"/>
              <a:gd name="T37" fmla="*/ 2147483647 h 420"/>
              <a:gd name="T38" fmla="*/ 2147483647 w 600"/>
              <a:gd name="T39" fmla="*/ 2147483647 h 420"/>
              <a:gd name="T40" fmla="*/ 2147483647 w 600"/>
              <a:gd name="T41" fmla="*/ 2147483647 h 420"/>
              <a:gd name="T42" fmla="*/ 2147483647 w 600"/>
              <a:gd name="T43" fmla="*/ 2147483647 h 420"/>
              <a:gd name="T44" fmla="*/ 2147483647 w 600"/>
              <a:gd name="T45" fmla="*/ 2147483647 h 420"/>
              <a:gd name="T46" fmla="*/ 2147483647 w 600"/>
              <a:gd name="T47" fmla="*/ 2147483647 h 420"/>
              <a:gd name="T48" fmla="*/ 2147483647 w 600"/>
              <a:gd name="T49" fmla="*/ 2147483647 h 420"/>
              <a:gd name="T50" fmla="*/ 2147483647 w 600"/>
              <a:gd name="T51" fmla="*/ 2147483647 h 420"/>
              <a:gd name="T52" fmla="*/ 2147483647 w 600"/>
              <a:gd name="T53" fmla="*/ 2147483647 h 420"/>
              <a:gd name="T54" fmla="*/ 2147483647 w 600"/>
              <a:gd name="T55" fmla="*/ 2147483647 h 420"/>
              <a:gd name="T56" fmla="*/ 2147483647 w 600"/>
              <a:gd name="T57" fmla="*/ 2147483647 h 420"/>
              <a:gd name="T58" fmla="*/ 2147483647 w 600"/>
              <a:gd name="T59" fmla="*/ 2147483647 h 420"/>
              <a:gd name="T60" fmla="*/ 2147483647 w 600"/>
              <a:gd name="T61" fmla="*/ 2147483647 h 420"/>
              <a:gd name="T62" fmla="*/ 2147483647 w 600"/>
              <a:gd name="T63" fmla="*/ 2147483647 h 420"/>
              <a:gd name="T64" fmla="*/ 2147483647 w 600"/>
              <a:gd name="T65" fmla="*/ 2147483647 h 420"/>
              <a:gd name="T66" fmla="*/ 2147483647 w 600"/>
              <a:gd name="T67" fmla="*/ 2147483647 h 420"/>
              <a:gd name="T68" fmla="*/ 2147483647 w 600"/>
              <a:gd name="T69" fmla="*/ 2147483647 h 420"/>
              <a:gd name="T70" fmla="*/ 2147483647 w 600"/>
              <a:gd name="T71" fmla="*/ 2147483647 h 420"/>
              <a:gd name="T72" fmla="*/ 2147483647 w 600"/>
              <a:gd name="T73" fmla="*/ 2147483647 h 420"/>
              <a:gd name="T74" fmla="*/ 2147483647 w 600"/>
              <a:gd name="T75" fmla="*/ 2147483647 h 420"/>
              <a:gd name="T76" fmla="*/ 2147483647 w 600"/>
              <a:gd name="T77" fmla="*/ 2147483647 h 420"/>
              <a:gd name="T78" fmla="*/ 2147483647 w 600"/>
              <a:gd name="T79" fmla="*/ 2147483647 h 420"/>
              <a:gd name="T80" fmla="*/ 2147483647 w 600"/>
              <a:gd name="T81" fmla="*/ 2147483647 h 420"/>
              <a:gd name="T82" fmla="*/ 2147483647 w 600"/>
              <a:gd name="T83" fmla="*/ 0 h 420"/>
              <a:gd name="T84" fmla="*/ 2147483647 w 600"/>
              <a:gd name="T85" fmla="*/ 2147483647 h 420"/>
              <a:gd name="T86" fmla="*/ 2147483647 w 600"/>
              <a:gd name="T87" fmla="*/ 2147483647 h 420"/>
              <a:gd name="T88" fmla="*/ 2147483647 w 600"/>
              <a:gd name="T89" fmla="*/ 2147483647 h 420"/>
              <a:gd name="T90" fmla="*/ 2147483647 w 600"/>
              <a:gd name="T91" fmla="*/ 2147483647 h 4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0"/>
              <a:gd name="T139" fmla="*/ 0 h 420"/>
              <a:gd name="T140" fmla="*/ 600 w 600"/>
              <a:gd name="T141" fmla="*/ 420 h 4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0" h="420">
                <a:moveTo>
                  <a:pt x="251" y="55"/>
                </a:moveTo>
                <a:lnTo>
                  <a:pt x="157" y="162"/>
                </a:lnTo>
                <a:lnTo>
                  <a:pt x="159" y="162"/>
                </a:lnTo>
                <a:lnTo>
                  <a:pt x="163" y="161"/>
                </a:lnTo>
                <a:lnTo>
                  <a:pt x="169" y="159"/>
                </a:lnTo>
                <a:lnTo>
                  <a:pt x="178" y="157"/>
                </a:lnTo>
                <a:lnTo>
                  <a:pt x="188" y="154"/>
                </a:lnTo>
                <a:lnTo>
                  <a:pt x="200" y="151"/>
                </a:lnTo>
                <a:lnTo>
                  <a:pt x="213" y="149"/>
                </a:lnTo>
                <a:lnTo>
                  <a:pt x="227" y="147"/>
                </a:lnTo>
                <a:lnTo>
                  <a:pt x="242" y="146"/>
                </a:lnTo>
                <a:lnTo>
                  <a:pt x="257" y="146"/>
                </a:lnTo>
                <a:lnTo>
                  <a:pt x="273" y="146"/>
                </a:lnTo>
                <a:lnTo>
                  <a:pt x="288" y="148"/>
                </a:lnTo>
                <a:lnTo>
                  <a:pt x="303" y="151"/>
                </a:lnTo>
                <a:lnTo>
                  <a:pt x="318" y="156"/>
                </a:lnTo>
                <a:lnTo>
                  <a:pt x="331" y="163"/>
                </a:lnTo>
                <a:lnTo>
                  <a:pt x="343" y="172"/>
                </a:lnTo>
                <a:lnTo>
                  <a:pt x="341" y="171"/>
                </a:lnTo>
                <a:lnTo>
                  <a:pt x="335" y="169"/>
                </a:lnTo>
                <a:lnTo>
                  <a:pt x="325" y="167"/>
                </a:lnTo>
                <a:lnTo>
                  <a:pt x="312" y="164"/>
                </a:lnTo>
                <a:lnTo>
                  <a:pt x="297" y="161"/>
                </a:lnTo>
                <a:lnTo>
                  <a:pt x="278" y="159"/>
                </a:lnTo>
                <a:lnTo>
                  <a:pt x="258" y="158"/>
                </a:lnTo>
                <a:lnTo>
                  <a:pt x="237" y="158"/>
                </a:lnTo>
                <a:lnTo>
                  <a:pt x="214" y="159"/>
                </a:lnTo>
                <a:lnTo>
                  <a:pt x="191" y="163"/>
                </a:lnTo>
                <a:lnTo>
                  <a:pt x="168" y="169"/>
                </a:lnTo>
                <a:lnTo>
                  <a:pt x="145" y="177"/>
                </a:lnTo>
                <a:lnTo>
                  <a:pt x="123" y="189"/>
                </a:lnTo>
                <a:lnTo>
                  <a:pt x="102" y="204"/>
                </a:lnTo>
                <a:lnTo>
                  <a:pt x="82" y="223"/>
                </a:lnTo>
                <a:lnTo>
                  <a:pt x="64" y="247"/>
                </a:lnTo>
                <a:lnTo>
                  <a:pt x="49" y="272"/>
                </a:lnTo>
                <a:lnTo>
                  <a:pt x="35" y="294"/>
                </a:lnTo>
                <a:lnTo>
                  <a:pt x="24" y="314"/>
                </a:lnTo>
                <a:lnTo>
                  <a:pt x="15" y="332"/>
                </a:lnTo>
                <a:lnTo>
                  <a:pt x="8" y="348"/>
                </a:lnTo>
                <a:lnTo>
                  <a:pt x="4" y="362"/>
                </a:lnTo>
                <a:lnTo>
                  <a:pt x="1" y="374"/>
                </a:lnTo>
                <a:lnTo>
                  <a:pt x="0" y="385"/>
                </a:lnTo>
                <a:lnTo>
                  <a:pt x="2" y="394"/>
                </a:lnTo>
                <a:lnTo>
                  <a:pt x="6" y="401"/>
                </a:lnTo>
                <a:lnTo>
                  <a:pt x="12" y="407"/>
                </a:lnTo>
                <a:lnTo>
                  <a:pt x="20" y="412"/>
                </a:lnTo>
                <a:lnTo>
                  <a:pt x="30" y="416"/>
                </a:lnTo>
                <a:lnTo>
                  <a:pt x="42" y="418"/>
                </a:lnTo>
                <a:lnTo>
                  <a:pt x="57" y="419"/>
                </a:lnTo>
                <a:lnTo>
                  <a:pt x="73" y="420"/>
                </a:lnTo>
                <a:lnTo>
                  <a:pt x="92" y="420"/>
                </a:lnTo>
                <a:lnTo>
                  <a:pt x="112" y="420"/>
                </a:lnTo>
                <a:lnTo>
                  <a:pt x="136" y="419"/>
                </a:lnTo>
                <a:lnTo>
                  <a:pt x="160" y="419"/>
                </a:lnTo>
                <a:lnTo>
                  <a:pt x="185" y="417"/>
                </a:lnTo>
                <a:lnTo>
                  <a:pt x="211" y="416"/>
                </a:lnTo>
                <a:lnTo>
                  <a:pt x="237" y="414"/>
                </a:lnTo>
                <a:lnTo>
                  <a:pt x="263" y="412"/>
                </a:lnTo>
                <a:lnTo>
                  <a:pt x="288" y="408"/>
                </a:lnTo>
                <a:lnTo>
                  <a:pt x="311" y="404"/>
                </a:lnTo>
                <a:lnTo>
                  <a:pt x="334" y="398"/>
                </a:lnTo>
                <a:lnTo>
                  <a:pt x="354" y="392"/>
                </a:lnTo>
                <a:lnTo>
                  <a:pt x="371" y="384"/>
                </a:lnTo>
                <a:lnTo>
                  <a:pt x="386" y="375"/>
                </a:lnTo>
                <a:lnTo>
                  <a:pt x="398" y="365"/>
                </a:lnTo>
                <a:lnTo>
                  <a:pt x="406" y="354"/>
                </a:lnTo>
                <a:lnTo>
                  <a:pt x="412" y="340"/>
                </a:lnTo>
                <a:lnTo>
                  <a:pt x="419" y="326"/>
                </a:lnTo>
                <a:lnTo>
                  <a:pt x="426" y="312"/>
                </a:lnTo>
                <a:lnTo>
                  <a:pt x="434" y="297"/>
                </a:lnTo>
                <a:lnTo>
                  <a:pt x="443" y="282"/>
                </a:lnTo>
                <a:lnTo>
                  <a:pt x="452" y="267"/>
                </a:lnTo>
                <a:lnTo>
                  <a:pt x="460" y="252"/>
                </a:lnTo>
                <a:lnTo>
                  <a:pt x="468" y="238"/>
                </a:lnTo>
                <a:lnTo>
                  <a:pt x="476" y="224"/>
                </a:lnTo>
                <a:lnTo>
                  <a:pt x="483" y="212"/>
                </a:lnTo>
                <a:lnTo>
                  <a:pt x="490" y="200"/>
                </a:lnTo>
                <a:lnTo>
                  <a:pt x="496" y="191"/>
                </a:lnTo>
                <a:lnTo>
                  <a:pt x="501" y="182"/>
                </a:lnTo>
                <a:lnTo>
                  <a:pt x="505" y="177"/>
                </a:lnTo>
                <a:lnTo>
                  <a:pt x="507" y="173"/>
                </a:lnTo>
                <a:lnTo>
                  <a:pt x="508" y="172"/>
                </a:lnTo>
                <a:lnTo>
                  <a:pt x="507" y="173"/>
                </a:lnTo>
                <a:lnTo>
                  <a:pt x="505" y="178"/>
                </a:lnTo>
                <a:lnTo>
                  <a:pt x="503" y="185"/>
                </a:lnTo>
                <a:lnTo>
                  <a:pt x="501" y="193"/>
                </a:lnTo>
                <a:lnTo>
                  <a:pt x="499" y="201"/>
                </a:lnTo>
                <a:lnTo>
                  <a:pt x="498" y="207"/>
                </a:lnTo>
                <a:lnTo>
                  <a:pt x="500" y="211"/>
                </a:lnTo>
                <a:lnTo>
                  <a:pt x="503" y="212"/>
                </a:lnTo>
                <a:lnTo>
                  <a:pt x="510" y="210"/>
                </a:lnTo>
                <a:lnTo>
                  <a:pt x="522" y="206"/>
                </a:lnTo>
                <a:lnTo>
                  <a:pt x="535" y="201"/>
                </a:lnTo>
                <a:lnTo>
                  <a:pt x="550" y="196"/>
                </a:lnTo>
                <a:lnTo>
                  <a:pt x="564" y="192"/>
                </a:lnTo>
                <a:lnTo>
                  <a:pt x="576" y="188"/>
                </a:lnTo>
                <a:lnTo>
                  <a:pt x="584" y="186"/>
                </a:lnTo>
                <a:lnTo>
                  <a:pt x="587" y="185"/>
                </a:lnTo>
                <a:lnTo>
                  <a:pt x="587" y="183"/>
                </a:lnTo>
                <a:lnTo>
                  <a:pt x="588" y="178"/>
                </a:lnTo>
                <a:lnTo>
                  <a:pt x="589" y="171"/>
                </a:lnTo>
                <a:lnTo>
                  <a:pt x="590" y="161"/>
                </a:lnTo>
                <a:lnTo>
                  <a:pt x="592" y="150"/>
                </a:lnTo>
                <a:lnTo>
                  <a:pt x="593" y="137"/>
                </a:lnTo>
                <a:lnTo>
                  <a:pt x="595" y="123"/>
                </a:lnTo>
                <a:lnTo>
                  <a:pt x="597" y="108"/>
                </a:lnTo>
                <a:lnTo>
                  <a:pt x="598" y="92"/>
                </a:lnTo>
                <a:lnTo>
                  <a:pt x="599" y="77"/>
                </a:lnTo>
                <a:lnTo>
                  <a:pt x="600" y="62"/>
                </a:lnTo>
                <a:lnTo>
                  <a:pt x="600" y="48"/>
                </a:lnTo>
                <a:lnTo>
                  <a:pt x="600" y="35"/>
                </a:lnTo>
                <a:lnTo>
                  <a:pt x="600" y="24"/>
                </a:lnTo>
                <a:lnTo>
                  <a:pt x="599" y="14"/>
                </a:lnTo>
                <a:lnTo>
                  <a:pt x="596" y="7"/>
                </a:lnTo>
                <a:lnTo>
                  <a:pt x="590" y="3"/>
                </a:lnTo>
                <a:lnTo>
                  <a:pt x="578" y="0"/>
                </a:lnTo>
                <a:lnTo>
                  <a:pt x="560" y="0"/>
                </a:lnTo>
                <a:lnTo>
                  <a:pt x="537" y="2"/>
                </a:lnTo>
                <a:lnTo>
                  <a:pt x="510" y="5"/>
                </a:lnTo>
                <a:lnTo>
                  <a:pt x="482" y="9"/>
                </a:lnTo>
                <a:lnTo>
                  <a:pt x="451" y="14"/>
                </a:lnTo>
                <a:lnTo>
                  <a:pt x="419" y="20"/>
                </a:lnTo>
                <a:lnTo>
                  <a:pt x="388" y="26"/>
                </a:lnTo>
                <a:lnTo>
                  <a:pt x="357" y="32"/>
                </a:lnTo>
                <a:lnTo>
                  <a:pt x="328" y="38"/>
                </a:lnTo>
                <a:lnTo>
                  <a:pt x="304" y="44"/>
                </a:lnTo>
                <a:lnTo>
                  <a:pt x="282" y="48"/>
                </a:lnTo>
                <a:lnTo>
                  <a:pt x="266" y="52"/>
                </a:lnTo>
                <a:lnTo>
                  <a:pt x="255" y="54"/>
                </a:lnTo>
                <a:lnTo>
                  <a:pt x="251" y="55"/>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07" name="Freeform 86"/>
          <p:cNvSpPr>
            <a:spLocks/>
          </p:cNvSpPr>
          <p:nvPr/>
        </p:nvSpPr>
        <p:spPr bwMode="auto">
          <a:xfrm>
            <a:off x="2667000" y="5257800"/>
            <a:ext cx="301625" cy="327025"/>
          </a:xfrm>
          <a:custGeom>
            <a:avLst/>
            <a:gdLst>
              <a:gd name="T0" fmla="*/ 2147483647 w 214"/>
              <a:gd name="T1" fmla="*/ 2147483647 h 206"/>
              <a:gd name="T2" fmla="*/ 2147483647 w 214"/>
              <a:gd name="T3" fmla="*/ 0 h 206"/>
              <a:gd name="T4" fmla="*/ 2147483647 w 214"/>
              <a:gd name="T5" fmla="*/ 2147483647 h 206"/>
              <a:gd name="T6" fmla="*/ 2147483647 w 214"/>
              <a:gd name="T7" fmla="*/ 2147483647 h 206"/>
              <a:gd name="T8" fmla="*/ 2147483647 w 214"/>
              <a:gd name="T9" fmla="*/ 2147483647 h 206"/>
              <a:gd name="T10" fmla="*/ 2147483647 w 214"/>
              <a:gd name="T11" fmla="*/ 2147483647 h 206"/>
              <a:gd name="T12" fmla="*/ 2147483647 w 214"/>
              <a:gd name="T13" fmla="*/ 2147483647 h 206"/>
              <a:gd name="T14" fmla="*/ 2147483647 w 214"/>
              <a:gd name="T15" fmla="*/ 2147483647 h 206"/>
              <a:gd name="T16" fmla="*/ 2147483647 w 214"/>
              <a:gd name="T17" fmla="*/ 2147483647 h 206"/>
              <a:gd name="T18" fmla="*/ 2147483647 w 214"/>
              <a:gd name="T19" fmla="*/ 2147483647 h 206"/>
              <a:gd name="T20" fmla="*/ 2147483647 w 214"/>
              <a:gd name="T21" fmla="*/ 2147483647 h 206"/>
              <a:gd name="T22" fmla="*/ 2147483647 w 214"/>
              <a:gd name="T23" fmla="*/ 2147483647 h 206"/>
              <a:gd name="T24" fmla="*/ 2147483647 w 214"/>
              <a:gd name="T25" fmla="*/ 2147483647 h 206"/>
              <a:gd name="T26" fmla="*/ 2147483647 w 214"/>
              <a:gd name="T27" fmla="*/ 2147483647 h 206"/>
              <a:gd name="T28" fmla="*/ 2147483647 w 214"/>
              <a:gd name="T29" fmla="*/ 2147483647 h 206"/>
              <a:gd name="T30" fmla="*/ 2147483647 w 214"/>
              <a:gd name="T31" fmla="*/ 2147483647 h 206"/>
              <a:gd name="T32" fmla="*/ 2147483647 w 214"/>
              <a:gd name="T33" fmla="*/ 2147483647 h 206"/>
              <a:gd name="T34" fmla="*/ 2147483647 w 214"/>
              <a:gd name="T35" fmla="*/ 2147483647 h 206"/>
              <a:gd name="T36" fmla="*/ 2147483647 w 214"/>
              <a:gd name="T37" fmla="*/ 2147483647 h 206"/>
              <a:gd name="T38" fmla="*/ 2147483647 w 214"/>
              <a:gd name="T39" fmla="*/ 2147483647 h 206"/>
              <a:gd name="T40" fmla="*/ 2147483647 w 214"/>
              <a:gd name="T41" fmla="*/ 2147483647 h 206"/>
              <a:gd name="T42" fmla="*/ 2147483647 w 214"/>
              <a:gd name="T43" fmla="*/ 2147483647 h 206"/>
              <a:gd name="T44" fmla="*/ 2147483647 w 214"/>
              <a:gd name="T45" fmla="*/ 2147483647 h 206"/>
              <a:gd name="T46" fmla="*/ 2147483647 w 214"/>
              <a:gd name="T47" fmla="*/ 2147483647 h 206"/>
              <a:gd name="T48" fmla="*/ 2147483647 w 214"/>
              <a:gd name="T49" fmla="*/ 2147483647 h 206"/>
              <a:gd name="T50" fmla="*/ 2147483647 w 214"/>
              <a:gd name="T51" fmla="*/ 2147483647 h 206"/>
              <a:gd name="T52" fmla="*/ 0 w 214"/>
              <a:gd name="T53" fmla="*/ 2147483647 h 206"/>
              <a:gd name="T54" fmla="*/ 2147483647 w 214"/>
              <a:gd name="T55" fmla="*/ 2147483647 h 206"/>
              <a:gd name="T56" fmla="*/ 2147483647 w 214"/>
              <a:gd name="T57" fmla="*/ 2147483647 h 206"/>
              <a:gd name="T58" fmla="*/ 2147483647 w 214"/>
              <a:gd name="T59" fmla="*/ 2147483647 h 206"/>
              <a:gd name="T60" fmla="*/ 2147483647 w 214"/>
              <a:gd name="T61" fmla="*/ 2147483647 h 206"/>
              <a:gd name="T62" fmla="*/ 2147483647 w 214"/>
              <a:gd name="T63" fmla="*/ 2147483647 h 206"/>
              <a:gd name="T64" fmla="*/ 2147483647 w 214"/>
              <a:gd name="T65" fmla="*/ 2147483647 h 206"/>
              <a:gd name="T66" fmla="*/ 2147483647 w 214"/>
              <a:gd name="T67" fmla="*/ 2147483647 h 206"/>
              <a:gd name="T68" fmla="*/ 2147483647 w 214"/>
              <a:gd name="T69" fmla="*/ 2147483647 h 206"/>
              <a:gd name="T70" fmla="*/ 2147483647 w 214"/>
              <a:gd name="T71" fmla="*/ 2147483647 h 206"/>
              <a:gd name="T72" fmla="*/ 2147483647 w 214"/>
              <a:gd name="T73" fmla="*/ 2147483647 h 206"/>
              <a:gd name="T74" fmla="*/ 2147483647 w 214"/>
              <a:gd name="T75" fmla="*/ 2147483647 h 206"/>
              <a:gd name="T76" fmla="*/ 2147483647 w 214"/>
              <a:gd name="T77" fmla="*/ 2147483647 h 206"/>
              <a:gd name="T78" fmla="*/ 2147483647 w 214"/>
              <a:gd name="T79" fmla="*/ 2147483647 h 206"/>
              <a:gd name="T80" fmla="*/ 2147483647 w 214"/>
              <a:gd name="T81" fmla="*/ 2147483647 h 206"/>
              <a:gd name="T82" fmla="*/ 2147483647 w 214"/>
              <a:gd name="T83" fmla="*/ 2147483647 h 206"/>
              <a:gd name="T84" fmla="*/ 2147483647 w 214"/>
              <a:gd name="T85" fmla="*/ 2147483647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06"/>
              <a:gd name="T131" fmla="*/ 214 w 214"/>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06">
                <a:moveTo>
                  <a:pt x="5" y="66"/>
                </a:moveTo>
                <a:lnTo>
                  <a:pt x="187" y="0"/>
                </a:lnTo>
                <a:lnTo>
                  <a:pt x="214" y="106"/>
                </a:lnTo>
                <a:lnTo>
                  <a:pt x="212" y="106"/>
                </a:lnTo>
                <a:lnTo>
                  <a:pt x="206" y="108"/>
                </a:lnTo>
                <a:lnTo>
                  <a:pt x="198" y="111"/>
                </a:lnTo>
                <a:lnTo>
                  <a:pt x="188" y="115"/>
                </a:lnTo>
                <a:lnTo>
                  <a:pt x="177" y="120"/>
                </a:lnTo>
                <a:lnTo>
                  <a:pt x="165" y="127"/>
                </a:lnTo>
                <a:lnTo>
                  <a:pt x="153" y="134"/>
                </a:lnTo>
                <a:lnTo>
                  <a:pt x="143" y="142"/>
                </a:lnTo>
                <a:lnTo>
                  <a:pt x="134" y="150"/>
                </a:lnTo>
                <a:lnTo>
                  <a:pt x="128" y="160"/>
                </a:lnTo>
                <a:lnTo>
                  <a:pt x="122" y="170"/>
                </a:lnTo>
                <a:lnTo>
                  <a:pt x="117" y="179"/>
                </a:lnTo>
                <a:lnTo>
                  <a:pt x="111" y="188"/>
                </a:lnTo>
                <a:lnTo>
                  <a:pt x="103" y="195"/>
                </a:lnTo>
                <a:lnTo>
                  <a:pt x="94" y="201"/>
                </a:lnTo>
                <a:lnTo>
                  <a:pt x="80" y="204"/>
                </a:lnTo>
                <a:lnTo>
                  <a:pt x="65" y="205"/>
                </a:lnTo>
                <a:lnTo>
                  <a:pt x="50" y="206"/>
                </a:lnTo>
                <a:lnTo>
                  <a:pt x="37" y="205"/>
                </a:lnTo>
                <a:lnTo>
                  <a:pt x="24" y="204"/>
                </a:lnTo>
                <a:lnTo>
                  <a:pt x="14" y="202"/>
                </a:lnTo>
                <a:lnTo>
                  <a:pt x="5" y="199"/>
                </a:lnTo>
                <a:lnTo>
                  <a:pt x="1" y="195"/>
                </a:lnTo>
                <a:lnTo>
                  <a:pt x="0" y="190"/>
                </a:lnTo>
                <a:lnTo>
                  <a:pt x="1" y="187"/>
                </a:lnTo>
                <a:lnTo>
                  <a:pt x="2" y="181"/>
                </a:lnTo>
                <a:lnTo>
                  <a:pt x="3" y="174"/>
                </a:lnTo>
                <a:lnTo>
                  <a:pt x="3" y="165"/>
                </a:lnTo>
                <a:lnTo>
                  <a:pt x="3" y="155"/>
                </a:lnTo>
                <a:lnTo>
                  <a:pt x="4" y="145"/>
                </a:lnTo>
                <a:lnTo>
                  <a:pt x="4" y="134"/>
                </a:lnTo>
                <a:lnTo>
                  <a:pt x="4" y="123"/>
                </a:lnTo>
                <a:lnTo>
                  <a:pt x="4" y="112"/>
                </a:lnTo>
                <a:lnTo>
                  <a:pt x="5" y="102"/>
                </a:lnTo>
                <a:lnTo>
                  <a:pt x="5" y="92"/>
                </a:lnTo>
                <a:lnTo>
                  <a:pt x="5" y="83"/>
                </a:lnTo>
                <a:lnTo>
                  <a:pt x="5" y="77"/>
                </a:lnTo>
                <a:lnTo>
                  <a:pt x="5" y="71"/>
                </a:lnTo>
                <a:lnTo>
                  <a:pt x="5" y="67"/>
                </a:lnTo>
                <a:lnTo>
                  <a:pt x="5"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8" name="Freeform 87"/>
          <p:cNvSpPr>
            <a:spLocks/>
          </p:cNvSpPr>
          <p:nvPr/>
        </p:nvSpPr>
        <p:spPr bwMode="auto">
          <a:xfrm>
            <a:off x="7181850" y="5257800"/>
            <a:ext cx="301625" cy="327025"/>
          </a:xfrm>
          <a:custGeom>
            <a:avLst/>
            <a:gdLst>
              <a:gd name="T0" fmla="*/ 2147483647 w 214"/>
              <a:gd name="T1" fmla="*/ 2147483647 h 206"/>
              <a:gd name="T2" fmla="*/ 2147483647 w 214"/>
              <a:gd name="T3" fmla="*/ 0 h 206"/>
              <a:gd name="T4" fmla="*/ 2147483647 w 214"/>
              <a:gd name="T5" fmla="*/ 2147483647 h 206"/>
              <a:gd name="T6" fmla="*/ 2147483647 w 214"/>
              <a:gd name="T7" fmla="*/ 2147483647 h 206"/>
              <a:gd name="T8" fmla="*/ 2147483647 w 214"/>
              <a:gd name="T9" fmla="*/ 2147483647 h 206"/>
              <a:gd name="T10" fmla="*/ 2147483647 w 214"/>
              <a:gd name="T11" fmla="*/ 2147483647 h 206"/>
              <a:gd name="T12" fmla="*/ 2147483647 w 214"/>
              <a:gd name="T13" fmla="*/ 2147483647 h 206"/>
              <a:gd name="T14" fmla="*/ 2147483647 w 214"/>
              <a:gd name="T15" fmla="*/ 2147483647 h 206"/>
              <a:gd name="T16" fmla="*/ 2147483647 w 214"/>
              <a:gd name="T17" fmla="*/ 2147483647 h 206"/>
              <a:gd name="T18" fmla="*/ 2147483647 w 214"/>
              <a:gd name="T19" fmla="*/ 2147483647 h 206"/>
              <a:gd name="T20" fmla="*/ 2147483647 w 214"/>
              <a:gd name="T21" fmla="*/ 2147483647 h 206"/>
              <a:gd name="T22" fmla="*/ 2147483647 w 214"/>
              <a:gd name="T23" fmla="*/ 2147483647 h 206"/>
              <a:gd name="T24" fmla="*/ 2147483647 w 214"/>
              <a:gd name="T25" fmla="*/ 2147483647 h 206"/>
              <a:gd name="T26" fmla="*/ 2147483647 w 214"/>
              <a:gd name="T27" fmla="*/ 2147483647 h 206"/>
              <a:gd name="T28" fmla="*/ 2147483647 w 214"/>
              <a:gd name="T29" fmla="*/ 2147483647 h 206"/>
              <a:gd name="T30" fmla="*/ 2147483647 w 214"/>
              <a:gd name="T31" fmla="*/ 2147483647 h 206"/>
              <a:gd name="T32" fmla="*/ 2147483647 w 214"/>
              <a:gd name="T33" fmla="*/ 2147483647 h 206"/>
              <a:gd name="T34" fmla="*/ 2147483647 w 214"/>
              <a:gd name="T35" fmla="*/ 2147483647 h 206"/>
              <a:gd name="T36" fmla="*/ 2147483647 w 214"/>
              <a:gd name="T37" fmla="*/ 2147483647 h 206"/>
              <a:gd name="T38" fmla="*/ 2147483647 w 214"/>
              <a:gd name="T39" fmla="*/ 2147483647 h 206"/>
              <a:gd name="T40" fmla="*/ 2147483647 w 214"/>
              <a:gd name="T41" fmla="*/ 2147483647 h 206"/>
              <a:gd name="T42" fmla="*/ 2147483647 w 214"/>
              <a:gd name="T43" fmla="*/ 2147483647 h 206"/>
              <a:gd name="T44" fmla="*/ 2147483647 w 214"/>
              <a:gd name="T45" fmla="*/ 2147483647 h 206"/>
              <a:gd name="T46" fmla="*/ 2147483647 w 214"/>
              <a:gd name="T47" fmla="*/ 2147483647 h 206"/>
              <a:gd name="T48" fmla="*/ 2147483647 w 214"/>
              <a:gd name="T49" fmla="*/ 2147483647 h 206"/>
              <a:gd name="T50" fmla="*/ 2147483647 w 214"/>
              <a:gd name="T51" fmla="*/ 2147483647 h 206"/>
              <a:gd name="T52" fmla="*/ 0 w 214"/>
              <a:gd name="T53" fmla="*/ 2147483647 h 206"/>
              <a:gd name="T54" fmla="*/ 2147483647 w 214"/>
              <a:gd name="T55" fmla="*/ 2147483647 h 206"/>
              <a:gd name="T56" fmla="*/ 2147483647 w 214"/>
              <a:gd name="T57" fmla="*/ 2147483647 h 206"/>
              <a:gd name="T58" fmla="*/ 2147483647 w 214"/>
              <a:gd name="T59" fmla="*/ 2147483647 h 206"/>
              <a:gd name="T60" fmla="*/ 2147483647 w 214"/>
              <a:gd name="T61" fmla="*/ 2147483647 h 206"/>
              <a:gd name="T62" fmla="*/ 2147483647 w 214"/>
              <a:gd name="T63" fmla="*/ 2147483647 h 206"/>
              <a:gd name="T64" fmla="*/ 2147483647 w 214"/>
              <a:gd name="T65" fmla="*/ 2147483647 h 206"/>
              <a:gd name="T66" fmla="*/ 2147483647 w 214"/>
              <a:gd name="T67" fmla="*/ 2147483647 h 206"/>
              <a:gd name="T68" fmla="*/ 2147483647 w 214"/>
              <a:gd name="T69" fmla="*/ 2147483647 h 206"/>
              <a:gd name="T70" fmla="*/ 2147483647 w 214"/>
              <a:gd name="T71" fmla="*/ 2147483647 h 206"/>
              <a:gd name="T72" fmla="*/ 2147483647 w 214"/>
              <a:gd name="T73" fmla="*/ 2147483647 h 206"/>
              <a:gd name="T74" fmla="*/ 2147483647 w 214"/>
              <a:gd name="T75" fmla="*/ 2147483647 h 206"/>
              <a:gd name="T76" fmla="*/ 2147483647 w 214"/>
              <a:gd name="T77" fmla="*/ 2147483647 h 206"/>
              <a:gd name="T78" fmla="*/ 2147483647 w 214"/>
              <a:gd name="T79" fmla="*/ 2147483647 h 206"/>
              <a:gd name="T80" fmla="*/ 2147483647 w 214"/>
              <a:gd name="T81" fmla="*/ 2147483647 h 206"/>
              <a:gd name="T82" fmla="*/ 2147483647 w 214"/>
              <a:gd name="T83" fmla="*/ 2147483647 h 206"/>
              <a:gd name="T84" fmla="*/ 2147483647 w 214"/>
              <a:gd name="T85" fmla="*/ 2147483647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06"/>
              <a:gd name="T131" fmla="*/ 214 w 214"/>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06">
                <a:moveTo>
                  <a:pt x="5" y="66"/>
                </a:moveTo>
                <a:lnTo>
                  <a:pt x="187" y="0"/>
                </a:lnTo>
                <a:lnTo>
                  <a:pt x="214" y="106"/>
                </a:lnTo>
                <a:lnTo>
                  <a:pt x="212" y="106"/>
                </a:lnTo>
                <a:lnTo>
                  <a:pt x="206" y="108"/>
                </a:lnTo>
                <a:lnTo>
                  <a:pt x="198" y="111"/>
                </a:lnTo>
                <a:lnTo>
                  <a:pt x="188" y="115"/>
                </a:lnTo>
                <a:lnTo>
                  <a:pt x="176" y="120"/>
                </a:lnTo>
                <a:lnTo>
                  <a:pt x="165" y="127"/>
                </a:lnTo>
                <a:lnTo>
                  <a:pt x="153" y="134"/>
                </a:lnTo>
                <a:lnTo>
                  <a:pt x="142" y="142"/>
                </a:lnTo>
                <a:lnTo>
                  <a:pt x="134" y="150"/>
                </a:lnTo>
                <a:lnTo>
                  <a:pt x="127" y="160"/>
                </a:lnTo>
                <a:lnTo>
                  <a:pt x="122" y="170"/>
                </a:lnTo>
                <a:lnTo>
                  <a:pt x="116" y="179"/>
                </a:lnTo>
                <a:lnTo>
                  <a:pt x="111" y="188"/>
                </a:lnTo>
                <a:lnTo>
                  <a:pt x="103" y="195"/>
                </a:lnTo>
                <a:lnTo>
                  <a:pt x="93" y="201"/>
                </a:lnTo>
                <a:lnTo>
                  <a:pt x="80" y="204"/>
                </a:lnTo>
                <a:lnTo>
                  <a:pt x="65" y="205"/>
                </a:lnTo>
                <a:lnTo>
                  <a:pt x="50" y="206"/>
                </a:lnTo>
                <a:lnTo>
                  <a:pt x="36" y="205"/>
                </a:lnTo>
                <a:lnTo>
                  <a:pt x="24" y="204"/>
                </a:lnTo>
                <a:lnTo>
                  <a:pt x="13" y="202"/>
                </a:lnTo>
                <a:lnTo>
                  <a:pt x="5" y="199"/>
                </a:lnTo>
                <a:lnTo>
                  <a:pt x="1" y="195"/>
                </a:lnTo>
                <a:lnTo>
                  <a:pt x="0" y="190"/>
                </a:lnTo>
                <a:lnTo>
                  <a:pt x="1" y="187"/>
                </a:lnTo>
                <a:lnTo>
                  <a:pt x="2" y="181"/>
                </a:lnTo>
                <a:lnTo>
                  <a:pt x="2" y="174"/>
                </a:lnTo>
                <a:lnTo>
                  <a:pt x="3" y="165"/>
                </a:lnTo>
                <a:lnTo>
                  <a:pt x="3" y="155"/>
                </a:lnTo>
                <a:lnTo>
                  <a:pt x="3" y="145"/>
                </a:lnTo>
                <a:lnTo>
                  <a:pt x="4" y="134"/>
                </a:lnTo>
                <a:lnTo>
                  <a:pt x="4" y="123"/>
                </a:lnTo>
                <a:lnTo>
                  <a:pt x="4" y="112"/>
                </a:lnTo>
                <a:lnTo>
                  <a:pt x="5" y="102"/>
                </a:lnTo>
                <a:lnTo>
                  <a:pt x="5" y="92"/>
                </a:lnTo>
                <a:lnTo>
                  <a:pt x="5" y="83"/>
                </a:lnTo>
                <a:lnTo>
                  <a:pt x="5" y="77"/>
                </a:lnTo>
                <a:lnTo>
                  <a:pt x="5" y="71"/>
                </a:lnTo>
                <a:lnTo>
                  <a:pt x="5" y="67"/>
                </a:lnTo>
                <a:lnTo>
                  <a:pt x="5" y="66"/>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09" name="Freeform 88"/>
          <p:cNvSpPr>
            <a:spLocks/>
          </p:cNvSpPr>
          <p:nvPr/>
        </p:nvSpPr>
        <p:spPr bwMode="auto">
          <a:xfrm>
            <a:off x="2667000" y="5257800"/>
            <a:ext cx="301625" cy="327025"/>
          </a:xfrm>
          <a:custGeom>
            <a:avLst/>
            <a:gdLst>
              <a:gd name="T0" fmla="*/ 2147483647 w 214"/>
              <a:gd name="T1" fmla="*/ 2147483647 h 206"/>
              <a:gd name="T2" fmla="*/ 2147483647 w 214"/>
              <a:gd name="T3" fmla="*/ 0 h 206"/>
              <a:gd name="T4" fmla="*/ 2147483647 w 214"/>
              <a:gd name="T5" fmla="*/ 2147483647 h 206"/>
              <a:gd name="T6" fmla="*/ 2147483647 w 214"/>
              <a:gd name="T7" fmla="*/ 2147483647 h 206"/>
              <a:gd name="T8" fmla="*/ 2147483647 w 214"/>
              <a:gd name="T9" fmla="*/ 2147483647 h 206"/>
              <a:gd name="T10" fmla="*/ 2147483647 w 214"/>
              <a:gd name="T11" fmla="*/ 2147483647 h 206"/>
              <a:gd name="T12" fmla="*/ 2147483647 w 214"/>
              <a:gd name="T13" fmla="*/ 2147483647 h 206"/>
              <a:gd name="T14" fmla="*/ 2147483647 w 214"/>
              <a:gd name="T15" fmla="*/ 2147483647 h 206"/>
              <a:gd name="T16" fmla="*/ 2147483647 w 214"/>
              <a:gd name="T17" fmla="*/ 2147483647 h 206"/>
              <a:gd name="T18" fmla="*/ 2147483647 w 214"/>
              <a:gd name="T19" fmla="*/ 2147483647 h 206"/>
              <a:gd name="T20" fmla="*/ 2147483647 w 214"/>
              <a:gd name="T21" fmla="*/ 2147483647 h 206"/>
              <a:gd name="T22" fmla="*/ 2147483647 w 214"/>
              <a:gd name="T23" fmla="*/ 2147483647 h 206"/>
              <a:gd name="T24" fmla="*/ 2147483647 w 214"/>
              <a:gd name="T25" fmla="*/ 2147483647 h 206"/>
              <a:gd name="T26" fmla="*/ 2147483647 w 214"/>
              <a:gd name="T27" fmla="*/ 2147483647 h 206"/>
              <a:gd name="T28" fmla="*/ 2147483647 w 214"/>
              <a:gd name="T29" fmla="*/ 2147483647 h 206"/>
              <a:gd name="T30" fmla="*/ 2147483647 w 214"/>
              <a:gd name="T31" fmla="*/ 2147483647 h 206"/>
              <a:gd name="T32" fmla="*/ 2147483647 w 214"/>
              <a:gd name="T33" fmla="*/ 2147483647 h 206"/>
              <a:gd name="T34" fmla="*/ 2147483647 w 214"/>
              <a:gd name="T35" fmla="*/ 2147483647 h 206"/>
              <a:gd name="T36" fmla="*/ 2147483647 w 214"/>
              <a:gd name="T37" fmla="*/ 2147483647 h 206"/>
              <a:gd name="T38" fmla="*/ 2147483647 w 214"/>
              <a:gd name="T39" fmla="*/ 2147483647 h 206"/>
              <a:gd name="T40" fmla="*/ 2147483647 w 214"/>
              <a:gd name="T41" fmla="*/ 2147483647 h 206"/>
              <a:gd name="T42" fmla="*/ 2147483647 w 214"/>
              <a:gd name="T43" fmla="*/ 2147483647 h 206"/>
              <a:gd name="T44" fmla="*/ 2147483647 w 214"/>
              <a:gd name="T45" fmla="*/ 2147483647 h 206"/>
              <a:gd name="T46" fmla="*/ 2147483647 w 214"/>
              <a:gd name="T47" fmla="*/ 2147483647 h 206"/>
              <a:gd name="T48" fmla="*/ 2147483647 w 214"/>
              <a:gd name="T49" fmla="*/ 2147483647 h 206"/>
              <a:gd name="T50" fmla="*/ 2147483647 w 214"/>
              <a:gd name="T51" fmla="*/ 2147483647 h 206"/>
              <a:gd name="T52" fmla="*/ 2147483647 w 214"/>
              <a:gd name="T53" fmla="*/ 2147483647 h 206"/>
              <a:gd name="T54" fmla="*/ 2147483647 w 214"/>
              <a:gd name="T55" fmla="*/ 2147483647 h 206"/>
              <a:gd name="T56" fmla="*/ 2147483647 w 214"/>
              <a:gd name="T57" fmla="*/ 2147483647 h 206"/>
              <a:gd name="T58" fmla="*/ 0 w 214"/>
              <a:gd name="T59" fmla="*/ 2147483647 h 206"/>
              <a:gd name="T60" fmla="*/ 0 w 214"/>
              <a:gd name="T61" fmla="*/ 2147483647 h 206"/>
              <a:gd name="T62" fmla="*/ 2147483647 w 214"/>
              <a:gd name="T63" fmla="*/ 2147483647 h 206"/>
              <a:gd name="T64" fmla="*/ 2147483647 w 214"/>
              <a:gd name="T65" fmla="*/ 2147483647 h 206"/>
              <a:gd name="T66" fmla="*/ 2147483647 w 214"/>
              <a:gd name="T67" fmla="*/ 2147483647 h 206"/>
              <a:gd name="T68" fmla="*/ 2147483647 w 214"/>
              <a:gd name="T69" fmla="*/ 2147483647 h 206"/>
              <a:gd name="T70" fmla="*/ 2147483647 w 214"/>
              <a:gd name="T71" fmla="*/ 2147483647 h 206"/>
              <a:gd name="T72" fmla="*/ 2147483647 w 214"/>
              <a:gd name="T73" fmla="*/ 2147483647 h 206"/>
              <a:gd name="T74" fmla="*/ 2147483647 w 214"/>
              <a:gd name="T75" fmla="*/ 2147483647 h 206"/>
              <a:gd name="T76" fmla="*/ 2147483647 w 214"/>
              <a:gd name="T77" fmla="*/ 2147483647 h 206"/>
              <a:gd name="T78" fmla="*/ 2147483647 w 214"/>
              <a:gd name="T79" fmla="*/ 2147483647 h 206"/>
              <a:gd name="T80" fmla="*/ 2147483647 w 214"/>
              <a:gd name="T81" fmla="*/ 2147483647 h 206"/>
              <a:gd name="T82" fmla="*/ 2147483647 w 214"/>
              <a:gd name="T83" fmla="*/ 2147483647 h 206"/>
              <a:gd name="T84" fmla="*/ 2147483647 w 214"/>
              <a:gd name="T85" fmla="*/ 2147483647 h 206"/>
              <a:gd name="T86" fmla="*/ 2147483647 w 214"/>
              <a:gd name="T87" fmla="*/ 2147483647 h 206"/>
              <a:gd name="T88" fmla="*/ 2147483647 w 214"/>
              <a:gd name="T89" fmla="*/ 2147483647 h 206"/>
              <a:gd name="T90" fmla="*/ 2147483647 w 214"/>
              <a:gd name="T91" fmla="*/ 2147483647 h 206"/>
              <a:gd name="T92" fmla="*/ 2147483647 w 214"/>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06"/>
              <a:gd name="T143" fmla="*/ 214 w 214"/>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06">
                <a:moveTo>
                  <a:pt x="5" y="66"/>
                </a:moveTo>
                <a:lnTo>
                  <a:pt x="187" y="0"/>
                </a:lnTo>
                <a:lnTo>
                  <a:pt x="214" y="106"/>
                </a:lnTo>
                <a:lnTo>
                  <a:pt x="212" y="106"/>
                </a:lnTo>
                <a:lnTo>
                  <a:pt x="206" y="108"/>
                </a:lnTo>
                <a:lnTo>
                  <a:pt x="198" y="111"/>
                </a:lnTo>
                <a:lnTo>
                  <a:pt x="188" y="115"/>
                </a:lnTo>
                <a:lnTo>
                  <a:pt x="177" y="120"/>
                </a:lnTo>
                <a:lnTo>
                  <a:pt x="165" y="127"/>
                </a:lnTo>
                <a:lnTo>
                  <a:pt x="153" y="134"/>
                </a:lnTo>
                <a:lnTo>
                  <a:pt x="143" y="142"/>
                </a:lnTo>
                <a:lnTo>
                  <a:pt x="134" y="150"/>
                </a:lnTo>
                <a:lnTo>
                  <a:pt x="128" y="160"/>
                </a:lnTo>
                <a:lnTo>
                  <a:pt x="122" y="170"/>
                </a:lnTo>
                <a:lnTo>
                  <a:pt x="117" y="179"/>
                </a:lnTo>
                <a:lnTo>
                  <a:pt x="111" y="188"/>
                </a:lnTo>
                <a:lnTo>
                  <a:pt x="103" y="195"/>
                </a:lnTo>
                <a:lnTo>
                  <a:pt x="94" y="201"/>
                </a:lnTo>
                <a:lnTo>
                  <a:pt x="80" y="204"/>
                </a:lnTo>
                <a:lnTo>
                  <a:pt x="65" y="205"/>
                </a:lnTo>
                <a:lnTo>
                  <a:pt x="50" y="206"/>
                </a:lnTo>
                <a:lnTo>
                  <a:pt x="37" y="205"/>
                </a:lnTo>
                <a:lnTo>
                  <a:pt x="24" y="204"/>
                </a:lnTo>
                <a:lnTo>
                  <a:pt x="14" y="202"/>
                </a:lnTo>
                <a:lnTo>
                  <a:pt x="5" y="199"/>
                </a:lnTo>
                <a:lnTo>
                  <a:pt x="1" y="195"/>
                </a:lnTo>
                <a:lnTo>
                  <a:pt x="0" y="190"/>
                </a:lnTo>
                <a:lnTo>
                  <a:pt x="1" y="187"/>
                </a:lnTo>
                <a:lnTo>
                  <a:pt x="2" y="181"/>
                </a:lnTo>
                <a:lnTo>
                  <a:pt x="3" y="174"/>
                </a:lnTo>
                <a:lnTo>
                  <a:pt x="3" y="165"/>
                </a:lnTo>
                <a:lnTo>
                  <a:pt x="3" y="155"/>
                </a:lnTo>
                <a:lnTo>
                  <a:pt x="4" y="145"/>
                </a:lnTo>
                <a:lnTo>
                  <a:pt x="4" y="134"/>
                </a:lnTo>
                <a:lnTo>
                  <a:pt x="4" y="123"/>
                </a:lnTo>
                <a:lnTo>
                  <a:pt x="4" y="112"/>
                </a:lnTo>
                <a:lnTo>
                  <a:pt x="5" y="102"/>
                </a:lnTo>
                <a:lnTo>
                  <a:pt x="5" y="92"/>
                </a:lnTo>
                <a:lnTo>
                  <a:pt x="5" y="83"/>
                </a:lnTo>
                <a:lnTo>
                  <a:pt x="5" y="77"/>
                </a:lnTo>
                <a:lnTo>
                  <a:pt x="5" y="71"/>
                </a:lnTo>
                <a:lnTo>
                  <a:pt x="5" y="67"/>
                </a:lnTo>
                <a:lnTo>
                  <a:pt x="5" y="6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0" name="Freeform 89"/>
          <p:cNvSpPr>
            <a:spLocks/>
          </p:cNvSpPr>
          <p:nvPr/>
        </p:nvSpPr>
        <p:spPr bwMode="auto">
          <a:xfrm>
            <a:off x="7181850" y="5257800"/>
            <a:ext cx="301625" cy="327025"/>
          </a:xfrm>
          <a:custGeom>
            <a:avLst/>
            <a:gdLst>
              <a:gd name="T0" fmla="*/ 2147483647 w 214"/>
              <a:gd name="T1" fmla="*/ 2147483647 h 206"/>
              <a:gd name="T2" fmla="*/ 2147483647 w 214"/>
              <a:gd name="T3" fmla="*/ 0 h 206"/>
              <a:gd name="T4" fmla="*/ 2147483647 w 214"/>
              <a:gd name="T5" fmla="*/ 2147483647 h 206"/>
              <a:gd name="T6" fmla="*/ 2147483647 w 214"/>
              <a:gd name="T7" fmla="*/ 2147483647 h 206"/>
              <a:gd name="T8" fmla="*/ 2147483647 w 214"/>
              <a:gd name="T9" fmla="*/ 2147483647 h 206"/>
              <a:gd name="T10" fmla="*/ 2147483647 w 214"/>
              <a:gd name="T11" fmla="*/ 2147483647 h 206"/>
              <a:gd name="T12" fmla="*/ 2147483647 w 214"/>
              <a:gd name="T13" fmla="*/ 2147483647 h 206"/>
              <a:gd name="T14" fmla="*/ 2147483647 w 214"/>
              <a:gd name="T15" fmla="*/ 2147483647 h 206"/>
              <a:gd name="T16" fmla="*/ 2147483647 w 214"/>
              <a:gd name="T17" fmla="*/ 2147483647 h 206"/>
              <a:gd name="T18" fmla="*/ 2147483647 w 214"/>
              <a:gd name="T19" fmla="*/ 2147483647 h 206"/>
              <a:gd name="T20" fmla="*/ 2147483647 w 214"/>
              <a:gd name="T21" fmla="*/ 2147483647 h 206"/>
              <a:gd name="T22" fmla="*/ 2147483647 w 214"/>
              <a:gd name="T23" fmla="*/ 2147483647 h 206"/>
              <a:gd name="T24" fmla="*/ 2147483647 w 214"/>
              <a:gd name="T25" fmla="*/ 2147483647 h 206"/>
              <a:gd name="T26" fmla="*/ 2147483647 w 214"/>
              <a:gd name="T27" fmla="*/ 2147483647 h 206"/>
              <a:gd name="T28" fmla="*/ 2147483647 w 214"/>
              <a:gd name="T29" fmla="*/ 2147483647 h 206"/>
              <a:gd name="T30" fmla="*/ 2147483647 w 214"/>
              <a:gd name="T31" fmla="*/ 2147483647 h 206"/>
              <a:gd name="T32" fmla="*/ 2147483647 w 214"/>
              <a:gd name="T33" fmla="*/ 2147483647 h 206"/>
              <a:gd name="T34" fmla="*/ 2147483647 w 214"/>
              <a:gd name="T35" fmla="*/ 2147483647 h 206"/>
              <a:gd name="T36" fmla="*/ 2147483647 w 214"/>
              <a:gd name="T37" fmla="*/ 2147483647 h 206"/>
              <a:gd name="T38" fmla="*/ 2147483647 w 214"/>
              <a:gd name="T39" fmla="*/ 2147483647 h 206"/>
              <a:gd name="T40" fmla="*/ 2147483647 w 214"/>
              <a:gd name="T41" fmla="*/ 2147483647 h 206"/>
              <a:gd name="T42" fmla="*/ 2147483647 w 214"/>
              <a:gd name="T43" fmla="*/ 2147483647 h 206"/>
              <a:gd name="T44" fmla="*/ 2147483647 w 214"/>
              <a:gd name="T45" fmla="*/ 2147483647 h 206"/>
              <a:gd name="T46" fmla="*/ 2147483647 w 214"/>
              <a:gd name="T47" fmla="*/ 2147483647 h 206"/>
              <a:gd name="T48" fmla="*/ 2147483647 w 214"/>
              <a:gd name="T49" fmla="*/ 2147483647 h 206"/>
              <a:gd name="T50" fmla="*/ 2147483647 w 214"/>
              <a:gd name="T51" fmla="*/ 2147483647 h 206"/>
              <a:gd name="T52" fmla="*/ 2147483647 w 214"/>
              <a:gd name="T53" fmla="*/ 2147483647 h 206"/>
              <a:gd name="T54" fmla="*/ 2147483647 w 214"/>
              <a:gd name="T55" fmla="*/ 2147483647 h 206"/>
              <a:gd name="T56" fmla="*/ 2147483647 w 214"/>
              <a:gd name="T57" fmla="*/ 2147483647 h 206"/>
              <a:gd name="T58" fmla="*/ 0 w 214"/>
              <a:gd name="T59" fmla="*/ 2147483647 h 206"/>
              <a:gd name="T60" fmla="*/ 0 w 214"/>
              <a:gd name="T61" fmla="*/ 2147483647 h 206"/>
              <a:gd name="T62" fmla="*/ 2147483647 w 214"/>
              <a:gd name="T63" fmla="*/ 2147483647 h 206"/>
              <a:gd name="T64" fmla="*/ 2147483647 w 214"/>
              <a:gd name="T65" fmla="*/ 2147483647 h 206"/>
              <a:gd name="T66" fmla="*/ 2147483647 w 214"/>
              <a:gd name="T67" fmla="*/ 2147483647 h 206"/>
              <a:gd name="T68" fmla="*/ 2147483647 w 214"/>
              <a:gd name="T69" fmla="*/ 2147483647 h 206"/>
              <a:gd name="T70" fmla="*/ 2147483647 w 214"/>
              <a:gd name="T71" fmla="*/ 2147483647 h 206"/>
              <a:gd name="T72" fmla="*/ 2147483647 w 214"/>
              <a:gd name="T73" fmla="*/ 2147483647 h 206"/>
              <a:gd name="T74" fmla="*/ 2147483647 w 214"/>
              <a:gd name="T75" fmla="*/ 2147483647 h 206"/>
              <a:gd name="T76" fmla="*/ 2147483647 w 214"/>
              <a:gd name="T77" fmla="*/ 2147483647 h 206"/>
              <a:gd name="T78" fmla="*/ 2147483647 w 214"/>
              <a:gd name="T79" fmla="*/ 2147483647 h 206"/>
              <a:gd name="T80" fmla="*/ 2147483647 w 214"/>
              <a:gd name="T81" fmla="*/ 2147483647 h 206"/>
              <a:gd name="T82" fmla="*/ 2147483647 w 214"/>
              <a:gd name="T83" fmla="*/ 2147483647 h 206"/>
              <a:gd name="T84" fmla="*/ 2147483647 w 214"/>
              <a:gd name="T85" fmla="*/ 2147483647 h 206"/>
              <a:gd name="T86" fmla="*/ 2147483647 w 214"/>
              <a:gd name="T87" fmla="*/ 2147483647 h 206"/>
              <a:gd name="T88" fmla="*/ 2147483647 w 214"/>
              <a:gd name="T89" fmla="*/ 2147483647 h 206"/>
              <a:gd name="T90" fmla="*/ 2147483647 w 214"/>
              <a:gd name="T91" fmla="*/ 2147483647 h 206"/>
              <a:gd name="T92" fmla="*/ 2147483647 w 214"/>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206"/>
              <a:gd name="T143" fmla="*/ 214 w 214"/>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206">
                <a:moveTo>
                  <a:pt x="5" y="66"/>
                </a:moveTo>
                <a:lnTo>
                  <a:pt x="187" y="0"/>
                </a:lnTo>
                <a:lnTo>
                  <a:pt x="214" y="106"/>
                </a:lnTo>
                <a:lnTo>
                  <a:pt x="212" y="106"/>
                </a:lnTo>
                <a:lnTo>
                  <a:pt x="206" y="108"/>
                </a:lnTo>
                <a:lnTo>
                  <a:pt x="198" y="111"/>
                </a:lnTo>
                <a:lnTo>
                  <a:pt x="188" y="115"/>
                </a:lnTo>
                <a:lnTo>
                  <a:pt x="176" y="120"/>
                </a:lnTo>
                <a:lnTo>
                  <a:pt x="165" y="127"/>
                </a:lnTo>
                <a:lnTo>
                  <a:pt x="153" y="134"/>
                </a:lnTo>
                <a:lnTo>
                  <a:pt x="142" y="142"/>
                </a:lnTo>
                <a:lnTo>
                  <a:pt x="134" y="150"/>
                </a:lnTo>
                <a:lnTo>
                  <a:pt x="127" y="160"/>
                </a:lnTo>
                <a:lnTo>
                  <a:pt x="122" y="170"/>
                </a:lnTo>
                <a:lnTo>
                  <a:pt x="116" y="179"/>
                </a:lnTo>
                <a:lnTo>
                  <a:pt x="111" y="188"/>
                </a:lnTo>
                <a:lnTo>
                  <a:pt x="103" y="195"/>
                </a:lnTo>
                <a:lnTo>
                  <a:pt x="93" y="201"/>
                </a:lnTo>
                <a:lnTo>
                  <a:pt x="80" y="204"/>
                </a:lnTo>
                <a:lnTo>
                  <a:pt x="65" y="205"/>
                </a:lnTo>
                <a:lnTo>
                  <a:pt x="50" y="206"/>
                </a:lnTo>
                <a:lnTo>
                  <a:pt x="36" y="205"/>
                </a:lnTo>
                <a:lnTo>
                  <a:pt x="24" y="204"/>
                </a:lnTo>
                <a:lnTo>
                  <a:pt x="13" y="202"/>
                </a:lnTo>
                <a:lnTo>
                  <a:pt x="5" y="199"/>
                </a:lnTo>
                <a:lnTo>
                  <a:pt x="1" y="195"/>
                </a:lnTo>
                <a:lnTo>
                  <a:pt x="0" y="190"/>
                </a:lnTo>
                <a:lnTo>
                  <a:pt x="1" y="187"/>
                </a:lnTo>
                <a:lnTo>
                  <a:pt x="2" y="181"/>
                </a:lnTo>
                <a:lnTo>
                  <a:pt x="2" y="174"/>
                </a:lnTo>
                <a:lnTo>
                  <a:pt x="3" y="165"/>
                </a:lnTo>
                <a:lnTo>
                  <a:pt x="3" y="155"/>
                </a:lnTo>
                <a:lnTo>
                  <a:pt x="3" y="145"/>
                </a:lnTo>
                <a:lnTo>
                  <a:pt x="4" y="134"/>
                </a:lnTo>
                <a:lnTo>
                  <a:pt x="4" y="123"/>
                </a:lnTo>
                <a:lnTo>
                  <a:pt x="4" y="112"/>
                </a:lnTo>
                <a:lnTo>
                  <a:pt x="5" y="102"/>
                </a:lnTo>
                <a:lnTo>
                  <a:pt x="5" y="92"/>
                </a:lnTo>
                <a:lnTo>
                  <a:pt x="5" y="83"/>
                </a:lnTo>
                <a:lnTo>
                  <a:pt x="5" y="77"/>
                </a:lnTo>
                <a:lnTo>
                  <a:pt x="5" y="71"/>
                </a:lnTo>
                <a:lnTo>
                  <a:pt x="5" y="67"/>
                </a:lnTo>
                <a:lnTo>
                  <a:pt x="5" y="66"/>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1" name="Freeform 90"/>
          <p:cNvSpPr>
            <a:spLocks/>
          </p:cNvSpPr>
          <p:nvPr/>
        </p:nvSpPr>
        <p:spPr bwMode="auto">
          <a:xfrm>
            <a:off x="2654300" y="5411788"/>
            <a:ext cx="960438" cy="450850"/>
          </a:xfrm>
          <a:custGeom>
            <a:avLst/>
            <a:gdLst>
              <a:gd name="T0" fmla="*/ 2147483647 w 681"/>
              <a:gd name="T1" fmla="*/ 2147483647 h 284"/>
              <a:gd name="T2" fmla="*/ 2147483647 w 681"/>
              <a:gd name="T3" fmla="*/ 2147483647 h 284"/>
              <a:gd name="T4" fmla="*/ 2147483647 w 681"/>
              <a:gd name="T5" fmla="*/ 2147483647 h 284"/>
              <a:gd name="T6" fmla="*/ 2147483647 w 681"/>
              <a:gd name="T7" fmla="*/ 2147483647 h 284"/>
              <a:gd name="T8" fmla="*/ 2147483647 w 681"/>
              <a:gd name="T9" fmla="*/ 2147483647 h 284"/>
              <a:gd name="T10" fmla="*/ 2147483647 w 681"/>
              <a:gd name="T11" fmla="*/ 2147483647 h 284"/>
              <a:gd name="T12" fmla="*/ 2147483647 w 681"/>
              <a:gd name="T13" fmla="*/ 2147483647 h 284"/>
              <a:gd name="T14" fmla="*/ 2147483647 w 681"/>
              <a:gd name="T15" fmla="*/ 2147483647 h 284"/>
              <a:gd name="T16" fmla="*/ 2147483647 w 681"/>
              <a:gd name="T17" fmla="*/ 2147483647 h 284"/>
              <a:gd name="T18" fmla="*/ 2147483647 w 681"/>
              <a:gd name="T19" fmla="*/ 2147483647 h 284"/>
              <a:gd name="T20" fmla="*/ 2147483647 w 681"/>
              <a:gd name="T21" fmla="*/ 2147483647 h 284"/>
              <a:gd name="T22" fmla="*/ 2147483647 w 681"/>
              <a:gd name="T23" fmla="*/ 2147483647 h 284"/>
              <a:gd name="T24" fmla="*/ 2147483647 w 681"/>
              <a:gd name="T25" fmla="*/ 2147483647 h 284"/>
              <a:gd name="T26" fmla="*/ 2147483647 w 681"/>
              <a:gd name="T27" fmla="*/ 2147483647 h 284"/>
              <a:gd name="T28" fmla="*/ 2147483647 w 681"/>
              <a:gd name="T29" fmla="*/ 2147483647 h 284"/>
              <a:gd name="T30" fmla="*/ 2147483647 w 681"/>
              <a:gd name="T31" fmla="*/ 2147483647 h 284"/>
              <a:gd name="T32" fmla="*/ 2147483647 w 681"/>
              <a:gd name="T33" fmla="*/ 2147483647 h 284"/>
              <a:gd name="T34" fmla="*/ 2147483647 w 681"/>
              <a:gd name="T35" fmla="*/ 2147483647 h 284"/>
              <a:gd name="T36" fmla="*/ 2147483647 w 681"/>
              <a:gd name="T37" fmla="*/ 2147483647 h 284"/>
              <a:gd name="T38" fmla="*/ 2147483647 w 681"/>
              <a:gd name="T39" fmla="*/ 2147483647 h 284"/>
              <a:gd name="T40" fmla="*/ 2147483647 w 681"/>
              <a:gd name="T41" fmla="*/ 2147483647 h 284"/>
              <a:gd name="T42" fmla="*/ 2147483647 w 681"/>
              <a:gd name="T43" fmla="*/ 2147483647 h 284"/>
              <a:gd name="T44" fmla="*/ 2147483647 w 681"/>
              <a:gd name="T45" fmla="*/ 2147483647 h 284"/>
              <a:gd name="T46" fmla="*/ 2147483647 w 681"/>
              <a:gd name="T47" fmla="*/ 2147483647 h 284"/>
              <a:gd name="T48" fmla="*/ 2147483647 w 681"/>
              <a:gd name="T49" fmla="*/ 2147483647 h 284"/>
              <a:gd name="T50" fmla="*/ 2147483647 w 681"/>
              <a:gd name="T51" fmla="*/ 2147483647 h 284"/>
              <a:gd name="T52" fmla="*/ 2147483647 w 681"/>
              <a:gd name="T53" fmla="*/ 2147483647 h 284"/>
              <a:gd name="T54" fmla="*/ 2147483647 w 681"/>
              <a:gd name="T55" fmla="*/ 2147483647 h 284"/>
              <a:gd name="T56" fmla="*/ 2147483647 w 681"/>
              <a:gd name="T57" fmla="*/ 2147483647 h 284"/>
              <a:gd name="T58" fmla="*/ 2147483647 w 681"/>
              <a:gd name="T59" fmla="*/ 0 h 284"/>
              <a:gd name="T60" fmla="*/ 2147483647 w 681"/>
              <a:gd name="T61" fmla="*/ 0 h 284"/>
              <a:gd name="T62" fmla="*/ 2147483647 w 681"/>
              <a:gd name="T63" fmla="*/ 2147483647 h 284"/>
              <a:gd name="T64" fmla="*/ 2147483647 w 681"/>
              <a:gd name="T65" fmla="*/ 2147483647 h 284"/>
              <a:gd name="T66" fmla="*/ 2147483647 w 681"/>
              <a:gd name="T67" fmla="*/ 2147483647 h 284"/>
              <a:gd name="T68" fmla="*/ 2147483647 w 681"/>
              <a:gd name="T69" fmla="*/ 2147483647 h 284"/>
              <a:gd name="T70" fmla="*/ 2147483647 w 681"/>
              <a:gd name="T71" fmla="*/ 2147483647 h 284"/>
              <a:gd name="T72" fmla="*/ 2147483647 w 681"/>
              <a:gd name="T73" fmla="*/ 2147483647 h 284"/>
              <a:gd name="T74" fmla="*/ 2147483647 w 681"/>
              <a:gd name="T75" fmla="*/ 2147483647 h 284"/>
              <a:gd name="T76" fmla="*/ 2147483647 w 681"/>
              <a:gd name="T77" fmla="*/ 2147483647 h 284"/>
              <a:gd name="T78" fmla="*/ 2147483647 w 681"/>
              <a:gd name="T79" fmla="*/ 2147483647 h 284"/>
              <a:gd name="T80" fmla="*/ 2147483647 w 681"/>
              <a:gd name="T81" fmla="*/ 2147483647 h 284"/>
              <a:gd name="T82" fmla="*/ 2147483647 w 681"/>
              <a:gd name="T83" fmla="*/ 2147483647 h 284"/>
              <a:gd name="T84" fmla="*/ 2147483647 w 681"/>
              <a:gd name="T85" fmla="*/ 2147483647 h 284"/>
              <a:gd name="T86" fmla="*/ 2147483647 w 681"/>
              <a:gd name="T87" fmla="*/ 2147483647 h 284"/>
              <a:gd name="T88" fmla="*/ 0 w 681"/>
              <a:gd name="T89" fmla="*/ 2147483647 h 284"/>
              <a:gd name="T90" fmla="*/ 2147483647 w 681"/>
              <a:gd name="T91" fmla="*/ 2147483647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1"/>
              <a:gd name="T139" fmla="*/ 0 h 284"/>
              <a:gd name="T140" fmla="*/ 681 w 681"/>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1" h="284">
                <a:moveTo>
                  <a:pt x="1" y="271"/>
                </a:moveTo>
                <a:lnTo>
                  <a:pt x="183" y="284"/>
                </a:lnTo>
                <a:lnTo>
                  <a:pt x="191" y="239"/>
                </a:lnTo>
                <a:lnTo>
                  <a:pt x="194" y="241"/>
                </a:lnTo>
                <a:lnTo>
                  <a:pt x="200" y="246"/>
                </a:lnTo>
                <a:lnTo>
                  <a:pt x="209" y="252"/>
                </a:lnTo>
                <a:lnTo>
                  <a:pt x="220" y="259"/>
                </a:lnTo>
                <a:lnTo>
                  <a:pt x="231" y="266"/>
                </a:lnTo>
                <a:lnTo>
                  <a:pt x="242" y="272"/>
                </a:lnTo>
                <a:lnTo>
                  <a:pt x="251" y="275"/>
                </a:lnTo>
                <a:lnTo>
                  <a:pt x="258" y="275"/>
                </a:lnTo>
                <a:lnTo>
                  <a:pt x="260" y="274"/>
                </a:lnTo>
                <a:lnTo>
                  <a:pt x="265" y="274"/>
                </a:lnTo>
                <a:lnTo>
                  <a:pt x="271" y="273"/>
                </a:lnTo>
                <a:lnTo>
                  <a:pt x="280" y="272"/>
                </a:lnTo>
                <a:lnTo>
                  <a:pt x="290" y="272"/>
                </a:lnTo>
                <a:lnTo>
                  <a:pt x="302" y="270"/>
                </a:lnTo>
                <a:lnTo>
                  <a:pt x="315" y="269"/>
                </a:lnTo>
                <a:lnTo>
                  <a:pt x="330" y="268"/>
                </a:lnTo>
                <a:lnTo>
                  <a:pt x="345" y="266"/>
                </a:lnTo>
                <a:lnTo>
                  <a:pt x="362" y="265"/>
                </a:lnTo>
                <a:lnTo>
                  <a:pt x="379" y="264"/>
                </a:lnTo>
                <a:lnTo>
                  <a:pt x="397" y="262"/>
                </a:lnTo>
                <a:lnTo>
                  <a:pt x="416" y="261"/>
                </a:lnTo>
                <a:lnTo>
                  <a:pt x="435" y="259"/>
                </a:lnTo>
                <a:lnTo>
                  <a:pt x="454" y="257"/>
                </a:lnTo>
                <a:lnTo>
                  <a:pt x="474" y="255"/>
                </a:lnTo>
                <a:lnTo>
                  <a:pt x="493" y="254"/>
                </a:lnTo>
                <a:lnTo>
                  <a:pt x="513" y="253"/>
                </a:lnTo>
                <a:lnTo>
                  <a:pt x="531" y="251"/>
                </a:lnTo>
                <a:lnTo>
                  <a:pt x="550" y="250"/>
                </a:lnTo>
                <a:lnTo>
                  <a:pt x="567" y="248"/>
                </a:lnTo>
                <a:lnTo>
                  <a:pt x="585" y="247"/>
                </a:lnTo>
                <a:lnTo>
                  <a:pt x="601" y="246"/>
                </a:lnTo>
                <a:lnTo>
                  <a:pt x="616" y="244"/>
                </a:lnTo>
                <a:lnTo>
                  <a:pt x="630" y="243"/>
                </a:lnTo>
                <a:lnTo>
                  <a:pt x="642" y="242"/>
                </a:lnTo>
                <a:lnTo>
                  <a:pt x="653" y="242"/>
                </a:lnTo>
                <a:lnTo>
                  <a:pt x="662" y="240"/>
                </a:lnTo>
                <a:lnTo>
                  <a:pt x="669" y="240"/>
                </a:lnTo>
                <a:lnTo>
                  <a:pt x="675" y="240"/>
                </a:lnTo>
                <a:lnTo>
                  <a:pt x="679" y="239"/>
                </a:lnTo>
                <a:lnTo>
                  <a:pt x="680" y="239"/>
                </a:lnTo>
                <a:lnTo>
                  <a:pt x="680" y="236"/>
                </a:lnTo>
                <a:lnTo>
                  <a:pt x="681" y="229"/>
                </a:lnTo>
                <a:lnTo>
                  <a:pt x="681" y="217"/>
                </a:lnTo>
                <a:lnTo>
                  <a:pt x="681" y="202"/>
                </a:lnTo>
                <a:lnTo>
                  <a:pt x="680" y="184"/>
                </a:lnTo>
                <a:lnTo>
                  <a:pt x="678" y="163"/>
                </a:lnTo>
                <a:lnTo>
                  <a:pt x="673" y="142"/>
                </a:lnTo>
                <a:lnTo>
                  <a:pt x="667" y="120"/>
                </a:lnTo>
                <a:lnTo>
                  <a:pt x="657" y="97"/>
                </a:lnTo>
                <a:lnTo>
                  <a:pt x="644" y="76"/>
                </a:lnTo>
                <a:lnTo>
                  <a:pt x="627" y="55"/>
                </a:lnTo>
                <a:lnTo>
                  <a:pt x="607" y="37"/>
                </a:lnTo>
                <a:lnTo>
                  <a:pt x="581" y="22"/>
                </a:lnTo>
                <a:lnTo>
                  <a:pt x="550" y="10"/>
                </a:lnTo>
                <a:lnTo>
                  <a:pt x="513" y="3"/>
                </a:lnTo>
                <a:lnTo>
                  <a:pt x="471" y="0"/>
                </a:lnTo>
                <a:lnTo>
                  <a:pt x="427" y="0"/>
                </a:lnTo>
                <a:lnTo>
                  <a:pt x="388" y="0"/>
                </a:lnTo>
                <a:lnTo>
                  <a:pt x="353" y="0"/>
                </a:lnTo>
                <a:lnTo>
                  <a:pt x="321" y="0"/>
                </a:lnTo>
                <a:lnTo>
                  <a:pt x="293" y="1"/>
                </a:lnTo>
                <a:lnTo>
                  <a:pt x="269" y="1"/>
                </a:lnTo>
                <a:lnTo>
                  <a:pt x="248" y="1"/>
                </a:lnTo>
                <a:lnTo>
                  <a:pt x="230" y="2"/>
                </a:lnTo>
                <a:lnTo>
                  <a:pt x="215" y="3"/>
                </a:lnTo>
                <a:lnTo>
                  <a:pt x="203" y="3"/>
                </a:lnTo>
                <a:lnTo>
                  <a:pt x="193" y="3"/>
                </a:lnTo>
                <a:lnTo>
                  <a:pt x="186" y="4"/>
                </a:lnTo>
                <a:lnTo>
                  <a:pt x="180" y="4"/>
                </a:lnTo>
                <a:lnTo>
                  <a:pt x="176" y="4"/>
                </a:lnTo>
                <a:lnTo>
                  <a:pt x="174" y="4"/>
                </a:lnTo>
                <a:lnTo>
                  <a:pt x="173" y="4"/>
                </a:lnTo>
                <a:lnTo>
                  <a:pt x="45" y="62"/>
                </a:lnTo>
                <a:lnTo>
                  <a:pt x="44" y="62"/>
                </a:lnTo>
                <a:lnTo>
                  <a:pt x="43" y="61"/>
                </a:lnTo>
                <a:lnTo>
                  <a:pt x="40" y="60"/>
                </a:lnTo>
                <a:lnTo>
                  <a:pt x="37" y="60"/>
                </a:lnTo>
                <a:lnTo>
                  <a:pt x="33" y="60"/>
                </a:lnTo>
                <a:lnTo>
                  <a:pt x="28" y="62"/>
                </a:lnTo>
                <a:lnTo>
                  <a:pt x="24" y="65"/>
                </a:lnTo>
                <a:lnTo>
                  <a:pt x="20" y="72"/>
                </a:lnTo>
                <a:lnTo>
                  <a:pt x="15" y="81"/>
                </a:lnTo>
                <a:lnTo>
                  <a:pt x="10" y="94"/>
                </a:lnTo>
                <a:lnTo>
                  <a:pt x="7" y="110"/>
                </a:lnTo>
                <a:lnTo>
                  <a:pt x="4" y="132"/>
                </a:lnTo>
                <a:lnTo>
                  <a:pt x="1" y="158"/>
                </a:lnTo>
                <a:lnTo>
                  <a:pt x="0" y="189"/>
                </a:lnTo>
                <a:lnTo>
                  <a:pt x="0" y="227"/>
                </a:lnTo>
                <a:lnTo>
                  <a:pt x="1" y="2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12" name="Freeform 91"/>
          <p:cNvSpPr>
            <a:spLocks/>
          </p:cNvSpPr>
          <p:nvPr/>
        </p:nvSpPr>
        <p:spPr bwMode="auto">
          <a:xfrm>
            <a:off x="7167563" y="5411788"/>
            <a:ext cx="962025" cy="450850"/>
          </a:xfrm>
          <a:custGeom>
            <a:avLst/>
            <a:gdLst>
              <a:gd name="T0" fmla="*/ 2147483647 w 682"/>
              <a:gd name="T1" fmla="*/ 2147483647 h 284"/>
              <a:gd name="T2" fmla="*/ 2147483647 w 682"/>
              <a:gd name="T3" fmla="*/ 2147483647 h 284"/>
              <a:gd name="T4" fmla="*/ 2147483647 w 682"/>
              <a:gd name="T5" fmla="*/ 2147483647 h 284"/>
              <a:gd name="T6" fmla="*/ 2147483647 w 682"/>
              <a:gd name="T7" fmla="*/ 2147483647 h 284"/>
              <a:gd name="T8" fmla="*/ 2147483647 w 682"/>
              <a:gd name="T9" fmla="*/ 2147483647 h 284"/>
              <a:gd name="T10" fmla="*/ 2147483647 w 682"/>
              <a:gd name="T11" fmla="*/ 2147483647 h 284"/>
              <a:gd name="T12" fmla="*/ 2147483647 w 682"/>
              <a:gd name="T13" fmla="*/ 2147483647 h 284"/>
              <a:gd name="T14" fmla="*/ 2147483647 w 682"/>
              <a:gd name="T15" fmla="*/ 2147483647 h 284"/>
              <a:gd name="T16" fmla="*/ 2147483647 w 682"/>
              <a:gd name="T17" fmla="*/ 2147483647 h 284"/>
              <a:gd name="T18" fmla="*/ 2147483647 w 682"/>
              <a:gd name="T19" fmla="*/ 2147483647 h 284"/>
              <a:gd name="T20" fmla="*/ 2147483647 w 682"/>
              <a:gd name="T21" fmla="*/ 2147483647 h 284"/>
              <a:gd name="T22" fmla="*/ 2147483647 w 682"/>
              <a:gd name="T23" fmla="*/ 2147483647 h 284"/>
              <a:gd name="T24" fmla="*/ 2147483647 w 682"/>
              <a:gd name="T25" fmla="*/ 2147483647 h 284"/>
              <a:gd name="T26" fmla="*/ 2147483647 w 682"/>
              <a:gd name="T27" fmla="*/ 2147483647 h 284"/>
              <a:gd name="T28" fmla="*/ 2147483647 w 682"/>
              <a:gd name="T29" fmla="*/ 2147483647 h 284"/>
              <a:gd name="T30" fmla="*/ 2147483647 w 682"/>
              <a:gd name="T31" fmla="*/ 2147483647 h 284"/>
              <a:gd name="T32" fmla="*/ 2147483647 w 682"/>
              <a:gd name="T33" fmla="*/ 2147483647 h 284"/>
              <a:gd name="T34" fmla="*/ 2147483647 w 682"/>
              <a:gd name="T35" fmla="*/ 2147483647 h 284"/>
              <a:gd name="T36" fmla="*/ 2147483647 w 682"/>
              <a:gd name="T37" fmla="*/ 2147483647 h 284"/>
              <a:gd name="T38" fmla="*/ 2147483647 w 682"/>
              <a:gd name="T39" fmla="*/ 2147483647 h 284"/>
              <a:gd name="T40" fmla="*/ 2147483647 w 682"/>
              <a:gd name="T41" fmla="*/ 2147483647 h 284"/>
              <a:gd name="T42" fmla="*/ 2147483647 w 682"/>
              <a:gd name="T43" fmla="*/ 2147483647 h 284"/>
              <a:gd name="T44" fmla="*/ 2147483647 w 682"/>
              <a:gd name="T45" fmla="*/ 2147483647 h 284"/>
              <a:gd name="T46" fmla="*/ 2147483647 w 682"/>
              <a:gd name="T47" fmla="*/ 2147483647 h 284"/>
              <a:gd name="T48" fmla="*/ 2147483647 w 682"/>
              <a:gd name="T49" fmla="*/ 2147483647 h 284"/>
              <a:gd name="T50" fmla="*/ 2147483647 w 682"/>
              <a:gd name="T51" fmla="*/ 2147483647 h 284"/>
              <a:gd name="T52" fmla="*/ 2147483647 w 682"/>
              <a:gd name="T53" fmla="*/ 2147483647 h 284"/>
              <a:gd name="T54" fmla="*/ 2147483647 w 682"/>
              <a:gd name="T55" fmla="*/ 2147483647 h 284"/>
              <a:gd name="T56" fmla="*/ 2147483647 w 682"/>
              <a:gd name="T57" fmla="*/ 2147483647 h 284"/>
              <a:gd name="T58" fmla="*/ 2147483647 w 682"/>
              <a:gd name="T59" fmla="*/ 0 h 284"/>
              <a:gd name="T60" fmla="*/ 2147483647 w 682"/>
              <a:gd name="T61" fmla="*/ 0 h 284"/>
              <a:gd name="T62" fmla="*/ 2147483647 w 682"/>
              <a:gd name="T63" fmla="*/ 2147483647 h 284"/>
              <a:gd name="T64" fmla="*/ 2147483647 w 682"/>
              <a:gd name="T65" fmla="*/ 2147483647 h 284"/>
              <a:gd name="T66" fmla="*/ 2147483647 w 682"/>
              <a:gd name="T67" fmla="*/ 2147483647 h 284"/>
              <a:gd name="T68" fmla="*/ 2147483647 w 682"/>
              <a:gd name="T69" fmla="*/ 2147483647 h 284"/>
              <a:gd name="T70" fmla="*/ 2147483647 w 682"/>
              <a:gd name="T71" fmla="*/ 2147483647 h 284"/>
              <a:gd name="T72" fmla="*/ 2147483647 w 682"/>
              <a:gd name="T73" fmla="*/ 2147483647 h 284"/>
              <a:gd name="T74" fmla="*/ 2147483647 w 682"/>
              <a:gd name="T75" fmla="*/ 2147483647 h 284"/>
              <a:gd name="T76" fmla="*/ 2147483647 w 682"/>
              <a:gd name="T77" fmla="*/ 2147483647 h 284"/>
              <a:gd name="T78" fmla="*/ 2147483647 w 682"/>
              <a:gd name="T79" fmla="*/ 2147483647 h 284"/>
              <a:gd name="T80" fmla="*/ 2147483647 w 682"/>
              <a:gd name="T81" fmla="*/ 2147483647 h 284"/>
              <a:gd name="T82" fmla="*/ 2147483647 w 682"/>
              <a:gd name="T83" fmla="*/ 2147483647 h 284"/>
              <a:gd name="T84" fmla="*/ 2147483647 w 682"/>
              <a:gd name="T85" fmla="*/ 2147483647 h 284"/>
              <a:gd name="T86" fmla="*/ 2147483647 w 682"/>
              <a:gd name="T87" fmla="*/ 2147483647 h 284"/>
              <a:gd name="T88" fmla="*/ 2147483647 w 682"/>
              <a:gd name="T89" fmla="*/ 2147483647 h 284"/>
              <a:gd name="T90" fmla="*/ 2147483647 w 682"/>
              <a:gd name="T91" fmla="*/ 2147483647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2"/>
              <a:gd name="T139" fmla="*/ 0 h 284"/>
              <a:gd name="T140" fmla="*/ 682 w 682"/>
              <a:gd name="T141" fmla="*/ 284 h 2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2" h="284">
                <a:moveTo>
                  <a:pt x="1" y="271"/>
                </a:moveTo>
                <a:lnTo>
                  <a:pt x="183" y="284"/>
                </a:lnTo>
                <a:lnTo>
                  <a:pt x="192" y="239"/>
                </a:lnTo>
                <a:lnTo>
                  <a:pt x="194" y="241"/>
                </a:lnTo>
                <a:lnTo>
                  <a:pt x="201" y="246"/>
                </a:lnTo>
                <a:lnTo>
                  <a:pt x="209" y="252"/>
                </a:lnTo>
                <a:lnTo>
                  <a:pt x="220" y="259"/>
                </a:lnTo>
                <a:lnTo>
                  <a:pt x="232" y="266"/>
                </a:lnTo>
                <a:lnTo>
                  <a:pt x="243" y="272"/>
                </a:lnTo>
                <a:lnTo>
                  <a:pt x="252" y="275"/>
                </a:lnTo>
                <a:lnTo>
                  <a:pt x="259" y="275"/>
                </a:lnTo>
                <a:lnTo>
                  <a:pt x="261" y="274"/>
                </a:lnTo>
                <a:lnTo>
                  <a:pt x="266" y="274"/>
                </a:lnTo>
                <a:lnTo>
                  <a:pt x="272" y="273"/>
                </a:lnTo>
                <a:lnTo>
                  <a:pt x="281" y="272"/>
                </a:lnTo>
                <a:lnTo>
                  <a:pt x="291" y="272"/>
                </a:lnTo>
                <a:lnTo>
                  <a:pt x="303" y="270"/>
                </a:lnTo>
                <a:lnTo>
                  <a:pt x="316" y="269"/>
                </a:lnTo>
                <a:lnTo>
                  <a:pt x="330" y="268"/>
                </a:lnTo>
                <a:lnTo>
                  <a:pt x="346" y="266"/>
                </a:lnTo>
                <a:lnTo>
                  <a:pt x="363" y="265"/>
                </a:lnTo>
                <a:lnTo>
                  <a:pt x="380" y="264"/>
                </a:lnTo>
                <a:lnTo>
                  <a:pt x="398" y="262"/>
                </a:lnTo>
                <a:lnTo>
                  <a:pt x="417" y="261"/>
                </a:lnTo>
                <a:lnTo>
                  <a:pt x="436" y="259"/>
                </a:lnTo>
                <a:lnTo>
                  <a:pt x="455" y="257"/>
                </a:lnTo>
                <a:lnTo>
                  <a:pt x="475" y="255"/>
                </a:lnTo>
                <a:lnTo>
                  <a:pt x="494" y="254"/>
                </a:lnTo>
                <a:lnTo>
                  <a:pt x="513" y="253"/>
                </a:lnTo>
                <a:lnTo>
                  <a:pt x="532" y="251"/>
                </a:lnTo>
                <a:lnTo>
                  <a:pt x="550" y="250"/>
                </a:lnTo>
                <a:lnTo>
                  <a:pt x="568" y="248"/>
                </a:lnTo>
                <a:lnTo>
                  <a:pt x="585" y="247"/>
                </a:lnTo>
                <a:lnTo>
                  <a:pt x="602" y="246"/>
                </a:lnTo>
                <a:lnTo>
                  <a:pt x="617" y="244"/>
                </a:lnTo>
                <a:lnTo>
                  <a:pt x="630" y="243"/>
                </a:lnTo>
                <a:lnTo>
                  <a:pt x="642" y="242"/>
                </a:lnTo>
                <a:lnTo>
                  <a:pt x="653" y="242"/>
                </a:lnTo>
                <a:lnTo>
                  <a:pt x="663" y="240"/>
                </a:lnTo>
                <a:lnTo>
                  <a:pt x="670" y="240"/>
                </a:lnTo>
                <a:lnTo>
                  <a:pt x="676" y="240"/>
                </a:lnTo>
                <a:lnTo>
                  <a:pt x="679" y="239"/>
                </a:lnTo>
                <a:lnTo>
                  <a:pt x="680" y="239"/>
                </a:lnTo>
                <a:lnTo>
                  <a:pt x="681" y="236"/>
                </a:lnTo>
                <a:lnTo>
                  <a:pt x="682" y="229"/>
                </a:lnTo>
                <a:lnTo>
                  <a:pt x="682" y="217"/>
                </a:lnTo>
                <a:lnTo>
                  <a:pt x="682" y="202"/>
                </a:lnTo>
                <a:lnTo>
                  <a:pt x="681" y="184"/>
                </a:lnTo>
                <a:lnTo>
                  <a:pt x="679" y="163"/>
                </a:lnTo>
                <a:lnTo>
                  <a:pt x="674" y="142"/>
                </a:lnTo>
                <a:lnTo>
                  <a:pt x="668" y="120"/>
                </a:lnTo>
                <a:lnTo>
                  <a:pt x="658" y="97"/>
                </a:lnTo>
                <a:lnTo>
                  <a:pt x="645" y="76"/>
                </a:lnTo>
                <a:lnTo>
                  <a:pt x="628" y="55"/>
                </a:lnTo>
                <a:lnTo>
                  <a:pt x="607" y="37"/>
                </a:lnTo>
                <a:lnTo>
                  <a:pt x="581" y="22"/>
                </a:lnTo>
                <a:lnTo>
                  <a:pt x="550" y="10"/>
                </a:lnTo>
                <a:lnTo>
                  <a:pt x="514" y="3"/>
                </a:lnTo>
                <a:lnTo>
                  <a:pt x="471" y="0"/>
                </a:lnTo>
                <a:lnTo>
                  <a:pt x="428" y="0"/>
                </a:lnTo>
                <a:lnTo>
                  <a:pt x="388" y="0"/>
                </a:lnTo>
                <a:lnTo>
                  <a:pt x="353" y="0"/>
                </a:lnTo>
                <a:lnTo>
                  <a:pt x="322" y="0"/>
                </a:lnTo>
                <a:lnTo>
                  <a:pt x="294" y="1"/>
                </a:lnTo>
                <a:lnTo>
                  <a:pt x="270" y="1"/>
                </a:lnTo>
                <a:lnTo>
                  <a:pt x="249" y="1"/>
                </a:lnTo>
                <a:lnTo>
                  <a:pt x="231" y="2"/>
                </a:lnTo>
                <a:lnTo>
                  <a:pt x="216" y="3"/>
                </a:lnTo>
                <a:lnTo>
                  <a:pt x="204" y="3"/>
                </a:lnTo>
                <a:lnTo>
                  <a:pt x="194" y="3"/>
                </a:lnTo>
                <a:lnTo>
                  <a:pt x="186" y="4"/>
                </a:lnTo>
                <a:lnTo>
                  <a:pt x="181" y="4"/>
                </a:lnTo>
                <a:lnTo>
                  <a:pt x="177" y="4"/>
                </a:lnTo>
                <a:lnTo>
                  <a:pt x="175" y="4"/>
                </a:lnTo>
                <a:lnTo>
                  <a:pt x="174" y="4"/>
                </a:lnTo>
                <a:lnTo>
                  <a:pt x="46" y="62"/>
                </a:lnTo>
                <a:lnTo>
                  <a:pt x="45" y="62"/>
                </a:lnTo>
                <a:lnTo>
                  <a:pt x="43" y="61"/>
                </a:lnTo>
                <a:lnTo>
                  <a:pt x="41" y="60"/>
                </a:lnTo>
                <a:lnTo>
                  <a:pt x="38" y="60"/>
                </a:lnTo>
                <a:lnTo>
                  <a:pt x="34" y="60"/>
                </a:lnTo>
                <a:lnTo>
                  <a:pt x="29" y="62"/>
                </a:lnTo>
                <a:lnTo>
                  <a:pt x="25" y="65"/>
                </a:lnTo>
                <a:lnTo>
                  <a:pt x="20" y="72"/>
                </a:lnTo>
                <a:lnTo>
                  <a:pt x="16" y="81"/>
                </a:lnTo>
                <a:lnTo>
                  <a:pt x="11" y="94"/>
                </a:lnTo>
                <a:lnTo>
                  <a:pt x="8" y="110"/>
                </a:lnTo>
                <a:lnTo>
                  <a:pt x="4" y="132"/>
                </a:lnTo>
                <a:lnTo>
                  <a:pt x="2" y="158"/>
                </a:lnTo>
                <a:lnTo>
                  <a:pt x="1" y="189"/>
                </a:lnTo>
                <a:lnTo>
                  <a:pt x="0" y="227"/>
                </a:lnTo>
                <a:lnTo>
                  <a:pt x="1" y="2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13" name="Freeform 92"/>
          <p:cNvSpPr>
            <a:spLocks/>
          </p:cNvSpPr>
          <p:nvPr/>
        </p:nvSpPr>
        <p:spPr bwMode="auto">
          <a:xfrm>
            <a:off x="2654300" y="5411788"/>
            <a:ext cx="960438" cy="450850"/>
          </a:xfrm>
          <a:custGeom>
            <a:avLst/>
            <a:gdLst>
              <a:gd name="T0" fmla="*/ 2147483647 w 681"/>
              <a:gd name="T1" fmla="*/ 2147483647 h 284"/>
              <a:gd name="T2" fmla="*/ 2147483647 w 681"/>
              <a:gd name="T3" fmla="*/ 2147483647 h 284"/>
              <a:gd name="T4" fmla="*/ 2147483647 w 681"/>
              <a:gd name="T5" fmla="*/ 2147483647 h 284"/>
              <a:gd name="T6" fmla="*/ 2147483647 w 681"/>
              <a:gd name="T7" fmla="*/ 2147483647 h 284"/>
              <a:gd name="T8" fmla="*/ 2147483647 w 681"/>
              <a:gd name="T9" fmla="*/ 2147483647 h 284"/>
              <a:gd name="T10" fmla="*/ 2147483647 w 681"/>
              <a:gd name="T11" fmla="*/ 2147483647 h 284"/>
              <a:gd name="T12" fmla="*/ 2147483647 w 681"/>
              <a:gd name="T13" fmla="*/ 2147483647 h 284"/>
              <a:gd name="T14" fmla="*/ 2147483647 w 681"/>
              <a:gd name="T15" fmla="*/ 2147483647 h 284"/>
              <a:gd name="T16" fmla="*/ 2147483647 w 681"/>
              <a:gd name="T17" fmla="*/ 2147483647 h 284"/>
              <a:gd name="T18" fmla="*/ 2147483647 w 681"/>
              <a:gd name="T19" fmla="*/ 2147483647 h 284"/>
              <a:gd name="T20" fmla="*/ 2147483647 w 681"/>
              <a:gd name="T21" fmla="*/ 2147483647 h 284"/>
              <a:gd name="T22" fmla="*/ 2147483647 w 681"/>
              <a:gd name="T23" fmla="*/ 2147483647 h 284"/>
              <a:gd name="T24" fmla="*/ 2147483647 w 681"/>
              <a:gd name="T25" fmla="*/ 2147483647 h 284"/>
              <a:gd name="T26" fmla="*/ 2147483647 w 681"/>
              <a:gd name="T27" fmla="*/ 2147483647 h 284"/>
              <a:gd name="T28" fmla="*/ 2147483647 w 681"/>
              <a:gd name="T29" fmla="*/ 2147483647 h 284"/>
              <a:gd name="T30" fmla="*/ 2147483647 w 681"/>
              <a:gd name="T31" fmla="*/ 2147483647 h 284"/>
              <a:gd name="T32" fmla="*/ 2147483647 w 681"/>
              <a:gd name="T33" fmla="*/ 2147483647 h 284"/>
              <a:gd name="T34" fmla="*/ 2147483647 w 681"/>
              <a:gd name="T35" fmla="*/ 2147483647 h 284"/>
              <a:gd name="T36" fmla="*/ 2147483647 w 681"/>
              <a:gd name="T37" fmla="*/ 2147483647 h 284"/>
              <a:gd name="T38" fmla="*/ 2147483647 w 681"/>
              <a:gd name="T39" fmla="*/ 2147483647 h 284"/>
              <a:gd name="T40" fmla="*/ 2147483647 w 681"/>
              <a:gd name="T41" fmla="*/ 2147483647 h 284"/>
              <a:gd name="T42" fmla="*/ 2147483647 w 681"/>
              <a:gd name="T43" fmla="*/ 2147483647 h 284"/>
              <a:gd name="T44" fmla="*/ 2147483647 w 681"/>
              <a:gd name="T45" fmla="*/ 2147483647 h 284"/>
              <a:gd name="T46" fmla="*/ 2147483647 w 681"/>
              <a:gd name="T47" fmla="*/ 2147483647 h 284"/>
              <a:gd name="T48" fmla="*/ 2147483647 w 681"/>
              <a:gd name="T49" fmla="*/ 2147483647 h 284"/>
              <a:gd name="T50" fmla="*/ 2147483647 w 681"/>
              <a:gd name="T51" fmla="*/ 2147483647 h 284"/>
              <a:gd name="T52" fmla="*/ 2147483647 w 681"/>
              <a:gd name="T53" fmla="*/ 2147483647 h 284"/>
              <a:gd name="T54" fmla="*/ 2147483647 w 681"/>
              <a:gd name="T55" fmla="*/ 2147483647 h 284"/>
              <a:gd name="T56" fmla="*/ 2147483647 w 681"/>
              <a:gd name="T57" fmla="*/ 2147483647 h 284"/>
              <a:gd name="T58" fmla="*/ 2147483647 w 681"/>
              <a:gd name="T59" fmla="*/ 2147483647 h 284"/>
              <a:gd name="T60" fmla="*/ 2147483647 w 681"/>
              <a:gd name="T61" fmla="*/ 0 h 284"/>
              <a:gd name="T62" fmla="*/ 2147483647 w 681"/>
              <a:gd name="T63" fmla="*/ 0 h 284"/>
              <a:gd name="T64" fmla="*/ 2147483647 w 681"/>
              <a:gd name="T65" fmla="*/ 0 h 284"/>
              <a:gd name="T66" fmla="*/ 2147483647 w 681"/>
              <a:gd name="T67" fmla="*/ 2147483647 h 284"/>
              <a:gd name="T68" fmla="*/ 2147483647 w 681"/>
              <a:gd name="T69" fmla="*/ 2147483647 h 284"/>
              <a:gd name="T70" fmla="*/ 2147483647 w 681"/>
              <a:gd name="T71" fmla="*/ 2147483647 h 284"/>
              <a:gd name="T72" fmla="*/ 2147483647 w 681"/>
              <a:gd name="T73" fmla="*/ 2147483647 h 284"/>
              <a:gd name="T74" fmla="*/ 2147483647 w 681"/>
              <a:gd name="T75" fmla="*/ 2147483647 h 284"/>
              <a:gd name="T76" fmla="*/ 2147483647 w 681"/>
              <a:gd name="T77" fmla="*/ 2147483647 h 284"/>
              <a:gd name="T78" fmla="*/ 2147483647 w 681"/>
              <a:gd name="T79" fmla="*/ 2147483647 h 284"/>
              <a:gd name="T80" fmla="*/ 2147483647 w 681"/>
              <a:gd name="T81" fmla="*/ 2147483647 h 284"/>
              <a:gd name="T82" fmla="*/ 2147483647 w 681"/>
              <a:gd name="T83" fmla="*/ 2147483647 h 284"/>
              <a:gd name="T84" fmla="*/ 2147483647 w 681"/>
              <a:gd name="T85" fmla="*/ 2147483647 h 284"/>
              <a:gd name="T86" fmla="*/ 2147483647 w 681"/>
              <a:gd name="T87" fmla="*/ 2147483647 h 284"/>
              <a:gd name="T88" fmla="*/ 2147483647 w 681"/>
              <a:gd name="T89" fmla="*/ 2147483647 h 284"/>
              <a:gd name="T90" fmla="*/ 2147483647 w 681"/>
              <a:gd name="T91" fmla="*/ 2147483647 h 284"/>
              <a:gd name="T92" fmla="*/ 2147483647 w 681"/>
              <a:gd name="T93" fmla="*/ 2147483647 h 284"/>
              <a:gd name="T94" fmla="*/ 0 w 681"/>
              <a:gd name="T95" fmla="*/ 2147483647 h 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1"/>
              <a:gd name="T145" fmla="*/ 0 h 284"/>
              <a:gd name="T146" fmla="*/ 681 w 681"/>
              <a:gd name="T147" fmla="*/ 284 h 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1" h="284">
                <a:moveTo>
                  <a:pt x="1" y="271"/>
                </a:moveTo>
                <a:lnTo>
                  <a:pt x="183" y="284"/>
                </a:lnTo>
                <a:lnTo>
                  <a:pt x="191" y="239"/>
                </a:lnTo>
                <a:lnTo>
                  <a:pt x="194" y="241"/>
                </a:lnTo>
                <a:lnTo>
                  <a:pt x="200" y="246"/>
                </a:lnTo>
                <a:lnTo>
                  <a:pt x="209" y="252"/>
                </a:lnTo>
                <a:lnTo>
                  <a:pt x="220" y="259"/>
                </a:lnTo>
                <a:lnTo>
                  <a:pt x="231" y="266"/>
                </a:lnTo>
                <a:lnTo>
                  <a:pt x="242" y="272"/>
                </a:lnTo>
                <a:lnTo>
                  <a:pt x="251" y="275"/>
                </a:lnTo>
                <a:lnTo>
                  <a:pt x="258" y="275"/>
                </a:lnTo>
                <a:lnTo>
                  <a:pt x="260" y="274"/>
                </a:lnTo>
                <a:lnTo>
                  <a:pt x="265" y="274"/>
                </a:lnTo>
                <a:lnTo>
                  <a:pt x="271" y="273"/>
                </a:lnTo>
                <a:lnTo>
                  <a:pt x="280" y="272"/>
                </a:lnTo>
                <a:lnTo>
                  <a:pt x="290" y="272"/>
                </a:lnTo>
                <a:lnTo>
                  <a:pt x="302" y="270"/>
                </a:lnTo>
                <a:lnTo>
                  <a:pt x="315" y="269"/>
                </a:lnTo>
                <a:lnTo>
                  <a:pt x="330" y="268"/>
                </a:lnTo>
                <a:lnTo>
                  <a:pt x="345" y="266"/>
                </a:lnTo>
                <a:lnTo>
                  <a:pt x="362" y="265"/>
                </a:lnTo>
                <a:lnTo>
                  <a:pt x="379" y="264"/>
                </a:lnTo>
                <a:lnTo>
                  <a:pt x="397" y="262"/>
                </a:lnTo>
                <a:lnTo>
                  <a:pt x="416" y="261"/>
                </a:lnTo>
                <a:lnTo>
                  <a:pt x="435" y="259"/>
                </a:lnTo>
                <a:lnTo>
                  <a:pt x="454" y="257"/>
                </a:lnTo>
                <a:lnTo>
                  <a:pt x="474" y="255"/>
                </a:lnTo>
                <a:lnTo>
                  <a:pt x="493" y="254"/>
                </a:lnTo>
                <a:lnTo>
                  <a:pt x="513" y="253"/>
                </a:lnTo>
                <a:lnTo>
                  <a:pt x="531" y="251"/>
                </a:lnTo>
                <a:lnTo>
                  <a:pt x="550" y="250"/>
                </a:lnTo>
                <a:lnTo>
                  <a:pt x="567" y="248"/>
                </a:lnTo>
                <a:lnTo>
                  <a:pt x="585" y="247"/>
                </a:lnTo>
                <a:lnTo>
                  <a:pt x="601" y="246"/>
                </a:lnTo>
                <a:lnTo>
                  <a:pt x="616" y="244"/>
                </a:lnTo>
                <a:lnTo>
                  <a:pt x="630" y="243"/>
                </a:lnTo>
                <a:lnTo>
                  <a:pt x="642" y="242"/>
                </a:lnTo>
                <a:lnTo>
                  <a:pt x="653" y="242"/>
                </a:lnTo>
                <a:lnTo>
                  <a:pt x="662" y="240"/>
                </a:lnTo>
                <a:lnTo>
                  <a:pt x="669" y="240"/>
                </a:lnTo>
                <a:lnTo>
                  <a:pt x="675" y="240"/>
                </a:lnTo>
                <a:lnTo>
                  <a:pt x="679" y="239"/>
                </a:lnTo>
                <a:lnTo>
                  <a:pt x="680" y="239"/>
                </a:lnTo>
                <a:lnTo>
                  <a:pt x="680" y="236"/>
                </a:lnTo>
                <a:lnTo>
                  <a:pt x="681" y="229"/>
                </a:lnTo>
                <a:lnTo>
                  <a:pt x="681" y="217"/>
                </a:lnTo>
                <a:lnTo>
                  <a:pt x="681" y="202"/>
                </a:lnTo>
                <a:lnTo>
                  <a:pt x="680" y="184"/>
                </a:lnTo>
                <a:lnTo>
                  <a:pt x="678" y="163"/>
                </a:lnTo>
                <a:lnTo>
                  <a:pt x="673" y="142"/>
                </a:lnTo>
                <a:lnTo>
                  <a:pt x="667" y="120"/>
                </a:lnTo>
                <a:lnTo>
                  <a:pt x="657" y="97"/>
                </a:lnTo>
                <a:lnTo>
                  <a:pt x="644" y="76"/>
                </a:lnTo>
                <a:lnTo>
                  <a:pt x="627" y="55"/>
                </a:lnTo>
                <a:lnTo>
                  <a:pt x="607" y="37"/>
                </a:lnTo>
                <a:lnTo>
                  <a:pt x="581" y="22"/>
                </a:lnTo>
                <a:lnTo>
                  <a:pt x="550" y="10"/>
                </a:lnTo>
                <a:lnTo>
                  <a:pt x="513" y="3"/>
                </a:lnTo>
                <a:lnTo>
                  <a:pt x="471" y="0"/>
                </a:lnTo>
                <a:lnTo>
                  <a:pt x="427" y="0"/>
                </a:lnTo>
                <a:lnTo>
                  <a:pt x="388" y="0"/>
                </a:lnTo>
                <a:lnTo>
                  <a:pt x="353" y="0"/>
                </a:lnTo>
                <a:lnTo>
                  <a:pt x="321" y="0"/>
                </a:lnTo>
                <a:lnTo>
                  <a:pt x="293" y="1"/>
                </a:lnTo>
                <a:lnTo>
                  <a:pt x="269" y="1"/>
                </a:lnTo>
                <a:lnTo>
                  <a:pt x="248" y="1"/>
                </a:lnTo>
                <a:lnTo>
                  <a:pt x="230" y="2"/>
                </a:lnTo>
                <a:lnTo>
                  <a:pt x="215" y="3"/>
                </a:lnTo>
                <a:lnTo>
                  <a:pt x="203" y="3"/>
                </a:lnTo>
                <a:lnTo>
                  <a:pt x="193" y="3"/>
                </a:lnTo>
                <a:lnTo>
                  <a:pt x="186" y="4"/>
                </a:lnTo>
                <a:lnTo>
                  <a:pt x="180" y="4"/>
                </a:lnTo>
                <a:lnTo>
                  <a:pt x="176" y="4"/>
                </a:lnTo>
                <a:lnTo>
                  <a:pt x="174" y="4"/>
                </a:lnTo>
                <a:lnTo>
                  <a:pt x="173" y="4"/>
                </a:lnTo>
                <a:lnTo>
                  <a:pt x="45" y="62"/>
                </a:lnTo>
                <a:lnTo>
                  <a:pt x="44" y="62"/>
                </a:lnTo>
                <a:lnTo>
                  <a:pt x="43" y="61"/>
                </a:lnTo>
                <a:lnTo>
                  <a:pt x="40" y="60"/>
                </a:lnTo>
                <a:lnTo>
                  <a:pt x="37" y="60"/>
                </a:lnTo>
                <a:lnTo>
                  <a:pt x="33" y="60"/>
                </a:lnTo>
                <a:lnTo>
                  <a:pt x="28" y="62"/>
                </a:lnTo>
                <a:lnTo>
                  <a:pt x="24" y="65"/>
                </a:lnTo>
                <a:lnTo>
                  <a:pt x="20" y="72"/>
                </a:lnTo>
                <a:lnTo>
                  <a:pt x="15" y="81"/>
                </a:lnTo>
                <a:lnTo>
                  <a:pt x="10" y="94"/>
                </a:lnTo>
                <a:lnTo>
                  <a:pt x="7" y="110"/>
                </a:lnTo>
                <a:lnTo>
                  <a:pt x="4" y="132"/>
                </a:lnTo>
                <a:lnTo>
                  <a:pt x="1" y="158"/>
                </a:lnTo>
                <a:lnTo>
                  <a:pt x="0" y="189"/>
                </a:lnTo>
                <a:lnTo>
                  <a:pt x="0" y="227"/>
                </a:lnTo>
                <a:lnTo>
                  <a:pt x="1" y="27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4" name="Freeform 93"/>
          <p:cNvSpPr>
            <a:spLocks/>
          </p:cNvSpPr>
          <p:nvPr/>
        </p:nvSpPr>
        <p:spPr bwMode="auto">
          <a:xfrm>
            <a:off x="7167563" y="5411788"/>
            <a:ext cx="962025" cy="450850"/>
          </a:xfrm>
          <a:custGeom>
            <a:avLst/>
            <a:gdLst>
              <a:gd name="T0" fmla="*/ 2147483647 w 682"/>
              <a:gd name="T1" fmla="*/ 2147483647 h 284"/>
              <a:gd name="T2" fmla="*/ 2147483647 w 682"/>
              <a:gd name="T3" fmla="*/ 2147483647 h 284"/>
              <a:gd name="T4" fmla="*/ 2147483647 w 682"/>
              <a:gd name="T5" fmla="*/ 2147483647 h 284"/>
              <a:gd name="T6" fmla="*/ 2147483647 w 682"/>
              <a:gd name="T7" fmla="*/ 2147483647 h 284"/>
              <a:gd name="T8" fmla="*/ 2147483647 w 682"/>
              <a:gd name="T9" fmla="*/ 2147483647 h 284"/>
              <a:gd name="T10" fmla="*/ 2147483647 w 682"/>
              <a:gd name="T11" fmla="*/ 2147483647 h 284"/>
              <a:gd name="T12" fmla="*/ 2147483647 w 682"/>
              <a:gd name="T13" fmla="*/ 2147483647 h 284"/>
              <a:gd name="T14" fmla="*/ 2147483647 w 682"/>
              <a:gd name="T15" fmla="*/ 2147483647 h 284"/>
              <a:gd name="T16" fmla="*/ 2147483647 w 682"/>
              <a:gd name="T17" fmla="*/ 2147483647 h 284"/>
              <a:gd name="T18" fmla="*/ 2147483647 w 682"/>
              <a:gd name="T19" fmla="*/ 2147483647 h 284"/>
              <a:gd name="T20" fmla="*/ 2147483647 w 682"/>
              <a:gd name="T21" fmla="*/ 2147483647 h 284"/>
              <a:gd name="T22" fmla="*/ 2147483647 w 682"/>
              <a:gd name="T23" fmla="*/ 2147483647 h 284"/>
              <a:gd name="T24" fmla="*/ 2147483647 w 682"/>
              <a:gd name="T25" fmla="*/ 2147483647 h 284"/>
              <a:gd name="T26" fmla="*/ 2147483647 w 682"/>
              <a:gd name="T27" fmla="*/ 2147483647 h 284"/>
              <a:gd name="T28" fmla="*/ 2147483647 w 682"/>
              <a:gd name="T29" fmla="*/ 2147483647 h 284"/>
              <a:gd name="T30" fmla="*/ 2147483647 w 682"/>
              <a:gd name="T31" fmla="*/ 2147483647 h 284"/>
              <a:gd name="T32" fmla="*/ 2147483647 w 682"/>
              <a:gd name="T33" fmla="*/ 2147483647 h 284"/>
              <a:gd name="T34" fmla="*/ 2147483647 w 682"/>
              <a:gd name="T35" fmla="*/ 2147483647 h 284"/>
              <a:gd name="T36" fmla="*/ 2147483647 w 682"/>
              <a:gd name="T37" fmla="*/ 2147483647 h 284"/>
              <a:gd name="T38" fmla="*/ 2147483647 w 682"/>
              <a:gd name="T39" fmla="*/ 2147483647 h 284"/>
              <a:gd name="T40" fmla="*/ 2147483647 w 682"/>
              <a:gd name="T41" fmla="*/ 2147483647 h 284"/>
              <a:gd name="T42" fmla="*/ 2147483647 w 682"/>
              <a:gd name="T43" fmla="*/ 2147483647 h 284"/>
              <a:gd name="T44" fmla="*/ 2147483647 w 682"/>
              <a:gd name="T45" fmla="*/ 2147483647 h 284"/>
              <a:gd name="T46" fmla="*/ 2147483647 w 682"/>
              <a:gd name="T47" fmla="*/ 2147483647 h 284"/>
              <a:gd name="T48" fmla="*/ 2147483647 w 682"/>
              <a:gd name="T49" fmla="*/ 2147483647 h 284"/>
              <a:gd name="T50" fmla="*/ 2147483647 w 682"/>
              <a:gd name="T51" fmla="*/ 2147483647 h 284"/>
              <a:gd name="T52" fmla="*/ 2147483647 w 682"/>
              <a:gd name="T53" fmla="*/ 2147483647 h 284"/>
              <a:gd name="T54" fmla="*/ 2147483647 w 682"/>
              <a:gd name="T55" fmla="*/ 2147483647 h 284"/>
              <a:gd name="T56" fmla="*/ 2147483647 w 682"/>
              <a:gd name="T57" fmla="*/ 2147483647 h 284"/>
              <a:gd name="T58" fmla="*/ 2147483647 w 682"/>
              <a:gd name="T59" fmla="*/ 2147483647 h 284"/>
              <a:gd name="T60" fmla="*/ 2147483647 w 682"/>
              <a:gd name="T61" fmla="*/ 0 h 284"/>
              <a:gd name="T62" fmla="*/ 2147483647 w 682"/>
              <a:gd name="T63" fmla="*/ 0 h 284"/>
              <a:gd name="T64" fmla="*/ 2147483647 w 682"/>
              <a:gd name="T65" fmla="*/ 0 h 284"/>
              <a:gd name="T66" fmla="*/ 2147483647 w 682"/>
              <a:gd name="T67" fmla="*/ 2147483647 h 284"/>
              <a:gd name="T68" fmla="*/ 2147483647 w 682"/>
              <a:gd name="T69" fmla="*/ 2147483647 h 284"/>
              <a:gd name="T70" fmla="*/ 2147483647 w 682"/>
              <a:gd name="T71" fmla="*/ 2147483647 h 284"/>
              <a:gd name="T72" fmla="*/ 2147483647 w 682"/>
              <a:gd name="T73" fmla="*/ 2147483647 h 284"/>
              <a:gd name="T74" fmla="*/ 2147483647 w 682"/>
              <a:gd name="T75" fmla="*/ 2147483647 h 284"/>
              <a:gd name="T76" fmla="*/ 2147483647 w 682"/>
              <a:gd name="T77" fmla="*/ 2147483647 h 284"/>
              <a:gd name="T78" fmla="*/ 2147483647 w 682"/>
              <a:gd name="T79" fmla="*/ 2147483647 h 284"/>
              <a:gd name="T80" fmla="*/ 2147483647 w 682"/>
              <a:gd name="T81" fmla="*/ 2147483647 h 284"/>
              <a:gd name="T82" fmla="*/ 2147483647 w 682"/>
              <a:gd name="T83" fmla="*/ 2147483647 h 284"/>
              <a:gd name="T84" fmla="*/ 2147483647 w 682"/>
              <a:gd name="T85" fmla="*/ 2147483647 h 284"/>
              <a:gd name="T86" fmla="*/ 2147483647 w 682"/>
              <a:gd name="T87" fmla="*/ 2147483647 h 284"/>
              <a:gd name="T88" fmla="*/ 2147483647 w 682"/>
              <a:gd name="T89" fmla="*/ 2147483647 h 284"/>
              <a:gd name="T90" fmla="*/ 2147483647 w 682"/>
              <a:gd name="T91" fmla="*/ 2147483647 h 284"/>
              <a:gd name="T92" fmla="*/ 2147483647 w 682"/>
              <a:gd name="T93" fmla="*/ 2147483647 h 284"/>
              <a:gd name="T94" fmla="*/ 0 w 682"/>
              <a:gd name="T95" fmla="*/ 2147483647 h 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2"/>
              <a:gd name="T145" fmla="*/ 0 h 284"/>
              <a:gd name="T146" fmla="*/ 682 w 682"/>
              <a:gd name="T147" fmla="*/ 284 h 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2" h="284">
                <a:moveTo>
                  <a:pt x="1" y="271"/>
                </a:moveTo>
                <a:lnTo>
                  <a:pt x="183" y="284"/>
                </a:lnTo>
                <a:lnTo>
                  <a:pt x="192" y="239"/>
                </a:lnTo>
                <a:lnTo>
                  <a:pt x="194" y="241"/>
                </a:lnTo>
                <a:lnTo>
                  <a:pt x="201" y="246"/>
                </a:lnTo>
                <a:lnTo>
                  <a:pt x="209" y="252"/>
                </a:lnTo>
                <a:lnTo>
                  <a:pt x="220" y="259"/>
                </a:lnTo>
                <a:lnTo>
                  <a:pt x="232" y="266"/>
                </a:lnTo>
                <a:lnTo>
                  <a:pt x="243" y="272"/>
                </a:lnTo>
                <a:lnTo>
                  <a:pt x="252" y="275"/>
                </a:lnTo>
                <a:lnTo>
                  <a:pt x="259" y="275"/>
                </a:lnTo>
                <a:lnTo>
                  <a:pt x="261" y="274"/>
                </a:lnTo>
                <a:lnTo>
                  <a:pt x="266" y="274"/>
                </a:lnTo>
                <a:lnTo>
                  <a:pt x="272" y="273"/>
                </a:lnTo>
                <a:lnTo>
                  <a:pt x="281" y="272"/>
                </a:lnTo>
                <a:lnTo>
                  <a:pt x="291" y="272"/>
                </a:lnTo>
                <a:lnTo>
                  <a:pt x="303" y="270"/>
                </a:lnTo>
                <a:lnTo>
                  <a:pt x="316" y="269"/>
                </a:lnTo>
                <a:lnTo>
                  <a:pt x="330" y="268"/>
                </a:lnTo>
                <a:lnTo>
                  <a:pt x="346" y="266"/>
                </a:lnTo>
                <a:lnTo>
                  <a:pt x="363" y="265"/>
                </a:lnTo>
                <a:lnTo>
                  <a:pt x="380" y="264"/>
                </a:lnTo>
                <a:lnTo>
                  <a:pt x="398" y="262"/>
                </a:lnTo>
                <a:lnTo>
                  <a:pt x="417" y="261"/>
                </a:lnTo>
                <a:lnTo>
                  <a:pt x="436" y="259"/>
                </a:lnTo>
                <a:lnTo>
                  <a:pt x="455" y="257"/>
                </a:lnTo>
                <a:lnTo>
                  <a:pt x="475" y="255"/>
                </a:lnTo>
                <a:lnTo>
                  <a:pt x="494" y="254"/>
                </a:lnTo>
                <a:lnTo>
                  <a:pt x="513" y="253"/>
                </a:lnTo>
                <a:lnTo>
                  <a:pt x="532" y="251"/>
                </a:lnTo>
                <a:lnTo>
                  <a:pt x="550" y="250"/>
                </a:lnTo>
                <a:lnTo>
                  <a:pt x="568" y="248"/>
                </a:lnTo>
                <a:lnTo>
                  <a:pt x="585" y="247"/>
                </a:lnTo>
                <a:lnTo>
                  <a:pt x="602" y="246"/>
                </a:lnTo>
                <a:lnTo>
                  <a:pt x="617" y="244"/>
                </a:lnTo>
                <a:lnTo>
                  <a:pt x="630" y="243"/>
                </a:lnTo>
                <a:lnTo>
                  <a:pt x="642" y="242"/>
                </a:lnTo>
                <a:lnTo>
                  <a:pt x="653" y="242"/>
                </a:lnTo>
                <a:lnTo>
                  <a:pt x="663" y="240"/>
                </a:lnTo>
                <a:lnTo>
                  <a:pt x="670" y="240"/>
                </a:lnTo>
                <a:lnTo>
                  <a:pt x="676" y="240"/>
                </a:lnTo>
                <a:lnTo>
                  <a:pt x="679" y="239"/>
                </a:lnTo>
                <a:lnTo>
                  <a:pt x="680" y="239"/>
                </a:lnTo>
                <a:lnTo>
                  <a:pt x="681" y="236"/>
                </a:lnTo>
                <a:lnTo>
                  <a:pt x="682" y="229"/>
                </a:lnTo>
                <a:lnTo>
                  <a:pt x="682" y="217"/>
                </a:lnTo>
                <a:lnTo>
                  <a:pt x="682" y="202"/>
                </a:lnTo>
                <a:lnTo>
                  <a:pt x="681" y="184"/>
                </a:lnTo>
                <a:lnTo>
                  <a:pt x="679" y="163"/>
                </a:lnTo>
                <a:lnTo>
                  <a:pt x="674" y="142"/>
                </a:lnTo>
                <a:lnTo>
                  <a:pt x="668" y="120"/>
                </a:lnTo>
                <a:lnTo>
                  <a:pt x="658" y="97"/>
                </a:lnTo>
                <a:lnTo>
                  <a:pt x="645" y="76"/>
                </a:lnTo>
                <a:lnTo>
                  <a:pt x="628" y="55"/>
                </a:lnTo>
                <a:lnTo>
                  <a:pt x="607" y="37"/>
                </a:lnTo>
                <a:lnTo>
                  <a:pt x="581" y="22"/>
                </a:lnTo>
                <a:lnTo>
                  <a:pt x="550" y="10"/>
                </a:lnTo>
                <a:lnTo>
                  <a:pt x="514" y="3"/>
                </a:lnTo>
                <a:lnTo>
                  <a:pt x="471" y="0"/>
                </a:lnTo>
                <a:lnTo>
                  <a:pt x="428" y="0"/>
                </a:lnTo>
                <a:lnTo>
                  <a:pt x="388" y="0"/>
                </a:lnTo>
                <a:lnTo>
                  <a:pt x="353" y="0"/>
                </a:lnTo>
                <a:lnTo>
                  <a:pt x="322" y="0"/>
                </a:lnTo>
                <a:lnTo>
                  <a:pt x="294" y="1"/>
                </a:lnTo>
                <a:lnTo>
                  <a:pt x="270" y="1"/>
                </a:lnTo>
                <a:lnTo>
                  <a:pt x="249" y="1"/>
                </a:lnTo>
                <a:lnTo>
                  <a:pt x="231" y="2"/>
                </a:lnTo>
                <a:lnTo>
                  <a:pt x="216" y="3"/>
                </a:lnTo>
                <a:lnTo>
                  <a:pt x="204" y="3"/>
                </a:lnTo>
                <a:lnTo>
                  <a:pt x="194" y="3"/>
                </a:lnTo>
                <a:lnTo>
                  <a:pt x="186" y="4"/>
                </a:lnTo>
                <a:lnTo>
                  <a:pt x="181" y="4"/>
                </a:lnTo>
                <a:lnTo>
                  <a:pt x="177" y="4"/>
                </a:lnTo>
                <a:lnTo>
                  <a:pt x="175" y="4"/>
                </a:lnTo>
                <a:lnTo>
                  <a:pt x="174" y="4"/>
                </a:lnTo>
                <a:lnTo>
                  <a:pt x="46" y="62"/>
                </a:lnTo>
                <a:lnTo>
                  <a:pt x="45" y="62"/>
                </a:lnTo>
                <a:lnTo>
                  <a:pt x="43" y="61"/>
                </a:lnTo>
                <a:lnTo>
                  <a:pt x="41" y="60"/>
                </a:lnTo>
                <a:lnTo>
                  <a:pt x="38" y="60"/>
                </a:lnTo>
                <a:lnTo>
                  <a:pt x="34" y="60"/>
                </a:lnTo>
                <a:lnTo>
                  <a:pt x="29" y="62"/>
                </a:lnTo>
                <a:lnTo>
                  <a:pt x="25" y="65"/>
                </a:lnTo>
                <a:lnTo>
                  <a:pt x="20" y="72"/>
                </a:lnTo>
                <a:lnTo>
                  <a:pt x="16" y="81"/>
                </a:lnTo>
                <a:lnTo>
                  <a:pt x="11" y="94"/>
                </a:lnTo>
                <a:lnTo>
                  <a:pt x="8" y="110"/>
                </a:lnTo>
                <a:lnTo>
                  <a:pt x="4" y="132"/>
                </a:lnTo>
                <a:lnTo>
                  <a:pt x="2" y="158"/>
                </a:lnTo>
                <a:lnTo>
                  <a:pt x="1" y="189"/>
                </a:lnTo>
                <a:lnTo>
                  <a:pt x="0" y="227"/>
                </a:lnTo>
                <a:lnTo>
                  <a:pt x="1" y="271"/>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5" name="Freeform 94"/>
          <p:cNvSpPr>
            <a:spLocks/>
          </p:cNvSpPr>
          <p:nvPr/>
        </p:nvSpPr>
        <p:spPr bwMode="auto">
          <a:xfrm>
            <a:off x="2554288" y="2149475"/>
            <a:ext cx="512762" cy="458788"/>
          </a:xfrm>
          <a:custGeom>
            <a:avLst/>
            <a:gdLst>
              <a:gd name="T0" fmla="*/ 2147483647 w 363"/>
              <a:gd name="T1" fmla="*/ 2147483647 h 289"/>
              <a:gd name="T2" fmla="*/ 2147483647 w 363"/>
              <a:gd name="T3" fmla="*/ 2147483647 h 289"/>
              <a:gd name="T4" fmla="*/ 2147483647 w 363"/>
              <a:gd name="T5" fmla="*/ 2147483647 h 289"/>
              <a:gd name="T6" fmla="*/ 2147483647 w 363"/>
              <a:gd name="T7" fmla="*/ 2147483647 h 289"/>
              <a:gd name="T8" fmla="*/ 2147483647 w 363"/>
              <a:gd name="T9" fmla="*/ 2147483647 h 289"/>
              <a:gd name="T10" fmla="*/ 2147483647 w 363"/>
              <a:gd name="T11" fmla="*/ 2147483647 h 289"/>
              <a:gd name="T12" fmla="*/ 2147483647 w 363"/>
              <a:gd name="T13" fmla="*/ 2147483647 h 289"/>
              <a:gd name="T14" fmla="*/ 2147483647 w 363"/>
              <a:gd name="T15" fmla="*/ 2147483647 h 289"/>
              <a:gd name="T16" fmla="*/ 2147483647 w 363"/>
              <a:gd name="T17" fmla="*/ 2147483647 h 289"/>
              <a:gd name="T18" fmla="*/ 2147483647 w 363"/>
              <a:gd name="T19" fmla="*/ 2147483647 h 289"/>
              <a:gd name="T20" fmla="*/ 2147483647 w 363"/>
              <a:gd name="T21" fmla="*/ 2147483647 h 289"/>
              <a:gd name="T22" fmla="*/ 2147483647 w 363"/>
              <a:gd name="T23" fmla="*/ 2147483647 h 289"/>
              <a:gd name="T24" fmla="*/ 2147483647 w 363"/>
              <a:gd name="T25" fmla="*/ 2147483647 h 289"/>
              <a:gd name="T26" fmla="*/ 2147483647 w 363"/>
              <a:gd name="T27" fmla="*/ 2147483647 h 289"/>
              <a:gd name="T28" fmla="*/ 2147483647 w 363"/>
              <a:gd name="T29" fmla="*/ 2147483647 h 289"/>
              <a:gd name="T30" fmla="*/ 2147483647 w 363"/>
              <a:gd name="T31" fmla="*/ 2147483647 h 289"/>
              <a:gd name="T32" fmla="*/ 2147483647 w 363"/>
              <a:gd name="T33" fmla="*/ 2147483647 h 289"/>
              <a:gd name="T34" fmla="*/ 2147483647 w 363"/>
              <a:gd name="T35" fmla="*/ 2147483647 h 289"/>
              <a:gd name="T36" fmla="*/ 2147483647 w 363"/>
              <a:gd name="T37" fmla="*/ 2147483647 h 289"/>
              <a:gd name="T38" fmla="*/ 2147483647 w 363"/>
              <a:gd name="T39" fmla="*/ 2147483647 h 289"/>
              <a:gd name="T40" fmla="*/ 2147483647 w 363"/>
              <a:gd name="T41" fmla="*/ 2147483647 h 289"/>
              <a:gd name="T42" fmla="*/ 2147483647 w 363"/>
              <a:gd name="T43" fmla="*/ 2147483647 h 289"/>
              <a:gd name="T44" fmla="*/ 2147483647 w 363"/>
              <a:gd name="T45" fmla="*/ 2147483647 h 289"/>
              <a:gd name="T46" fmla="*/ 2147483647 w 363"/>
              <a:gd name="T47" fmla="*/ 2147483647 h 289"/>
              <a:gd name="T48" fmla="*/ 2147483647 w 363"/>
              <a:gd name="T49" fmla="*/ 2147483647 h 289"/>
              <a:gd name="T50" fmla="*/ 2147483647 w 363"/>
              <a:gd name="T51" fmla="*/ 2147483647 h 289"/>
              <a:gd name="T52" fmla="*/ 2147483647 w 363"/>
              <a:gd name="T53" fmla="*/ 2147483647 h 289"/>
              <a:gd name="T54" fmla="*/ 2147483647 w 363"/>
              <a:gd name="T55" fmla="*/ 2147483647 h 289"/>
              <a:gd name="T56" fmla="*/ 2147483647 w 363"/>
              <a:gd name="T57" fmla="*/ 2147483647 h 289"/>
              <a:gd name="T58" fmla="*/ 2147483647 w 363"/>
              <a:gd name="T59" fmla="*/ 2147483647 h 289"/>
              <a:gd name="T60" fmla="*/ 2147483647 w 363"/>
              <a:gd name="T61" fmla="*/ 2147483647 h 289"/>
              <a:gd name="T62" fmla="*/ 2147483647 w 363"/>
              <a:gd name="T63" fmla="*/ 2147483647 h 289"/>
              <a:gd name="T64" fmla="*/ 2147483647 w 363"/>
              <a:gd name="T65" fmla="*/ 2147483647 h 289"/>
              <a:gd name="T66" fmla="*/ 2147483647 w 363"/>
              <a:gd name="T67" fmla="*/ 2147483647 h 289"/>
              <a:gd name="T68" fmla="*/ 0 w 363"/>
              <a:gd name="T69" fmla="*/ 2147483647 h 289"/>
              <a:gd name="T70" fmla="*/ 2147483647 w 363"/>
              <a:gd name="T71" fmla="*/ 2147483647 h 289"/>
              <a:gd name="T72" fmla="*/ 2147483647 w 363"/>
              <a:gd name="T73" fmla="*/ 2147483647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3"/>
              <a:gd name="T112" fmla="*/ 0 h 289"/>
              <a:gd name="T113" fmla="*/ 363 w 363"/>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3" h="289">
                <a:moveTo>
                  <a:pt x="333" y="12"/>
                </a:moveTo>
                <a:lnTo>
                  <a:pt x="333" y="13"/>
                </a:lnTo>
                <a:lnTo>
                  <a:pt x="333" y="15"/>
                </a:lnTo>
                <a:lnTo>
                  <a:pt x="333" y="17"/>
                </a:lnTo>
                <a:lnTo>
                  <a:pt x="333" y="22"/>
                </a:lnTo>
                <a:lnTo>
                  <a:pt x="333" y="26"/>
                </a:lnTo>
                <a:lnTo>
                  <a:pt x="333" y="32"/>
                </a:lnTo>
                <a:lnTo>
                  <a:pt x="333" y="38"/>
                </a:lnTo>
                <a:lnTo>
                  <a:pt x="333" y="45"/>
                </a:lnTo>
                <a:lnTo>
                  <a:pt x="333" y="53"/>
                </a:lnTo>
                <a:lnTo>
                  <a:pt x="334" y="61"/>
                </a:lnTo>
                <a:lnTo>
                  <a:pt x="334" y="69"/>
                </a:lnTo>
                <a:lnTo>
                  <a:pt x="334" y="79"/>
                </a:lnTo>
                <a:lnTo>
                  <a:pt x="335" y="87"/>
                </a:lnTo>
                <a:lnTo>
                  <a:pt x="335" y="96"/>
                </a:lnTo>
                <a:lnTo>
                  <a:pt x="335" y="106"/>
                </a:lnTo>
                <a:lnTo>
                  <a:pt x="336" y="115"/>
                </a:lnTo>
                <a:lnTo>
                  <a:pt x="334" y="121"/>
                </a:lnTo>
                <a:lnTo>
                  <a:pt x="329" y="127"/>
                </a:lnTo>
                <a:lnTo>
                  <a:pt x="321" y="133"/>
                </a:lnTo>
                <a:lnTo>
                  <a:pt x="312" y="140"/>
                </a:lnTo>
                <a:lnTo>
                  <a:pt x="303" y="147"/>
                </a:lnTo>
                <a:lnTo>
                  <a:pt x="295" y="153"/>
                </a:lnTo>
                <a:lnTo>
                  <a:pt x="290" y="159"/>
                </a:lnTo>
                <a:lnTo>
                  <a:pt x="289" y="164"/>
                </a:lnTo>
                <a:lnTo>
                  <a:pt x="294" y="174"/>
                </a:lnTo>
                <a:lnTo>
                  <a:pt x="302" y="180"/>
                </a:lnTo>
                <a:lnTo>
                  <a:pt x="311" y="184"/>
                </a:lnTo>
                <a:lnTo>
                  <a:pt x="321" y="185"/>
                </a:lnTo>
                <a:lnTo>
                  <a:pt x="331" y="184"/>
                </a:lnTo>
                <a:lnTo>
                  <a:pt x="339" y="183"/>
                </a:lnTo>
                <a:lnTo>
                  <a:pt x="345" y="183"/>
                </a:lnTo>
                <a:lnTo>
                  <a:pt x="348" y="184"/>
                </a:lnTo>
                <a:lnTo>
                  <a:pt x="353" y="195"/>
                </a:lnTo>
                <a:lnTo>
                  <a:pt x="358" y="206"/>
                </a:lnTo>
                <a:lnTo>
                  <a:pt x="361" y="216"/>
                </a:lnTo>
                <a:lnTo>
                  <a:pt x="363" y="225"/>
                </a:lnTo>
                <a:lnTo>
                  <a:pt x="361" y="233"/>
                </a:lnTo>
                <a:lnTo>
                  <a:pt x="357" y="242"/>
                </a:lnTo>
                <a:lnTo>
                  <a:pt x="348" y="251"/>
                </a:lnTo>
                <a:lnTo>
                  <a:pt x="335" y="261"/>
                </a:lnTo>
                <a:lnTo>
                  <a:pt x="327" y="266"/>
                </a:lnTo>
                <a:lnTo>
                  <a:pt x="315" y="271"/>
                </a:lnTo>
                <a:lnTo>
                  <a:pt x="301" y="276"/>
                </a:lnTo>
                <a:lnTo>
                  <a:pt x="285" y="279"/>
                </a:lnTo>
                <a:lnTo>
                  <a:pt x="268" y="282"/>
                </a:lnTo>
                <a:lnTo>
                  <a:pt x="250" y="285"/>
                </a:lnTo>
                <a:lnTo>
                  <a:pt x="231" y="288"/>
                </a:lnTo>
                <a:lnTo>
                  <a:pt x="212" y="289"/>
                </a:lnTo>
                <a:lnTo>
                  <a:pt x="193" y="289"/>
                </a:lnTo>
                <a:lnTo>
                  <a:pt x="174" y="289"/>
                </a:lnTo>
                <a:lnTo>
                  <a:pt x="156" y="287"/>
                </a:lnTo>
                <a:lnTo>
                  <a:pt x="140" y="284"/>
                </a:lnTo>
                <a:lnTo>
                  <a:pt x="124" y="281"/>
                </a:lnTo>
                <a:lnTo>
                  <a:pt x="111" y="276"/>
                </a:lnTo>
                <a:lnTo>
                  <a:pt x="101" y="269"/>
                </a:lnTo>
                <a:lnTo>
                  <a:pt x="93" y="261"/>
                </a:lnTo>
                <a:lnTo>
                  <a:pt x="86" y="252"/>
                </a:lnTo>
                <a:lnTo>
                  <a:pt x="78" y="243"/>
                </a:lnTo>
                <a:lnTo>
                  <a:pt x="69" y="232"/>
                </a:lnTo>
                <a:lnTo>
                  <a:pt x="60" y="221"/>
                </a:lnTo>
                <a:lnTo>
                  <a:pt x="50" y="210"/>
                </a:lnTo>
                <a:lnTo>
                  <a:pt x="41" y="197"/>
                </a:lnTo>
                <a:lnTo>
                  <a:pt x="32" y="183"/>
                </a:lnTo>
                <a:lnTo>
                  <a:pt x="24" y="168"/>
                </a:lnTo>
                <a:lnTo>
                  <a:pt x="16" y="152"/>
                </a:lnTo>
                <a:lnTo>
                  <a:pt x="9" y="135"/>
                </a:lnTo>
                <a:lnTo>
                  <a:pt x="4" y="117"/>
                </a:lnTo>
                <a:lnTo>
                  <a:pt x="1" y="96"/>
                </a:lnTo>
                <a:lnTo>
                  <a:pt x="0" y="75"/>
                </a:lnTo>
                <a:lnTo>
                  <a:pt x="1" y="51"/>
                </a:lnTo>
                <a:lnTo>
                  <a:pt x="4" y="26"/>
                </a:lnTo>
                <a:lnTo>
                  <a:pt x="10" y="0"/>
                </a:lnTo>
                <a:lnTo>
                  <a:pt x="333" y="1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16" name="Freeform 95"/>
          <p:cNvSpPr>
            <a:spLocks/>
          </p:cNvSpPr>
          <p:nvPr/>
        </p:nvSpPr>
        <p:spPr bwMode="auto">
          <a:xfrm>
            <a:off x="2554288" y="2149475"/>
            <a:ext cx="511175" cy="458788"/>
          </a:xfrm>
          <a:custGeom>
            <a:avLst/>
            <a:gdLst>
              <a:gd name="T0" fmla="*/ 2147483647 w 362"/>
              <a:gd name="T1" fmla="*/ 2147483647 h 289"/>
              <a:gd name="T2" fmla="*/ 2147483647 w 362"/>
              <a:gd name="T3" fmla="*/ 2147483647 h 289"/>
              <a:gd name="T4" fmla="*/ 2147483647 w 362"/>
              <a:gd name="T5" fmla="*/ 2147483647 h 289"/>
              <a:gd name="T6" fmla="*/ 2147483647 w 362"/>
              <a:gd name="T7" fmla="*/ 2147483647 h 289"/>
              <a:gd name="T8" fmla="*/ 2147483647 w 362"/>
              <a:gd name="T9" fmla="*/ 2147483647 h 289"/>
              <a:gd name="T10" fmla="*/ 2147483647 w 362"/>
              <a:gd name="T11" fmla="*/ 2147483647 h 289"/>
              <a:gd name="T12" fmla="*/ 2147483647 w 362"/>
              <a:gd name="T13" fmla="*/ 2147483647 h 289"/>
              <a:gd name="T14" fmla="*/ 2147483647 w 362"/>
              <a:gd name="T15" fmla="*/ 2147483647 h 289"/>
              <a:gd name="T16" fmla="*/ 2147483647 w 362"/>
              <a:gd name="T17" fmla="*/ 2147483647 h 289"/>
              <a:gd name="T18" fmla="*/ 2147483647 w 362"/>
              <a:gd name="T19" fmla="*/ 2147483647 h 289"/>
              <a:gd name="T20" fmla="*/ 2147483647 w 362"/>
              <a:gd name="T21" fmla="*/ 2147483647 h 289"/>
              <a:gd name="T22" fmla="*/ 2147483647 w 362"/>
              <a:gd name="T23" fmla="*/ 2147483647 h 289"/>
              <a:gd name="T24" fmla="*/ 2147483647 w 362"/>
              <a:gd name="T25" fmla="*/ 2147483647 h 289"/>
              <a:gd name="T26" fmla="*/ 2147483647 w 362"/>
              <a:gd name="T27" fmla="*/ 2147483647 h 289"/>
              <a:gd name="T28" fmla="*/ 2147483647 w 362"/>
              <a:gd name="T29" fmla="*/ 2147483647 h 289"/>
              <a:gd name="T30" fmla="*/ 2147483647 w 362"/>
              <a:gd name="T31" fmla="*/ 2147483647 h 289"/>
              <a:gd name="T32" fmla="*/ 2147483647 w 362"/>
              <a:gd name="T33" fmla="*/ 2147483647 h 289"/>
              <a:gd name="T34" fmla="*/ 2147483647 w 362"/>
              <a:gd name="T35" fmla="*/ 2147483647 h 289"/>
              <a:gd name="T36" fmla="*/ 2147483647 w 362"/>
              <a:gd name="T37" fmla="*/ 2147483647 h 289"/>
              <a:gd name="T38" fmla="*/ 2147483647 w 362"/>
              <a:gd name="T39" fmla="*/ 2147483647 h 289"/>
              <a:gd name="T40" fmla="*/ 2147483647 w 362"/>
              <a:gd name="T41" fmla="*/ 2147483647 h 289"/>
              <a:gd name="T42" fmla="*/ 2147483647 w 362"/>
              <a:gd name="T43" fmla="*/ 2147483647 h 289"/>
              <a:gd name="T44" fmla="*/ 2147483647 w 362"/>
              <a:gd name="T45" fmla="*/ 2147483647 h 289"/>
              <a:gd name="T46" fmla="*/ 2147483647 w 362"/>
              <a:gd name="T47" fmla="*/ 2147483647 h 289"/>
              <a:gd name="T48" fmla="*/ 2147483647 w 362"/>
              <a:gd name="T49" fmla="*/ 2147483647 h 289"/>
              <a:gd name="T50" fmla="*/ 2147483647 w 362"/>
              <a:gd name="T51" fmla="*/ 2147483647 h 289"/>
              <a:gd name="T52" fmla="*/ 2147483647 w 362"/>
              <a:gd name="T53" fmla="*/ 2147483647 h 289"/>
              <a:gd name="T54" fmla="*/ 2147483647 w 362"/>
              <a:gd name="T55" fmla="*/ 2147483647 h 289"/>
              <a:gd name="T56" fmla="*/ 2147483647 w 362"/>
              <a:gd name="T57" fmla="*/ 2147483647 h 289"/>
              <a:gd name="T58" fmla="*/ 2147483647 w 362"/>
              <a:gd name="T59" fmla="*/ 2147483647 h 289"/>
              <a:gd name="T60" fmla="*/ 2147483647 w 362"/>
              <a:gd name="T61" fmla="*/ 2147483647 h 289"/>
              <a:gd name="T62" fmla="*/ 2147483647 w 362"/>
              <a:gd name="T63" fmla="*/ 2147483647 h 289"/>
              <a:gd name="T64" fmla="*/ 2147483647 w 362"/>
              <a:gd name="T65" fmla="*/ 2147483647 h 289"/>
              <a:gd name="T66" fmla="*/ 2147483647 w 362"/>
              <a:gd name="T67" fmla="*/ 2147483647 h 289"/>
              <a:gd name="T68" fmla="*/ 2147483647 w 362"/>
              <a:gd name="T69" fmla="*/ 2147483647 h 289"/>
              <a:gd name="T70" fmla="*/ 2147483647 w 362"/>
              <a:gd name="T71" fmla="*/ 2147483647 h 289"/>
              <a:gd name="T72" fmla="*/ 2147483647 w 362"/>
              <a:gd name="T73" fmla="*/ 2147483647 h 289"/>
              <a:gd name="T74" fmla="*/ 0 w 362"/>
              <a:gd name="T75" fmla="*/ 2147483647 h 289"/>
              <a:gd name="T76" fmla="*/ 2147483647 w 362"/>
              <a:gd name="T77" fmla="*/ 2147483647 h 2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2"/>
              <a:gd name="T118" fmla="*/ 0 h 289"/>
              <a:gd name="T119" fmla="*/ 362 w 362"/>
              <a:gd name="T120" fmla="*/ 289 h 2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2" h="289">
                <a:moveTo>
                  <a:pt x="333" y="12"/>
                </a:moveTo>
                <a:lnTo>
                  <a:pt x="333" y="12"/>
                </a:lnTo>
                <a:lnTo>
                  <a:pt x="333" y="13"/>
                </a:lnTo>
                <a:lnTo>
                  <a:pt x="333" y="15"/>
                </a:lnTo>
                <a:lnTo>
                  <a:pt x="333" y="18"/>
                </a:lnTo>
                <a:lnTo>
                  <a:pt x="333" y="22"/>
                </a:lnTo>
                <a:lnTo>
                  <a:pt x="333" y="27"/>
                </a:lnTo>
                <a:lnTo>
                  <a:pt x="333" y="32"/>
                </a:lnTo>
                <a:lnTo>
                  <a:pt x="333" y="39"/>
                </a:lnTo>
                <a:lnTo>
                  <a:pt x="333" y="46"/>
                </a:lnTo>
                <a:lnTo>
                  <a:pt x="333" y="54"/>
                </a:lnTo>
                <a:lnTo>
                  <a:pt x="334" y="62"/>
                </a:lnTo>
                <a:lnTo>
                  <a:pt x="334" y="71"/>
                </a:lnTo>
                <a:lnTo>
                  <a:pt x="334" y="80"/>
                </a:lnTo>
                <a:lnTo>
                  <a:pt x="335" y="89"/>
                </a:lnTo>
                <a:lnTo>
                  <a:pt x="335" y="99"/>
                </a:lnTo>
                <a:lnTo>
                  <a:pt x="335" y="108"/>
                </a:lnTo>
                <a:lnTo>
                  <a:pt x="336" y="118"/>
                </a:lnTo>
                <a:lnTo>
                  <a:pt x="334" y="123"/>
                </a:lnTo>
                <a:lnTo>
                  <a:pt x="328" y="128"/>
                </a:lnTo>
                <a:lnTo>
                  <a:pt x="319" y="134"/>
                </a:lnTo>
                <a:lnTo>
                  <a:pt x="310" y="141"/>
                </a:lnTo>
                <a:lnTo>
                  <a:pt x="301" y="147"/>
                </a:lnTo>
                <a:lnTo>
                  <a:pt x="293" y="154"/>
                </a:lnTo>
                <a:lnTo>
                  <a:pt x="289" y="161"/>
                </a:lnTo>
                <a:lnTo>
                  <a:pt x="289" y="168"/>
                </a:lnTo>
                <a:lnTo>
                  <a:pt x="297" y="179"/>
                </a:lnTo>
                <a:lnTo>
                  <a:pt x="305" y="186"/>
                </a:lnTo>
                <a:lnTo>
                  <a:pt x="315" y="189"/>
                </a:lnTo>
                <a:lnTo>
                  <a:pt x="324" y="189"/>
                </a:lnTo>
                <a:lnTo>
                  <a:pt x="333" y="187"/>
                </a:lnTo>
                <a:lnTo>
                  <a:pt x="341" y="185"/>
                </a:lnTo>
                <a:lnTo>
                  <a:pt x="346" y="183"/>
                </a:lnTo>
                <a:lnTo>
                  <a:pt x="348" y="184"/>
                </a:lnTo>
                <a:lnTo>
                  <a:pt x="353" y="195"/>
                </a:lnTo>
                <a:lnTo>
                  <a:pt x="358" y="206"/>
                </a:lnTo>
                <a:lnTo>
                  <a:pt x="361" y="216"/>
                </a:lnTo>
                <a:lnTo>
                  <a:pt x="362" y="225"/>
                </a:lnTo>
                <a:lnTo>
                  <a:pt x="361" y="233"/>
                </a:lnTo>
                <a:lnTo>
                  <a:pt x="356" y="242"/>
                </a:lnTo>
                <a:lnTo>
                  <a:pt x="348" y="251"/>
                </a:lnTo>
                <a:lnTo>
                  <a:pt x="335" y="261"/>
                </a:lnTo>
                <a:lnTo>
                  <a:pt x="327" y="266"/>
                </a:lnTo>
                <a:lnTo>
                  <a:pt x="315" y="271"/>
                </a:lnTo>
                <a:lnTo>
                  <a:pt x="301" y="276"/>
                </a:lnTo>
                <a:lnTo>
                  <a:pt x="285" y="279"/>
                </a:lnTo>
                <a:lnTo>
                  <a:pt x="268" y="282"/>
                </a:lnTo>
                <a:lnTo>
                  <a:pt x="250" y="285"/>
                </a:lnTo>
                <a:lnTo>
                  <a:pt x="231" y="288"/>
                </a:lnTo>
                <a:lnTo>
                  <a:pt x="212" y="289"/>
                </a:lnTo>
                <a:lnTo>
                  <a:pt x="193" y="289"/>
                </a:lnTo>
                <a:lnTo>
                  <a:pt x="174" y="289"/>
                </a:lnTo>
                <a:lnTo>
                  <a:pt x="156" y="287"/>
                </a:lnTo>
                <a:lnTo>
                  <a:pt x="140" y="284"/>
                </a:lnTo>
                <a:lnTo>
                  <a:pt x="124" y="281"/>
                </a:lnTo>
                <a:lnTo>
                  <a:pt x="111" y="276"/>
                </a:lnTo>
                <a:lnTo>
                  <a:pt x="101" y="269"/>
                </a:lnTo>
                <a:lnTo>
                  <a:pt x="93" y="261"/>
                </a:lnTo>
                <a:lnTo>
                  <a:pt x="86" y="252"/>
                </a:lnTo>
                <a:lnTo>
                  <a:pt x="78" y="243"/>
                </a:lnTo>
                <a:lnTo>
                  <a:pt x="69" y="232"/>
                </a:lnTo>
                <a:lnTo>
                  <a:pt x="60" y="221"/>
                </a:lnTo>
                <a:lnTo>
                  <a:pt x="50" y="210"/>
                </a:lnTo>
                <a:lnTo>
                  <a:pt x="41" y="197"/>
                </a:lnTo>
                <a:lnTo>
                  <a:pt x="32" y="183"/>
                </a:lnTo>
                <a:lnTo>
                  <a:pt x="24" y="168"/>
                </a:lnTo>
                <a:lnTo>
                  <a:pt x="16" y="152"/>
                </a:lnTo>
                <a:lnTo>
                  <a:pt x="9" y="135"/>
                </a:lnTo>
                <a:lnTo>
                  <a:pt x="4" y="117"/>
                </a:lnTo>
                <a:lnTo>
                  <a:pt x="1" y="96"/>
                </a:lnTo>
                <a:lnTo>
                  <a:pt x="0" y="75"/>
                </a:lnTo>
                <a:lnTo>
                  <a:pt x="1" y="51"/>
                </a:lnTo>
                <a:lnTo>
                  <a:pt x="4" y="26"/>
                </a:lnTo>
                <a:lnTo>
                  <a:pt x="1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7" name="Freeform 96"/>
          <p:cNvSpPr>
            <a:spLocks/>
          </p:cNvSpPr>
          <p:nvPr/>
        </p:nvSpPr>
        <p:spPr bwMode="auto">
          <a:xfrm>
            <a:off x="2546350" y="1636713"/>
            <a:ext cx="160338" cy="150812"/>
          </a:xfrm>
          <a:custGeom>
            <a:avLst/>
            <a:gdLst>
              <a:gd name="T0" fmla="*/ 2147483647 w 114"/>
              <a:gd name="T1" fmla="*/ 2147483647 h 95"/>
              <a:gd name="T2" fmla="*/ 2147483647 w 114"/>
              <a:gd name="T3" fmla="*/ 2147483647 h 95"/>
              <a:gd name="T4" fmla="*/ 2147483647 w 114"/>
              <a:gd name="T5" fmla="*/ 2147483647 h 95"/>
              <a:gd name="T6" fmla="*/ 2147483647 w 114"/>
              <a:gd name="T7" fmla="*/ 2147483647 h 95"/>
              <a:gd name="T8" fmla="*/ 2147483647 w 114"/>
              <a:gd name="T9" fmla="*/ 2147483647 h 95"/>
              <a:gd name="T10" fmla="*/ 2147483647 w 114"/>
              <a:gd name="T11" fmla="*/ 2147483647 h 95"/>
              <a:gd name="T12" fmla="*/ 2147483647 w 114"/>
              <a:gd name="T13" fmla="*/ 2147483647 h 95"/>
              <a:gd name="T14" fmla="*/ 2147483647 w 114"/>
              <a:gd name="T15" fmla="*/ 2147483647 h 95"/>
              <a:gd name="T16" fmla="*/ 2147483647 w 114"/>
              <a:gd name="T17" fmla="*/ 2147483647 h 95"/>
              <a:gd name="T18" fmla="*/ 2147483647 w 114"/>
              <a:gd name="T19" fmla="*/ 2147483647 h 95"/>
              <a:gd name="T20" fmla="*/ 2147483647 w 114"/>
              <a:gd name="T21" fmla="*/ 2147483647 h 95"/>
              <a:gd name="T22" fmla="*/ 2147483647 w 114"/>
              <a:gd name="T23" fmla="*/ 2147483647 h 95"/>
              <a:gd name="T24" fmla="*/ 2147483647 w 114"/>
              <a:gd name="T25" fmla="*/ 2147483647 h 95"/>
              <a:gd name="T26" fmla="*/ 2147483647 w 114"/>
              <a:gd name="T27" fmla="*/ 2147483647 h 95"/>
              <a:gd name="T28" fmla="*/ 2147483647 w 114"/>
              <a:gd name="T29" fmla="*/ 2147483647 h 95"/>
              <a:gd name="T30" fmla="*/ 2147483647 w 114"/>
              <a:gd name="T31" fmla="*/ 2147483647 h 95"/>
              <a:gd name="T32" fmla="*/ 2147483647 w 114"/>
              <a:gd name="T33" fmla="*/ 2147483647 h 95"/>
              <a:gd name="T34" fmla="*/ 0 w 114"/>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5"/>
              <a:gd name="T56" fmla="*/ 114 w 114"/>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5">
                <a:moveTo>
                  <a:pt x="114" y="95"/>
                </a:moveTo>
                <a:lnTo>
                  <a:pt x="114" y="95"/>
                </a:lnTo>
                <a:lnTo>
                  <a:pt x="113" y="95"/>
                </a:lnTo>
                <a:lnTo>
                  <a:pt x="110" y="92"/>
                </a:lnTo>
                <a:lnTo>
                  <a:pt x="105" y="88"/>
                </a:lnTo>
                <a:lnTo>
                  <a:pt x="98" y="84"/>
                </a:lnTo>
                <a:lnTo>
                  <a:pt x="91" y="78"/>
                </a:lnTo>
                <a:lnTo>
                  <a:pt x="82" y="72"/>
                </a:lnTo>
                <a:lnTo>
                  <a:pt x="73" y="64"/>
                </a:lnTo>
                <a:lnTo>
                  <a:pt x="63" y="57"/>
                </a:lnTo>
                <a:lnTo>
                  <a:pt x="53" y="49"/>
                </a:lnTo>
                <a:lnTo>
                  <a:pt x="43" y="41"/>
                </a:lnTo>
                <a:lnTo>
                  <a:pt x="34" y="33"/>
                </a:lnTo>
                <a:lnTo>
                  <a:pt x="25" y="25"/>
                </a:lnTo>
                <a:lnTo>
                  <a:pt x="17" y="18"/>
                </a:lnTo>
                <a:lnTo>
                  <a:pt x="10" y="11"/>
                </a:lnTo>
                <a:lnTo>
                  <a:pt x="5" y="5"/>
                </a:lnTo>
                <a:lnTo>
                  <a:pt x="0"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8" name="Freeform 97"/>
          <p:cNvSpPr>
            <a:spLocks/>
          </p:cNvSpPr>
          <p:nvPr/>
        </p:nvSpPr>
        <p:spPr bwMode="auto">
          <a:xfrm>
            <a:off x="2363788" y="1784350"/>
            <a:ext cx="325437" cy="593725"/>
          </a:xfrm>
          <a:custGeom>
            <a:avLst/>
            <a:gdLst>
              <a:gd name="T0" fmla="*/ 0 w 231"/>
              <a:gd name="T1" fmla="*/ 2147483647 h 374"/>
              <a:gd name="T2" fmla="*/ 0 w 231"/>
              <a:gd name="T3" fmla="*/ 2147483647 h 374"/>
              <a:gd name="T4" fmla="*/ 2147483647 w 231"/>
              <a:gd name="T5" fmla="*/ 0 h 374"/>
              <a:gd name="T6" fmla="*/ 2147483647 w 231"/>
              <a:gd name="T7" fmla="*/ 0 h 374"/>
              <a:gd name="T8" fmla="*/ 2147483647 w 231"/>
              <a:gd name="T9" fmla="*/ 0 h 374"/>
              <a:gd name="T10" fmla="*/ 2147483647 w 231"/>
              <a:gd name="T11" fmla="*/ 2147483647 h 374"/>
              <a:gd name="T12" fmla="*/ 2147483647 w 231"/>
              <a:gd name="T13" fmla="*/ 2147483647 h 374"/>
              <a:gd name="T14" fmla="*/ 2147483647 w 231"/>
              <a:gd name="T15" fmla="*/ 2147483647 h 374"/>
              <a:gd name="T16" fmla="*/ 2147483647 w 231"/>
              <a:gd name="T17" fmla="*/ 2147483647 h 374"/>
              <a:gd name="T18" fmla="*/ 2147483647 w 231"/>
              <a:gd name="T19" fmla="*/ 2147483647 h 374"/>
              <a:gd name="T20" fmla="*/ 2147483647 w 231"/>
              <a:gd name="T21" fmla="*/ 2147483647 h 374"/>
              <a:gd name="T22" fmla="*/ 2147483647 w 231"/>
              <a:gd name="T23" fmla="*/ 2147483647 h 374"/>
              <a:gd name="T24" fmla="*/ 2147483647 w 231"/>
              <a:gd name="T25" fmla="*/ 2147483647 h 374"/>
              <a:gd name="T26" fmla="*/ 2147483647 w 231"/>
              <a:gd name="T27" fmla="*/ 2147483647 h 374"/>
              <a:gd name="T28" fmla="*/ 2147483647 w 231"/>
              <a:gd name="T29" fmla="*/ 2147483647 h 374"/>
              <a:gd name="T30" fmla="*/ 2147483647 w 231"/>
              <a:gd name="T31" fmla="*/ 2147483647 h 374"/>
              <a:gd name="T32" fmla="*/ 2147483647 w 231"/>
              <a:gd name="T33" fmla="*/ 2147483647 h 374"/>
              <a:gd name="T34" fmla="*/ 2147483647 w 231"/>
              <a:gd name="T35" fmla="*/ 2147483647 h 374"/>
              <a:gd name="T36" fmla="*/ 2147483647 w 231"/>
              <a:gd name="T37" fmla="*/ 2147483647 h 374"/>
              <a:gd name="T38" fmla="*/ 2147483647 w 231"/>
              <a:gd name="T39" fmla="*/ 2147483647 h 374"/>
              <a:gd name="T40" fmla="*/ 2147483647 w 231"/>
              <a:gd name="T41" fmla="*/ 2147483647 h 374"/>
              <a:gd name="T42" fmla="*/ 2147483647 w 231"/>
              <a:gd name="T43" fmla="*/ 2147483647 h 374"/>
              <a:gd name="T44" fmla="*/ 2147483647 w 231"/>
              <a:gd name="T45" fmla="*/ 2147483647 h 374"/>
              <a:gd name="T46" fmla="*/ 2147483647 w 231"/>
              <a:gd name="T47" fmla="*/ 2147483647 h 374"/>
              <a:gd name="T48" fmla="*/ 2147483647 w 231"/>
              <a:gd name="T49" fmla="*/ 2147483647 h 374"/>
              <a:gd name="T50" fmla="*/ 2147483647 w 231"/>
              <a:gd name="T51" fmla="*/ 2147483647 h 374"/>
              <a:gd name="T52" fmla="*/ 2147483647 w 231"/>
              <a:gd name="T53" fmla="*/ 2147483647 h 374"/>
              <a:gd name="T54" fmla="*/ 2147483647 w 231"/>
              <a:gd name="T55" fmla="*/ 2147483647 h 374"/>
              <a:gd name="T56" fmla="*/ 2147483647 w 231"/>
              <a:gd name="T57" fmla="*/ 2147483647 h 374"/>
              <a:gd name="T58" fmla="*/ 2147483647 w 231"/>
              <a:gd name="T59" fmla="*/ 2147483647 h 374"/>
              <a:gd name="T60" fmla="*/ 2147483647 w 231"/>
              <a:gd name="T61" fmla="*/ 2147483647 h 374"/>
              <a:gd name="T62" fmla="*/ 2147483647 w 231"/>
              <a:gd name="T63" fmla="*/ 2147483647 h 374"/>
              <a:gd name="T64" fmla="*/ 2147483647 w 231"/>
              <a:gd name="T65" fmla="*/ 2147483647 h 374"/>
              <a:gd name="T66" fmla="*/ 2147483647 w 231"/>
              <a:gd name="T67" fmla="*/ 2147483647 h 374"/>
              <a:gd name="T68" fmla="*/ 2147483647 w 231"/>
              <a:gd name="T69" fmla="*/ 2147483647 h 3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1"/>
              <a:gd name="T106" fmla="*/ 0 h 374"/>
              <a:gd name="T107" fmla="*/ 231 w 231"/>
              <a:gd name="T108" fmla="*/ 374 h 3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1" h="374">
                <a:moveTo>
                  <a:pt x="0" y="2"/>
                </a:moveTo>
                <a:lnTo>
                  <a:pt x="0" y="2"/>
                </a:lnTo>
                <a:lnTo>
                  <a:pt x="17" y="0"/>
                </a:lnTo>
                <a:lnTo>
                  <a:pt x="34" y="0"/>
                </a:lnTo>
                <a:lnTo>
                  <a:pt x="52" y="0"/>
                </a:lnTo>
                <a:lnTo>
                  <a:pt x="71" y="1"/>
                </a:lnTo>
                <a:lnTo>
                  <a:pt x="91" y="2"/>
                </a:lnTo>
                <a:lnTo>
                  <a:pt x="110" y="4"/>
                </a:lnTo>
                <a:lnTo>
                  <a:pt x="128" y="7"/>
                </a:lnTo>
                <a:lnTo>
                  <a:pt x="147" y="10"/>
                </a:lnTo>
                <a:lnTo>
                  <a:pt x="164" y="12"/>
                </a:lnTo>
                <a:lnTo>
                  <a:pt x="180" y="15"/>
                </a:lnTo>
                <a:lnTo>
                  <a:pt x="194" y="18"/>
                </a:lnTo>
                <a:lnTo>
                  <a:pt x="207" y="21"/>
                </a:lnTo>
                <a:lnTo>
                  <a:pt x="216" y="23"/>
                </a:lnTo>
                <a:lnTo>
                  <a:pt x="225" y="25"/>
                </a:lnTo>
                <a:lnTo>
                  <a:pt x="229" y="26"/>
                </a:lnTo>
                <a:lnTo>
                  <a:pt x="231" y="26"/>
                </a:lnTo>
                <a:lnTo>
                  <a:pt x="230" y="30"/>
                </a:lnTo>
                <a:lnTo>
                  <a:pt x="227" y="39"/>
                </a:lnTo>
                <a:lnTo>
                  <a:pt x="222" y="54"/>
                </a:lnTo>
                <a:lnTo>
                  <a:pt x="216" y="74"/>
                </a:lnTo>
                <a:lnTo>
                  <a:pt x="208" y="97"/>
                </a:lnTo>
                <a:lnTo>
                  <a:pt x="200" y="124"/>
                </a:lnTo>
                <a:lnTo>
                  <a:pt x="191" y="152"/>
                </a:lnTo>
                <a:lnTo>
                  <a:pt x="181" y="182"/>
                </a:lnTo>
                <a:lnTo>
                  <a:pt x="170" y="212"/>
                </a:lnTo>
                <a:lnTo>
                  <a:pt x="159" y="243"/>
                </a:lnTo>
                <a:lnTo>
                  <a:pt x="149" y="272"/>
                </a:lnTo>
                <a:lnTo>
                  <a:pt x="139" y="299"/>
                </a:lnTo>
                <a:lnTo>
                  <a:pt x="129" y="324"/>
                </a:lnTo>
                <a:lnTo>
                  <a:pt x="120" y="345"/>
                </a:lnTo>
                <a:lnTo>
                  <a:pt x="112" y="362"/>
                </a:lnTo>
                <a:lnTo>
                  <a:pt x="105" y="374"/>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19" name="Freeform 98"/>
          <p:cNvSpPr>
            <a:spLocks/>
          </p:cNvSpPr>
          <p:nvPr/>
        </p:nvSpPr>
        <p:spPr bwMode="auto">
          <a:xfrm>
            <a:off x="2859088" y="1697038"/>
            <a:ext cx="290512" cy="55562"/>
          </a:xfrm>
          <a:custGeom>
            <a:avLst/>
            <a:gdLst>
              <a:gd name="T0" fmla="*/ 0 w 206"/>
              <a:gd name="T1" fmla="*/ 2147483647 h 35"/>
              <a:gd name="T2" fmla="*/ 0 w 206"/>
              <a:gd name="T3" fmla="*/ 2147483647 h 35"/>
              <a:gd name="T4" fmla="*/ 2147483647 w 206"/>
              <a:gd name="T5" fmla="*/ 2147483647 h 35"/>
              <a:gd name="T6" fmla="*/ 2147483647 w 206"/>
              <a:gd name="T7" fmla="*/ 2147483647 h 35"/>
              <a:gd name="T8" fmla="*/ 2147483647 w 206"/>
              <a:gd name="T9" fmla="*/ 2147483647 h 35"/>
              <a:gd name="T10" fmla="*/ 2147483647 w 206"/>
              <a:gd name="T11" fmla="*/ 2147483647 h 35"/>
              <a:gd name="T12" fmla="*/ 2147483647 w 206"/>
              <a:gd name="T13" fmla="*/ 2147483647 h 35"/>
              <a:gd name="T14" fmla="*/ 2147483647 w 206"/>
              <a:gd name="T15" fmla="*/ 2147483647 h 35"/>
              <a:gd name="T16" fmla="*/ 2147483647 w 206"/>
              <a:gd name="T17" fmla="*/ 2147483647 h 35"/>
              <a:gd name="T18" fmla="*/ 2147483647 w 206"/>
              <a:gd name="T19" fmla="*/ 2147483647 h 35"/>
              <a:gd name="T20" fmla="*/ 2147483647 w 206"/>
              <a:gd name="T21" fmla="*/ 2147483647 h 35"/>
              <a:gd name="T22" fmla="*/ 2147483647 w 206"/>
              <a:gd name="T23" fmla="*/ 2147483647 h 35"/>
              <a:gd name="T24" fmla="*/ 2147483647 w 206"/>
              <a:gd name="T25" fmla="*/ 2147483647 h 35"/>
              <a:gd name="T26" fmla="*/ 2147483647 w 206"/>
              <a:gd name="T27" fmla="*/ 2147483647 h 35"/>
              <a:gd name="T28" fmla="*/ 2147483647 w 206"/>
              <a:gd name="T29" fmla="*/ 2147483647 h 35"/>
              <a:gd name="T30" fmla="*/ 2147483647 w 206"/>
              <a:gd name="T31" fmla="*/ 0 h 35"/>
              <a:gd name="T32" fmla="*/ 2147483647 w 206"/>
              <a:gd name="T33" fmla="*/ 0 h 35"/>
              <a:gd name="T34" fmla="*/ 2147483647 w 206"/>
              <a:gd name="T35" fmla="*/ 214748364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35"/>
              <a:gd name="T56" fmla="*/ 206 w 206"/>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35">
                <a:moveTo>
                  <a:pt x="0" y="35"/>
                </a:moveTo>
                <a:lnTo>
                  <a:pt x="0" y="35"/>
                </a:lnTo>
                <a:lnTo>
                  <a:pt x="1" y="35"/>
                </a:lnTo>
                <a:lnTo>
                  <a:pt x="7" y="34"/>
                </a:lnTo>
                <a:lnTo>
                  <a:pt x="16" y="31"/>
                </a:lnTo>
                <a:lnTo>
                  <a:pt x="27" y="28"/>
                </a:lnTo>
                <a:lnTo>
                  <a:pt x="40" y="25"/>
                </a:lnTo>
                <a:lnTo>
                  <a:pt x="55" y="21"/>
                </a:lnTo>
                <a:lnTo>
                  <a:pt x="72" y="18"/>
                </a:lnTo>
                <a:lnTo>
                  <a:pt x="89" y="14"/>
                </a:lnTo>
                <a:lnTo>
                  <a:pt x="107" y="10"/>
                </a:lnTo>
                <a:lnTo>
                  <a:pt x="125" y="7"/>
                </a:lnTo>
                <a:lnTo>
                  <a:pt x="142" y="4"/>
                </a:lnTo>
                <a:lnTo>
                  <a:pt x="158" y="2"/>
                </a:lnTo>
                <a:lnTo>
                  <a:pt x="173" y="1"/>
                </a:lnTo>
                <a:lnTo>
                  <a:pt x="186" y="0"/>
                </a:lnTo>
                <a:lnTo>
                  <a:pt x="197" y="0"/>
                </a:lnTo>
                <a:lnTo>
                  <a:pt x="206" y="2"/>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0" name="Freeform 99"/>
          <p:cNvSpPr>
            <a:spLocks/>
          </p:cNvSpPr>
          <p:nvPr/>
        </p:nvSpPr>
        <p:spPr bwMode="auto">
          <a:xfrm>
            <a:off x="2859088" y="1649413"/>
            <a:ext cx="195262" cy="79375"/>
          </a:xfrm>
          <a:custGeom>
            <a:avLst/>
            <a:gdLst>
              <a:gd name="T0" fmla="*/ 0 w 138"/>
              <a:gd name="T1" fmla="*/ 2147483647 h 50"/>
              <a:gd name="T2" fmla="*/ 0 w 138"/>
              <a:gd name="T3" fmla="*/ 2147483647 h 50"/>
              <a:gd name="T4" fmla="*/ 2147483647 w 138"/>
              <a:gd name="T5" fmla="*/ 2147483647 h 50"/>
              <a:gd name="T6" fmla="*/ 2147483647 w 138"/>
              <a:gd name="T7" fmla="*/ 2147483647 h 50"/>
              <a:gd name="T8" fmla="*/ 2147483647 w 138"/>
              <a:gd name="T9" fmla="*/ 2147483647 h 50"/>
              <a:gd name="T10" fmla="*/ 2147483647 w 138"/>
              <a:gd name="T11" fmla="*/ 2147483647 h 50"/>
              <a:gd name="T12" fmla="*/ 2147483647 w 138"/>
              <a:gd name="T13" fmla="*/ 2147483647 h 50"/>
              <a:gd name="T14" fmla="*/ 2147483647 w 138"/>
              <a:gd name="T15" fmla="*/ 2147483647 h 50"/>
              <a:gd name="T16" fmla="*/ 2147483647 w 138"/>
              <a:gd name="T17" fmla="*/ 2147483647 h 50"/>
              <a:gd name="T18" fmla="*/ 2147483647 w 138"/>
              <a:gd name="T19" fmla="*/ 2147483647 h 50"/>
              <a:gd name="T20" fmla="*/ 2147483647 w 138"/>
              <a:gd name="T21" fmla="*/ 2147483647 h 50"/>
              <a:gd name="T22" fmla="*/ 2147483647 w 138"/>
              <a:gd name="T23" fmla="*/ 2147483647 h 50"/>
              <a:gd name="T24" fmla="*/ 2147483647 w 138"/>
              <a:gd name="T25" fmla="*/ 2147483647 h 50"/>
              <a:gd name="T26" fmla="*/ 2147483647 w 138"/>
              <a:gd name="T27" fmla="*/ 2147483647 h 50"/>
              <a:gd name="T28" fmla="*/ 2147483647 w 138"/>
              <a:gd name="T29" fmla="*/ 2147483647 h 50"/>
              <a:gd name="T30" fmla="*/ 2147483647 w 138"/>
              <a:gd name="T31" fmla="*/ 0 h 50"/>
              <a:gd name="T32" fmla="*/ 2147483647 w 138"/>
              <a:gd name="T33" fmla="*/ 0 h 50"/>
              <a:gd name="T34" fmla="*/ 2147483647 w 138"/>
              <a:gd name="T35" fmla="*/ 2147483647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50"/>
              <a:gd name="T56" fmla="*/ 138 w 138"/>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50">
                <a:moveTo>
                  <a:pt x="0" y="50"/>
                </a:moveTo>
                <a:lnTo>
                  <a:pt x="0" y="50"/>
                </a:lnTo>
                <a:lnTo>
                  <a:pt x="1" y="50"/>
                </a:lnTo>
                <a:lnTo>
                  <a:pt x="4" y="47"/>
                </a:lnTo>
                <a:lnTo>
                  <a:pt x="10" y="45"/>
                </a:lnTo>
                <a:lnTo>
                  <a:pt x="17" y="41"/>
                </a:lnTo>
                <a:lnTo>
                  <a:pt x="26" y="36"/>
                </a:lnTo>
                <a:lnTo>
                  <a:pt x="35" y="31"/>
                </a:lnTo>
                <a:lnTo>
                  <a:pt x="46" y="26"/>
                </a:lnTo>
                <a:lnTo>
                  <a:pt x="58" y="21"/>
                </a:lnTo>
                <a:lnTo>
                  <a:pt x="69" y="16"/>
                </a:lnTo>
                <a:lnTo>
                  <a:pt x="81" y="11"/>
                </a:lnTo>
                <a:lnTo>
                  <a:pt x="93" y="7"/>
                </a:lnTo>
                <a:lnTo>
                  <a:pt x="104" y="4"/>
                </a:lnTo>
                <a:lnTo>
                  <a:pt x="114" y="1"/>
                </a:lnTo>
                <a:lnTo>
                  <a:pt x="123" y="0"/>
                </a:lnTo>
                <a:lnTo>
                  <a:pt x="132" y="0"/>
                </a:lnTo>
                <a:lnTo>
                  <a:pt x="138" y="1"/>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1" name="Freeform 100"/>
          <p:cNvSpPr>
            <a:spLocks/>
          </p:cNvSpPr>
          <p:nvPr/>
        </p:nvSpPr>
        <p:spPr bwMode="auto">
          <a:xfrm>
            <a:off x="2841625" y="1627188"/>
            <a:ext cx="200025" cy="87312"/>
          </a:xfrm>
          <a:custGeom>
            <a:avLst/>
            <a:gdLst>
              <a:gd name="T0" fmla="*/ 0 w 141"/>
              <a:gd name="T1" fmla="*/ 2147483647 h 55"/>
              <a:gd name="T2" fmla="*/ 0 w 141"/>
              <a:gd name="T3" fmla="*/ 2147483647 h 55"/>
              <a:gd name="T4" fmla="*/ 2147483647 w 141"/>
              <a:gd name="T5" fmla="*/ 2147483647 h 55"/>
              <a:gd name="T6" fmla="*/ 2147483647 w 141"/>
              <a:gd name="T7" fmla="*/ 2147483647 h 55"/>
              <a:gd name="T8" fmla="*/ 2147483647 w 141"/>
              <a:gd name="T9" fmla="*/ 2147483647 h 55"/>
              <a:gd name="T10" fmla="*/ 2147483647 w 141"/>
              <a:gd name="T11" fmla="*/ 2147483647 h 55"/>
              <a:gd name="T12" fmla="*/ 2147483647 w 141"/>
              <a:gd name="T13" fmla="*/ 2147483647 h 55"/>
              <a:gd name="T14" fmla="*/ 2147483647 w 141"/>
              <a:gd name="T15" fmla="*/ 2147483647 h 55"/>
              <a:gd name="T16" fmla="*/ 2147483647 w 141"/>
              <a:gd name="T17" fmla="*/ 2147483647 h 55"/>
              <a:gd name="T18" fmla="*/ 2147483647 w 141"/>
              <a:gd name="T19" fmla="*/ 2147483647 h 55"/>
              <a:gd name="T20" fmla="*/ 2147483647 w 141"/>
              <a:gd name="T21" fmla="*/ 2147483647 h 55"/>
              <a:gd name="T22" fmla="*/ 2147483647 w 141"/>
              <a:gd name="T23" fmla="*/ 2147483647 h 55"/>
              <a:gd name="T24" fmla="*/ 2147483647 w 141"/>
              <a:gd name="T25" fmla="*/ 2147483647 h 55"/>
              <a:gd name="T26" fmla="*/ 2147483647 w 141"/>
              <a:gd name="T27" fmla="*/ 2147483647 h 55"/>
              <a:gd name="T28" fmla="*/ 2147483647 w 141"/>
              <a:gd name="T29" fmla="*/ 2147483647 h 55"/>
              <a:gd name="T30" fmla="*/ 2147483647 w 141"/>
              <a:gd name="T31" fmla="*/ 2147483647 h 55"/>
              <a:gd name="T32" fmla="*/ 2147483647 w 141"/>
              <a:gd name="T33" fmla="*/ 0 h 55"/>
              <a:gd name="T34" fmla="*/ 2147483647 w 141"/>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55"/>
              <a:gd name="T56" fmla="*/ 141 w 141"/>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55">
                <a:moveTo>
                  <a:pt x="0" y="55"/>
                </a:moveTo>
                <a:lnTo>
                  <a:pt x="0" y="55"/>
                </a:lnTo>
                <a:lnTo>
                  <a:pt x="1" y="54"/>
                </a:lnTo>
                <a:lnTo>
                  <a:pt x="4" y="53"/>
                </a:lnTo>
                <a:lnTo>
                  <a:pt x="10" y="50"/>
                </a:lnTo>
                <a:lnTo>
                  <a:pt x="17" y="46"/>
                </a:lnTo>
                <a:lnTo>
                  <a:pt x="26" y="42"/>
                </a:lnTo>
                <a:lnTo>
                  <a:pt x="36" y="37"/>
                </a:lnTo>
                <a:lnTo>
                  <a:pt x="47" y="31"/>
                </a:lnTo>
                <a:lnTo>
                  <a:pt x="59" y="26"/>
                </a:lnTo>
                <a:lnTo>
                  <a:pt x="70" y="21"/>
                </a:lnTo>
                <a:lnTo>
                  <a:pt x="82" y="16"/>
                </a:lnTo>
                <a:lnTo>
                  <a:pt x="95" y="11"/>
                </a:lnTo>
                <a:lnTo>
                  <a:pt x="106" y="7"/>
                </a:lnTo>
                <a:lnTo>
                  <a:pt x="116" y="4"/>
                </a:lnTo>
                <a:lnTo>
                  <a:pt x="126" y="1"/>
                </a:lnTo>
                <a:lnTo>
                  <a:pt x="134" y="0"/>
                </a:lnTo>
                <a:lnTo>
                  <a:pt x="141"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2" name="Freeform 101"/>
          <p:cNvSpPr>
            <a:spLocks/>
          </p:cNvSpPr>
          <p:nvPr/>
        </p:nvSpPr>
        <p:spPr bwMode="auto">
          <a:xfrm>
            <a:off x="2806700" y="1538288"/>
            <a:ext cx="173038" cy="200025"/>
          </a:xfrm>
          <a:custGeom>
            <a:avLst/>
            <a:gdLst>
              <a:gd name="T0" fmla="*/ 0 w 123"/>
              <a:gd name="T1" fmla="*/ 2147483647 h 126"/>
              <a:gd name="T2" fmla="*/ 0 w 123"/>
              <a:gd name="T3" fmla="*/ 2147483647 h 126"/>
              <a:gd name="T4" fmla="*/ 2147483647 w 123"/>
              <a:gd name="T5" fmla="*/ 2147483647 h 126"/>
              <a:gd name="T6" fmla="*/ 2147483647 w 123"/>
              <a:gd name="T7" fmla="*/ 2147483647 h 126"/>
              <a:gd name="T8" fmla="*/ 2147483647 w 123"/>
              <a:gd name="T9" fmla="*/ 2147483647 h 126"/>
              <a:gd name="T10" fmla="*/ 2147483647 w 123"/>
              <a:gd name="T11" fmla="*/ 2147483647 h 126"/>
              <a:gd name="T12" fmla="*/ 2147483647 w 123"/>
              <a:gd name="T13" fmla="*/ 2147483647 h 126"/>
              <a:gd name="T14" fmla="*/ 2147483647 w 123"/>
              <a:gd name="T15" fmla="*/ 2147483647 h 126"/>
              <a:gd name="T16" fmla="*/ 2147483647 w 123"/>
              <a:gd name="T17" fmla="*/ 2147483647 h 126"/>
              <a:gd name="T18" fmla="*/ 2147483647 w 123"/>
              <a:gd name="T19" fmla="*/ 2147483647 h 126"/>
              <a:gd name="T20" fmla="*/ 2147483647 w 123"/>
              <a:gd name="T21" fmla="*/ 2147483647 h 126"/>
              <a:gd name="T22" fmla="*/ 2147483647 w 123"/>
              <a:gd name="T23" fmla="*/ 2147483647 h 126"/>
              <a:gd name="T24" fmla="*/ 2147483647 w 123"/>
              <a:gd name="T25" fmla="*/ 2147483647 h 126"/>
              <a:gd name="T26" fmla="*/ 2147483647 w 123"/>
              <a:gd name="T27" fmla="*/ 2147483647 h 126"/>
              <a:gd name="T28" fmla="*/ 2147483647 w 123"/>
              <a:gd name="T29" fmla="*/ 2147483647 h 126"/>
              <a:gd name="T30" fmla="*/ 2147483647 w 123"/>
              <a:gd name="T31" fmla="*/ 2147483647 h 126"/>
              <a:gd name="T32" fmla="*/ 2147483647 w 123"/>
              <a:gd name="T33" fmla="*/ 2147483647 h 126"/>
              <a:gd name="T34" fmla="*/ 2147483647 w 123"/>
              <a:gd name="T35" fmla="*/ 0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126"/>
              <a:gd name="T56" fmla="*/ 123 w 123"/>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126">
                <a:moveTo>
                  <a:pt x="0" y="126"/>
                </a:moveTo>
                <a:lnTo>
                  <a:pt x="0" y="126"/>
                </a:lnTo>
                <a:lnTo>
                  <a:pt x="1" y="125"/>
                </a:lnTo>
                <a:lnTo>
                  <a:pt x="3" y="121"/>
                </a:lnTo>
                <a:lnTo>
                  <a:pt x="8" y="115"/>
                </a:lnTo>
                <a:lnTo>
                  <a:pt x="14" y="108"/>
                </a:lnTo>
                <a:lnTo>
                  <a:pt x="21" y="99"/>
                </a:lnTo>
                <a:lnTo>
                  <a:pt x="29" y="89"/>
                </a:lnTo>
                <a:lnTo>
                  <a:pt x="37" y="78"/>
                </a:lnTo>
                <a:lnTo>
                  <a:pt x="46" y="67"/>
                </a:lnTo>
                <a:lnTo>
                  <a:pt x="56" y="55"/>
                </a:lnTo>
                <a:lnTo>
                  <a:pt x="67" y="44"/>
                </a:lnTo>
                <a:lnTo>
                  <a:pt x="77" y="34"/>
                </a:lnTo>
                <a:lnTo>
                  <a:pt x="87" y="24"/>
                </a:lnTo>
                <a:lnTo>
                  <a:pt x="97" y="15"/>
                </a:lnTo>
                <a:lnTo>
                  <a:pt x="106" y="9"/>
                </a:lnTo>
                <a:lnTo>
                  <a:pt x="115" y="3"/>
                </a:lnTo>
                <a:lnTo>
                  <a:pt x="123"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3" name="Freeform 102"/>
          <p:cNvSpPr>
            <a:spLocks/>
          </p:cNvSpPr>
          <p:nvPr/>
        </p:nvSpPr>
        <p:spPr bwMode="auto">
          <a:xfrm>
            <a:off x="2773363" y="1538288"/>
            <a:ext cx="85725" cy="220662"/>
          </a:xfrm>
          <a:custGeom>
            <a:avLst/>
            <a:gdLst>
              <a:gd name="T0" fmla="*/ 0 w 61"/>
              <a:gd name="T1" fmla="*/ 2147483647 h 139"/>
              <a:gd name="T2" fmla="*/ 0 w 61"/>
              <a:gd name="T3" fmla="*/ 2147483647 h 139"/>
              <a:gd name="T4" fmla="*/ 0 w 61"/>
              <a:gd name="T5" fmla="*/ 2147483647 h 139"/>
              <a:gd name="T6" fmla="*/ 2147483647 w 61"/>
              <a:gd name="T7" fmla="*/ 2147483647 h 139"/>
              <a:gd name="T8" fmla="*/ 2147483647 w 61"/>
              <a:gd name="T9" fmla="*/ 2147483647 h 139"/>
              <a:gd name="T10" fmla="*/ 2147483647 w 61"/>
              <a:gd name="T11" fmla="*/ 2147483647 h 139"/>
              <a:gd name="T12" fmla="*/ 2147483647 w 61"/>
              <a:gd name="T13" fmla="*/ 2147483647 h 139"/>
              <a:gd name="T14" fmla="*/ 2147483647 w 61"/>
              <a:gd name="T15" fmla="*/ 2147483647 h 139"/>
              <a:gd name="T16" fmla="*/ 2147483647 w 61"/>
              <a:gd name="T17" fmla="*/ 2147483647 h 139"/>
              <a:gd name="T18" fmla="*/ 2147483647 w 61"/>
              <a:gd name="T19" fmla="*/ 2147483647 h 139"/>
              <a:gd name="T20" fmla="*/ 2147483647 w 61"/>
              <a:gd name="T21" fmla="*/ 2147483647 h 139"/>
              <a:gd name="T22" fmla="*/ 2147483647 w 61"/>
              <a:gd name="T23" fmla="*/ 2147483647 h 139"/>
              <a:gd name="T24" fmla="*/ 2147483647 w 61"/>
              <a:gd name="T25" fmla="*/ 2147483647 h 139"/>
              <a:gd name="T26" fmla="*/ 2147483647 w 61"/>
              <a:gd name="T27" fmla="*/ 2147483647 h 139"/>
              <a:gd name="T28" fmla="*/ 2147483647 w 61"/>
              <a:gd name="T29" fmla="*/ 2147483647 h 139"/>
              <a:gd name="T30" fmla="*/ 2147483647 w 61"/>
              <a:gd name="T31" fmla="*/ 2147483647 h 139"/>
              <a:gd name="T32" fmla="*/ 2147483647 w 61"/>
              <a:gd name="T33" fmla="*/ 2147483647 h 139"/>
              <a:gd name="T34" fmla="*/ 2147483647 w 6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39"/>
              <a:gd name="T56" fmla="*/ 61 w 6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39">
                <a:moveTo>
                  <a:pt x="0" y="139"/>
                </a:moveTo>
                <a:lnTo>
                  <a:pt x="0" y="139"/>
                </a:lnTo>
                <a:lnTo>
                  <a:pt x="0" y="138"/>
                </a:lnTo>
                <a:lnTo>
                  <a:pt x="1" y="134"/>
                </a:lnTo>
                <a:lnTo>
                  <a:pt x="2" y="128"/>
                </a:lnTo>
                <a:lnTo>
                  <a:pt x="4" y="120"/>
                </a:lnTo>
                <a:lnTo>
                  <a:pt x="6" y="111"/>
                </a:lnTo>
                <a:lnTo>
                  <a:pt x="8" y="101"/>
                </a:lnTo>
                <a:lnTo>
                  <a:pt x="12" y="89"/>
                </a:lnTo>
                <a:lnTo>
                  <a:pt x="15" y="78"/>
                </a:lnTo>
                <a:lnTo>
                  <a:pt x="19" y="66"/>
                </a:lnTo>
                <a:lnTo>
                  <a:pt x="24" y="53"/>
                </a:lnTo>
                <a:lnTo>
                  <a:pt x="29" y="42"/>
                </a:lnTo>
                <a:lnTo>
                  <a:pt x="34" y="31"/>
                </a:lnTo>
                <a:lnTo>
                  <a:pt x="40" y="21"/>
                </a:lnTo>
                <a:lnTo>
                  <a:pt x="47" y="13"/>
                </a:lnTo>
                <a:lnTo>
                  <a:pt x="53" y="6"/>
                </a:lnTo>
                <a:lnTo>
                  <a:pt x="61"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4" name="Freeform 103"/>
          <p:cNvSpPr>
            <a:spLocks/>
          </p:cNvSpPr>
          <p:nvPr/>
        </p:nvSpPr>
        <p:spPr bwMode="auto">
          <a:xfrm>
            <a:off x="2654300" y="1562100"/>
            <a:ext cx="104775" cy="206375"/>
          </a:xfrm>
          <a:custGeom>
            <a:avLst/>
            <a:gdLst>
              <a:gd name="T0" fmla="*/ 2147483647 w 74"/>
              <a:gd name="T1" fmla="*/ 2147483647 h 130"/>
              <a:gd name="T2" fmla="*/ 2147483647 w 74"/>
              <a:gd name="T3" fmla="*/ 2147483647 h 130"/>
              <a:gd name="T4" fmla="*/ 2147483647 w 74"/>
              <a:gd name="T5" fmla="*/ 2147483647 h 130"/>
              <a:gd name="T6" fmla="*/ 2147483647 w 74"/>
              <a:gd name="T7" fmla="*/ 2147483647 h 130"/>
              <a:gd name="T8" fmla="*/ 2147483647 w 74"/>
              <a:gd name="T9" fmla="*/ 2147483647 h 130"/>
              <a:gd name="T10" fmla="*/ 2147483647 w 74"/>
              <a:gd name="T11" fmla="*/ 2147483647 h 130"/>
              <a:gd name="T12" fmla="*/ 2147483647 w 74"/>
              <a:gd name="T13" fmla="*/ 2147483647 h 130"/>
              <a:gd name="T14" fmla="*/ 2147483647 w 74"/>
              <a:gd name="T15" fmla="*/ 2147483647 h 130"/>
              <a:gd name="T16" fmla="*/ 2147483647 w 74"/>
              <a:gd name="T17" fmla="*/ 2147483647 h 130"/>
              <a:gd name="T18" fmla="*/ 2147483647 w 74"/>
              <a:gd name="T19" fmla="*/ 2147483647 h 130"/>
              <a:gd name="T20" fmla="*/ 2147483647 w 74"/>
              <a:gd name="T21" fmla="*/ 2147483647 h 130"/>
              <a:gd name="T22" fmla="*/ 2147483647 w 74"/>
              <a:gd name="T23" fmla="*/ 2147483647 h 130"/>
              <a:gd name="T24" fmla="*/ 2147483647 w 74"/>
              <a:gd name="T25" fmla="*/ 2147483647 h 130"/>
              <a:gd name="T26" fmla="*/ 2147483647 w 74"/>
              <a:gd name="T27" fmla="*/ 2147483647 h 130"/>
              <a:gd name="T28" fmla="*/ 2147483647 w 74"/>
              <a:gd name="T29" fmla="*/ 2147483647 h 130"/>
              <a:gd name="T30" fmla="*/ 2147483647 w 74"/>
              <a:gd name="T31" fmla="*/ 2147483647 h 130"/>
              <a:gd name="T32" fmla="*/ 2147483647 w 74"/>
              <a:gd name="T33" fmla="*/ 2147483647 h 130"/>
              <a:gd name="T34" fmla="*/ 0 w 74"/>
              <a:gd name="T35" fmla="*/ 0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130"/>
              <a:gd name="T56" fmla="*/ 74 w 74"/>
              <a:gd name="T57" fmla="*/ 130 h 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130">
                <a:moveTo>
                  <a:pt x="74" y="130"/>
                </a:moveTo>
                <a:lnTo>
                  <a:pt x="74" y="130"/>
                </a:lnTo>
                <a:lnTo>
                  <a:pt x="73" y="129"/>
                </a:lnTo>
                <a:lnTo>
                  <a:pt x="71" y="125"/>
                </a:lnTo>
                <a:lnTo>
                  <a:pt x="67" y="120"/>
                </a:lnTo>
                <a:lnTo>
                  <a:pt x="62" y="113"/>
                </a:lnTo>
                <a:lnTo>
                  <a:pt x="57" y="104"/>
                </a:lnTo>
                <a:lnTo>
                  <a:pt x="50" y="95"/>
                </a:lnTo>
                <a:lnTo>
                  <a:pt x="43" y="85"/>
                </a:lnTo>
                <a:lnTo>
                  <a:pt x="36" y="74"/>
                </a:lnTo>
                <a:lnTo>
                  <a:pt x="29" y="62"/>
                </a:lnTo>
                <a:lnTo>
                  <a:pt x="23" y="51"/>
                </a:lnTo>
                <a:lnTo>
                  <a:pt x="16" y="40"/>
                </a:lnTo>
                <a:lnTo>
                  <a:pt x="10" y="30"/>
                </a:lnTo>
                <a:lnTo>
                  <a:pt x="6" y="21"/>
                </a:lnTo>
                <a:lnTo>
                  <a:pt x="2" y="13"/>
                </a:lnTo>
                <a:lnTo>
                  <a:pt x="1" y="6"/>
                </a:lnTo>
                <a:lnTo>
                  <a:pt x="0"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5" name="Freeform 104"/>
          <p:cNvSpPr>
            <a:spLocks/>
          </p:cNvSpPr>
          <p:nvPr/>
        </p:nvSpPr>
        <p:spPr bwMode="auto">
          <a:xfrm>
            <a:off x="2593975" y="1592263"/>
            <a:ext cx="152400" cy="190500"/>
          </a:xfrm>
          <a:custGeom>
            <a:avLst/>
            <a:gdLst>
              <a:gd name="T0" fmla="*/ 0 w 108"/>
              <a:gd name="T1" fmla="*/ 0 h 120"/>
              <a:gd name="T2" fmla="*/ 0 w 108"/>
              <a:gd name="T3" fmla="*/ 0 h 120"/>
              <a:gd name="T4" fmla="*/ 2147483647 w 108"/>
              <a:gd name="T5" fmla="*/ 2147483647 h 120"/>
              <a:gd name="T6" fmla="*/ 2147483647 w 108"/>
              <a:gd name="T7" fmla="*/ 2147483647 h 120"/>
              <a:gd name="T8" fmla="*/ 2147483647 w 108"/>
              <a:gd name="T9" fmla="*/ 2147483647 h 120"/>
              <a:gd name="T10" fmla="*/ 2147483647 w 108"/>
              <a:gd name="T11" fmla="*/ 2147483647 h 120"/>
              <a:gd name="T12" fmla="*/ 2147483647 w 108"/>
              <a:gd name="T13" fmla="*/ 2147483647 h 120"/>
              <a:gd name="T14" fmla="*/ 2147483647 w 108"/>
              <a:gd name="T15" fmla="*/ 2147483647 h 120"/>
              <a:gd name="T16" fmla="*/ 2147483647 w 108"/>
              <a:gd name="T17" fmla="*/ 2147483647 h 120"/>
              <a:gd name="T18" fmla="*/ 2147483647 w 108"/>
              <a:gd name="T19" fmla="*/ 2147483647 h 120"/>
              <a:gd name="T20" fmla="*/ 2147483647 w 108"/>
              <a:gd name="T21" fmla="*/ 2147483647 h 120"/>
              <a:gd name="T22" fmla="*/ 2147483647 w 108"/>
              <a:gd name="T23" fmla="*/ 2147483647 h 120"/>
              <a:gd name="T24" fmla="*/ 2147483647 w 108"/>
              <a:gd name="T25" fmla="*/ 2147483647 h 120"/>
              <a:gd name="T26" fmla="*/ 2147483647 w 108"/>
              <a:gd name="T27" fmla="*/ 2147483647 h 120"/>
              <a:gd name="T28" fmla="*/ 2147483647 w 108"/>
              <a:gd name="T29" fmla="*/ 2147483647 h 120"/>
              <a:gd name="T30" fmla="*/ 2147483647 w 108"/>
              <a:gd name="T31" fmla="*/ 2147483647 h 120"/>
              <a:gd name="T32" fmla="*/ 2147483647 w 108"/>
              <a:gd name="T33" fmla="*/ 2147483647 h 120"/>
              <a:gd name="T34" fmla="*/ 2147483647 w 108"/>
              <a:gd name="T35" fmla="*/ 2147483647 h 120"/>
              <a:gd name="T36" fmla="*/ 2147483647 w 108"/>
              <a:gd name="T37" fmla="*/ 2147483647 h 120"/>
              <a:gd name="T38" fmla="*/ 2147483647 w 108"/>
              <a:gd name="T39" fmla="*/ 2147483647 h 120"/>
              <a:gd name="T40" fmla="*/ 2147483647 w 108"/>
              <a:gd name="T41" fmla="*/ 2147483647 h 120"/>
              <a:gd name="T42" fmla="*/ 2147483647 w 108"/>
              <a:gd name="T43" fmla="*/ 2147483647 h 120"/>
              <a:gd name="T44" fmla="*/ 2147483647 w 108"/>
              <a:gd name="T45" fmla="*/ 2147483647 h 120"/>
              <a:gd name="T46" fmla="*/ 2147483647 w 108"/>
              <a:gd name="T47" fmla="*/ 2147483647 h 120"/>
              <a:gd name="T48" fmla="*/ 2147483647 w 108"/>
              <a:gd name="T49" fmla="*/ 2147483647 h 120"/>
              <a:gd name="T50" fmla="*/ 2147483647 w 108"/>
              <a:gd name="T51" fmla="*/ 2147483647 h 120"/>
              <a:gd name="T52" fmla="*/ 2147483647 w 108"/>
              <a:gd name="T53" fmla="*/ 2147483647 h 120"/>
              <a:gd name="T54" fmla="*/ 2147483647 w 108"/>
              <a:gd name="T55" fmla="*/ 2147483647 h 120"/>
              <a:gd name="T56" fmla="*/ 2147483647 w 108"/>
              <a:gd name="T57" fmla="*/ 2147483647 h 120"/>
              <a:gd name="T58" fmla="*/ 2147483647 w 108"/>
              <a:gd name="T59" fmla="*/ 2147483647 h 120"/>
              <a:gd name="T60" fmla="*/ 2147483647 w 108"/>
              <a:gd name="T61" fmla="*/ 2147483647 h 120"/>
              <a:gd name="T62" fmla="*/ 2147483647 w 108"/>
              <a:gd name="T63" fmla="*/ 2147483647 h 120"/>
              <a:gd name="T64" fmla="*/ 2147483647 w 108"/>
              <a:gd name="T65" fmla="*/ 2147483647 h 120"/>
              <a:gd name="T66" fmla="*/ 2147483647 w 108"/>
              <a:gd name="T67" fmla="*/ 2147483647 h 120"/>
              <a:gd name="T68" fmla="*/ 2147483647 w 108"/>
              <a:gd name="T69" fmla="*/ 0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120"/>
              <a:gd name="T107" fmla="*/ 108 w 10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120">
                <a:moveTo>
                  <a:pt x="0" y="0"/>
                </a:moveTo>
                <a:lnTo>
                  <a:pt x="0" y="0"/>
                </a:lnTo>
                <a:lnTo>
                  <a:pt x="2" y="5"/>
                </a:lnTo>
                <a:lnTo>
                  <a:pt x="6" y="12"/>
                </a:lnTo>
                <a:lnTo>
                  <a:pt x="11" y="20"/>
                </a:lnTo>
                <a:lnTo>
                  <a:pt x="18" y="29"/>
                </a:lnTo>
                <a:lnTo>
                  <a:pt x="26" y="39"/>
                </a:lnTo>
                <a:lnTo>
                  <a:pt x="34" y="49"/>
                </a:lnTo>
                <a:lnTo>
                  <a:pt x="44" y="59"/>
                </a:lnTo>
                <a:lnTo>
                  <a:pt x="53" y="70"/>
                </a:lnTo>
                <a:lnTo>
                  <a:pt x="63" y="79"/>
                </a:lnTo>
                <a:lnTo>
                  <a:pt x="72" y="89"/>
                </a:lnTo>
                <a:lnTo>
                  <a:pt x="81" y="97"/>
                </a:lnTo>
                <a:lnTo>
                  <a:pt x="89" y="105"/>
                </a:lnTo>
                <a:lnTo>
                  <a:pt x="95" y="111"/>
                </a:lnTo>
                <a:lnTo>
                  <a:pt x="100" y="116"/>
                </a:lnTo>
                <a:lnTo>
                  <a:pt x="104" y="119"/>
                </a:lnTo>
                <a:lnTo>
                  <a:pt x="105" y="120"/>
                </a:lnTo>
                <a:lnTo>
                  <a:pt x="105" y="119"/>
                </a:lnTo>
                <a:lnTo>
                  <a:pt x="104" y="117"/>
                </a:lnTo>
                <a:lnTo>
                  <a:pt x="104" y="112"/>
                </a:lnTo>
                <a:lnTo>
                  <a:pt x="103" y="106"/>
                </a:lnTo>
                <a:lnTo>
                  <a:pt x="102" y="100"/>
                </a:lnTo>
                <a:lnTo>
                  <a:pt x="102" y="92"/>
                </a:lnTo>
                <a:lnTo>
                  <a:pt x="101" y="83"/>
                </a:lnTo>
                <a:lnTo>
                  <a:pt x="101" y="74"/>
                </a:lnTo>
                <a:lnTo>
                  <a:pt x="100" y="64"/>
                </a:lnTo>
                <a:lnTo>
                  <a:pt x="100" y="54"/>
                </a:lnTo>
                <a:lnTo>
                  <a:pt x="101" y="44"/>
                </a:lnTo>
                <a:lnTo>
                  <a:pt x="101" y="34"/>
                </a:lnTo>
                <a:lnTo>
                  <a:pt x="102" y="25"/>
                </a:lnTo>
                <a:lnTo>
                  <a:pt x="104" y="15"/>
                </a:lnTo>
                <a:lnTo>
                  <a:pt x="105" y="7"/>
                </a:lnTo>
                <a:lnTo>
                  <a:pt x="108" y="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6" name="Freeform 105"/>
          <p:cNvSpPr>
            <a:spLocks/>
          </p:cNvSpPr>
          <p:nvPr/>
        </p:nvSpPr>
        <p:spPr bwMode="auto">
          <a:xfrm>
            <a:off x="2468563" y="1719263"/>
            <a:ext cx="263525" cy="77787"/>
          </a:xfrm>
          <a:custGeom>
            <a:avLst/>
            <a:gdLst>
              <a:gd name="T0" fmla="*/ 2147483647 w 187"/>
              <a:gd name="T1" fmla="*/ 2147483647 h 49"/>
              <a:gd name="T2" fmla="*/ 2147483647 w 187"/>
              <a:gd name="T3" fmla="*/ 2147483647 h 49"/>
              <a:gd name="T4" fmla="*/ 2147483647 w 187"/>
              <a:gd name="T5" fmla="*/ 2147483647 h 49"/>
              <a:gd name="T6" fmla="*/ 2147483647 w 187"/>
              <a:gd name="T7" fmla="*/ 2147483647 h 49"/>
              <a:gd name="T8" fmla="*/ 2147483647 w 187"/>
              <a:gd name="T9" fmla="*/ 2147483647 h 49"/>
              <a:gd name="T10" fmla="*/ 2147483647 w 187"/>
              <a:gd name="T11" fmla="*/ 2147483647 h 49"/>
              <a:gd name="T12" fmla="*/ 2147483647 w 187"/>
              <a:gd name="T13" fmla="*/ 2147483647 h 49"/>
              <a:gd name="T14" fmla="*/ 2147483647 w 187"/>
              <a:gd name="T15" fmla="*/ 2147483647 h 49"/>
              <a:gd name="T16" fmla="*/ 2147483647 w 187"/>
              <a:gd name="T17" fmla="*/ 2147483647 h 49"/>
              <a:gd name="T18" fmla="*/ 2147483647 w 187"/>
              <a:gd name="T19" fmla="*/ 2147483647 h 49"/>
              <a:gd name="T20" fmla="*/ 2147483647 w 187"/>
              <a:gd name="T21" fmla="*/ 2147483647 h 49"/>
              <a:gd name="T22" fmla="*/ 2147483647 w 187"/>
              <a:gd name="T23" fmla="*/ 2147483647 h 49"/>
              <a:gd name="T24" fmla="*/ 2147483647 w 187"/>
              <a:gd name="T25" fmla="*/ 2147483647 h 49"/>
              <a:gd name="T26" fmla="*/ 2147483647 w 187"/>
              <a:gd name="T27" fmla="*/ 2147483647 h 49"/>
              <a:gd name="T28" fmla="*/ 2147483647 w 187"/>
              <a:gd name="T29" fmla="*/ 2147483647 h 49"/>
              <a:gd name="T30" fmla="*/ 2147483647 w 187"/>
              <a:gd name="T31" fmla="*/ 2147483647 h 49"/>
              <a:gd name="T32" fmla="*/ 2147483647 w 187"/>
              <a:gd name="T33" fmla="*/ 0 h 49"/>
              <a:gd name="T34" fmla="*/ 0 w 187"/>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49"/>
              <a:gd name="T56" fmla="*/ 187 w 18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49">
                <a:moveTo>
                  <a:pt x="187" y="49"/>
                </a:moveTo>
                <a:lnTo>
                  <a:pt x="187" y="49"/>
                </a:lnTo>
                <a:lnTo>
                  <a:pt x="186" y="49"/>
                </a:lnTo>
                <a:lnTo>
                  <a:pt x="181" y="47"/>
                </a:lnTo>
                <a:lnTo>
                  <a:pt x="174" y="44"/>
                </a:lnTo>
                <a:lnTo>
                  <a:pt x="164" y="41"/>
                </a:lnTo>
                <a:lnTo>
                  <a:pt x="153" y="37"/>
                </a:lnTo>
                <a:lnTo>
                  <a:pt x="140" y="32"/>
                </a:lnTo>
                <a:lnTo>
                  <a:pt x="125" y="28"/>
                </a:lnTo>
                <a:lnTo>
                  <a:pt x="110" y="22"/>
                </a:lnTo>
                <a:lnTo>
                  <a:pt x="94" y="18"/>
                </a:lnTo>
                <a:lnTo>
                  <a:pt x="79" y="13"/>
                </a:lnTo>
                <a:lnTo>
                  <a:pt x="63" y="9"/>
                </a:lnTo>
                <a:lnTo>
                  <a:pt x="47" y="6"/>
                </a:lnTo>
                <a:lnTo>
                  <a:pt x="34" y="3"/>
                </a:lnTo>
                <a:lnTo>
                  <a:pt x="20" y="1"/>
                </a:lnTo>
                <a:lnTo>
                  <a:pt x="9" y="0"/>
                </a:lnTo>
                <a:lnTo>
                  <a:pt x="0" y="1"/>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7" name="Freeform 106"/>
          <p:cNvSpPr>
            <a:spLocks/>
          </p:cNvSpPr>
          <p:nvPr/>
        </p:nvSpPr>
        <p:spPr bwMode="auto">
          <a:xfrm>
            <a:off x="2360613" y="1827213"/>
            <a:ext cx="306387" cy="19050"/>
          </a:xfrm>
          <a:custGeom>
            <a:avLst/>
            <a:gdLst>
              <a:gd name="T0" fmla="*/ 2147483647 w 217"/>
              <a:gd name="T1" fmla="*/ 2147483647 h 12"/>
              <a:gd name="T2" fmla="*/ 2147483647 w 217"/>
              <a:gd name="T3" fmla="*/ 2147483647 h 12"/>
              <a:gd name="T4" fmla="*/ 2147483647 w 217"/>
              <a:gd name="T5" fmla="*/ 2147483647 h 12"/>
              <a:gd name="T6" fmla="*/ 2147483647 w 217"/>
              <a:gd name="T7" fmla="*/ 2147483647 h 12"/>
              <a:gd name="T8" fmla="*/ 2147483647 w 217"/>
              <a:gd name="T9" fmla="*/ 2147483647 h 12"/>
              <a:gd name="T10" fmla="*/ 2147483647 w 217"/>
              <a:gd name="T11" fmla="*/ 2147483647 h 12"/>
              <a:gd name="T12" fmla="*/ 2147483647 w 217"/>
              <a:gd name="T13" fmla="*/ 2147483647 h 12"/>
              <a:gd name="T14" fmla="*/ 2147483647 w 217"/>
              <a:gd name="T15" fmla="*/ 2147483647 h 12"/>
              <a:gd name="T16" fmla="*/ 2147483647 w 217"/>
              <a:gd name="T17" fmla="*/ 2147483647 h 12"/>
              <a:gd name="T18" fmla="*/ 2147483647 w 217"/>
              <a:gd name="T19" fmla="*/ 2147483647 h 12"/>
              <a:gd name="T20" fmla="*/ 2147483647 w 217"/>
              <a:gd name="T21" fmla="*/ 2147483647 h 12"/>
              <a:gd name="T22" fmla="*/ 2147483647 w 217"/>
              <a:gd name="T23" fmla="*/ 2147483647 h 12"/>
              <a:gd name="T24" fmla="*/ 2147483647 w 217"/>
              <a:gd name="T25" fmla="*/ 2147483647 h 12"/>
              <a:gd name="T26" fmla="*/ 2147483647 w 217"/>
              <a:gd name="T27" fmla="*/ 0 h 12"/>
              <a:gd name="T28" fmla="*/ 2147483647 w 217"/>
              <a:gd name="T29" fmla="*/ 0 h 12"/>
              <a:gd name="T30" fmla="*/ 2147483647 w 217"/>
              <a:gd name="T31" fmla="*/ 0 h 12"/>
              <a:gd name="T32" fmla="*/ 2147483647 w 217"/>
              <a:gd name="T33" fmla="*/ 2147483647 h 12"/>
              <a:gd name="T34" fmla="*/ 0 w 217"/>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2"/>
              <a:gd name="T56" fmla="*/ 217 w 21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2">
                <a:moveTo>
                  <a:pt x="217" y="12"/>
                </a:moveTo>
                <a:lnTo>
                  <a:pt x="217" y="12"/>
                </a:lnTo>
                <a:lnTo>
                  <a:pt x="216" y="12"/>
                </a:lnTo>
                <a:lnTo>
                  <a:pt x="210" y="11"/>
                </a:lnTo>
                <a:lnTo>
                  <a:pt x="202" y="10"/>
                </a:lnTo>
                <a:lnTo>
                  <a:pt x="192" y="9"/>
                </a:lnTo>
                <a:lnTo>
                  <a:pt x="179" y="8"/>
                </a:lnTo>
                <a:lnTo>
                  <a:pt x="164" y="7"/>
                </a:lnTo>
                <a:lnTo>
                  <a:pt x="148" y="5"/>
                </a:lnTo>
                <a:lnTo>
                  <a:pt x="131" y="4"/>
                </a:lnTo>
                <a:lnTo>
                  <a:pt x="114" y="3"/>
                </a:lnTo>
                <a:lnTo>
                  <a:pt x="95" y="2"/>
                </a:lnTo>
                <a:lnTo>
                  <a:pt x="77" y="1"/>
                </a:lnTo>
                <a:lnTo>
                  <a:pt x="59" y="0"/>
                </a:lnTo>
                <a:lnTo>
                  <a:pt x="42" y="0"/>
                </a:lnTo>
                <a:lnTo>
                  <a:pt x="27" y="0"/>
                </a:lnTo>
                <a:lnTo>
                  <a:pt x="12" y="2"/>
                </a:lnTo>
                <a:lnTo>
                  <a:pt x="0" y="3"/>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8" name="Freeform 107"/>
          <p:cNvSpPr>
            <a:spLocks/>
          </p:cNvSpPr>
          <p:nvPr/>
        </p:nvSpPr>
        <p:spPr bwMode="auto">
          <a:xfrm>
            <a:off x="2363788" y="1855788"/>
            <a:ext cx="290512" cy="103187"/>
          </a:xfrm>
          <a:custGeom>
            <a:avLst/>
            <a:gdLst>
              <a:gd name="T0" fmla="*/ 2147483647 w 206"/>
              <a:gd name="T1" fmla="*/ 2147483647 h 65"/>
              <a:gd name="T2" fmla="*/ 2147483647 w 206"/>
              <a:gd name="T3" fmla="*/ 2147483647 h 65"/>
              <a:gd name="T4" fmla="*/ 2147483647 w 206"/>
              <a:gd name="T5" fmla="*/ 2147483647 h 65"/>
              <a:gd name="T6" fmla="*/ 2147483647 w 206"/>
              <a:gd name="T7" fmla="*/ 2147483647 h 65"/>
              <a:gd name="T8" fmla="*/ 2147483647 w 206"/>
              <a:gd name="T9" fmla="*/ 2147483647 h 65"/>
              <a:gd name="T10" fmla="*/ 2147483647 w 206"/>
              <a:gd name="T11" fmla="*/ 2147483647 h 65"/>
              <a:gd name="T12" fmla="*/ 2147483647 w 206"/>
              <a:gd name="T13" fmla="*/ 2147483647 h 65"/>
              <a:gd name="T14" fmla="*/ 2147483647 w 206"/>
              <a:gd name="T15" fmla="*/ 2147483647 h 65"/>
              <a:gd name="T16" fmla="*/ 2147483647 w 206"/>
              <a:gd name="T17" fmla="*/ 0 h 65"/>
              <a:gd name="T18" fmla="*/ 2147483647 w 206"/>
              <a:gd name="T19" fmla="*/ 0 h 65"/>
              <a:gd name="T20" fmla="*/ 2147483647 w 206"/>
              <a:gd name="T21" fmla="*/ 0 h 65"/>
              <a:gd name="T22" fmla="*/ 2147483647 w 206"/>
              <a:gd name="T23" fmla="*/ 2147483647 h 65"/>
              <a:gd name="T24" fmla="*/ 2147483647 w 206"/>
              <a:gd name="T25" fmla="*/ 2147483647 h 65"/>
              <a:gd name="T26" fmla="*/ 2147483647 w 206"/>
              <a:gd name="T27" fmla="*/ 2147483647 h 65"/>
              <a:gd name="T28" fmla="*/ 2147483647 w 206"/>
              <a:gd name="T29" fmla="*/ 2147483647 h 65"/>
              <a:gd name="T30" fmla="*/ 2147483647 w 206"/>
              <a:gd name="T31" fmla="*/ 2147483647 h 65"/>
              <a:gd name="T32" fmla="*/ 2147483647 w 206"/>
              <a:gd name="T33" fmla="*/ 2147483647 h 65"/>
              <a:gd name="T34" fmla="*/ 2147483647 w 206"/>
              <a:gd name="T35" fmla="*/ 2147483647 h 65"/>
              <a:gd name="T36" fmla="*/ 2147483647 w 206"/>
              <a:gd name="T37" fmla="*/ 2147483647 h 65"/>
              <a:gd name="T38" fmla="*/ 2147483647 w 206"/>
              <a:gd name="T39" fmla="*/ 2147483647 h 65"/>
              <a:gd name="T40" fmla="*/ 2147483647 w 206"/>
              <a:gd name="T41" fmla="*/ 2147483647 h 65"/>
              <a:gd name="T42" fmla="*/ 2147483647 w 206"/>
              <a:gd name="T43" fmla="*/ 2147483647 h 65"/>
              <a:gd name="T44" fmla="*/ 2147483647 w 206"/>
              <a:gd name="T45" fmla="*/ 2147483647 h 65"/>
              <a:gd name="T46" fmla="*/ 2147483647 w 206"/>
              <a:gd name="T47" fmla="*/ 2147483647 h 65"/>
              <a:gd name="T48" fmla="*/ 2147483647 w 206"/>
              <a:gd name="T49" fmla="*/ 2147483647 h 65"/>
              <a:gd name="T50" fmla="*/ 2147483647 w 206"/>
              <a:gd name="T51" fmla="*/ 2147483647 h 65"/>
              <a:gd name="T52" fmla="*/ 2147483647 w 206"/>
              <a:gd name="T53" fmla="*/ 2147483647 h 65"/>
              <a:gd name="T54" fmla="*/ 2147483647 w 206"/>
              <a:gd name="T55" fmla="*/ 2147483647 h 65"/>
              <a:gd name="T56" fmla="*/ 2147483647 w 206"/>
              <a:gd name="T57" fmla="*/ 2147483647 h 65"/>
              <a:gd name="T58" fmla="*/ 2147483647 w 206"/>
              <a:gd name="T59" fmla="*/ 2147483647 h 65"/>
              <a:gd name="T60" fmla="*/ 2147483647 w 206"/>
              <a:gd name="T61" fmla="*/ 2147483647 h 65"/>
              <a:gd name="T62" fmla="*/ 2147483647 w 206"/>
              <a:gd name="T63" fmla="*/ 2147483647 h 65"/>
              <a:gd name="T64" fmla="*/ 2147483647 w 206"/>
              <a:gd name="T65" fmla="*/ 2147483647 h 65"/>
              <a:gd name="T66" fmla="*/ 2147483647 w 206"/>
              <a:gd name="T67" fmla="*/ 2147483647 h 65"/>
              <a:gd name="T68" fmla="*/ 0 w 206"/>
              <a:gd name="T69" fmla="*/ 2147483647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
              <a:gd name="T106" fmla="*/ 0 h 65"/>
              <a:gd name="T107" fmla="*/ 206 w 206"/>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 h="65">
                <a:moveTo>
                  <a:pt x="10" y="16"/>
                </a:moveTo>
                <a:lnTo>
                  <a:pt x="10" y="16"/>
                </a:lnTo>
                <a:lnTo>
                  <a:pt x="15" y="12"/>
                </a:lnTo>
                <a:lnTo>
                  <a:pt x="24" y="8"/>
                </a:lnTo>
                <a:lnTo>
                  <a:pt x="36" y="6"/>
                </a:lnTo>
                <a:lnTo>
                  <a:pt x="49" y="3"/>
                </a:lnTo>
                <a:lnTo>
                  <a:pt x="64" y="2"/>
                </a:lnTo>
                <a:lnTo>
                  <a:pt x="81" y="1"/>
                </a:lnTo>
                <a:lnTo>
                  <a:pt x="98" y="0"/>
                </a:lnTo>
                <a:lnTo>
                  <a:pt x="116" y="0"/>
                </a:lnTo>
                <a:lnTo>
                  <a:pt x="133" y="0"/>
                </a:lnTo>
                <a:lnTo>
                  <a:pt x="150" y="1"/>
                </a:lnTo>
                <a:lnTo>
                  <a:pt x="165" y="1"/>
                </a:lnTo>
                <a:lnTo>
                  <a:pt x="178" y="1"/>
                </a:lnTo>
                <a:lnTo>
                  <a:pt x="190" y="2"/>
                </a:lnTo>
                <a:lnTo>
                  <a:pt x="199" y="3"/>
                </a:lnTo>
                <a:lnTo>
                  <a:pt x="204" y="3"/>
                </a:lnTo>
                <a:lnTo>
                  <a:pt x="206" y="3"/>
                </a:lnTo>
                <a:lnTo>
                  <a:pt x="204" y="4"/>
                </a:lnTo>
                <a:lnTo>
                  <a:pt x="198" y="4"/>
                </a:lnTo>
                <a:lnTo>
                  <a:pt x="188" y="6"/>
                </a:lnTo>
                <a:lnTo>
                  <a:pt x="176" y="8"/>
                </a:lnTo>
                <a:lnTo>
                  <a:pt x="161" y="11"/>
                </a:lnTo>
                <a:lnTo>
                  <a:pt x="144" y="14"/>
                </a:lnTo>
                <a:lnTo>
                  <a:pt x="127" y="17"/>
                </a:lnTo>
                <a:lnTo>
                  <a:pt x="108" y="21"/>
                </a:lnTo>
                <a:lnTo>
                  <a:pt x="89" y="26"/>
                </a:lnTo>
                <a:lnTo>
                  <a:pt x="71" y="30"/>
                </a:lnTo>
                <a:lnTo>
                  <a:pt x="53" y="35"/>
                </a:lnTo>
                <a:lnTo>
                  <a:pt x="38" y="41"/>
                </a:lnTo>
                <a:lnTo>
                  <a:pt x="24" y="46"/>
                </a:lnTo>
                <a:lnTo>
                  <a:pt x="13" y="52"/>
                </a:lnTo>
                <a:lnTo>
                  <a:pt x="5" y="59"/>
                </a:lnTo>
                <a:lnTo>
                  <a:pt x="0" y="65"/>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29" name="Freeform 108"/>
          <p:cNvSpPr>
            <a:spLocks/>
          </p:cNvSpPr>
          <p:nvPr/>
        </p:nvSpPr>
        <p:spPr bwMode="auto">
          <a:xfrm>
            <a:off x="2343150" y="1874838"/>
            <a:ext cx="285750" cy="166687"/>
          </a:xfrm>
          <a:custGeom>
            <a:avLst/>
            <a:gdLst>
              <a:gd name="T0" fmla="*/ 2147483647 w 203"/>
              <a:gd name="T1" fmla="*/ 0 h 105"/>
              <a:gd name="T2" fmla="*/ 2147483647 w 203"/>
              <a:gd name="T3" fmla="*/ 0 h 105"/>
              <a:gd name="T4" fmla="*/ 2147483647 w 203"/>
              <a:gd name="T5" fmla="*/ 2147483647 h 105"/>
              <a:gd name="T6" fmla="*/ 2147483647 w 203"/>
              <a:gd name="T7" fmla="*/ 2147483647 h 105"/>
              <a:gd name="T8" fmla="*/ 2147483647 w 203"/>
              <a:gd name="T9" fmla="*/ 2147483647 h 105"/>
              <a:gd name="T10" fmla="*/ 2147483647 w 203"/>
              <a:gd name="T11" fmla="*/ 2147483647 h 105"/>
              <a:gd name="T12" fmla="*/ 2147483647 w 203"/>
              <a:gd name="T13" fmla="*/ 2147483647 h 105"/>
              <a:gd name="T14" fmla="*/ 2147483647 w 203"/>
              <a:gd name="T15" fmla="*/ 2147483647 h 105"/>
              <a:gd name="T16" fmla="*/ 2147483647 w 203"/>
              <a:gd name="T17" fmla="*/ 2147483647 h 105"/>
              <a:gd name="T18" fmla="*/ 2147483647 w 203"/>
              <a:gd name="T19" fmla="*/ 2147483647 h 105"/>
              <a:gd name="T20" fmla="*/ 2147483647 w 203"/>
              <a:gd name="T21" fmla="*/ 2147483647 h 105"/>
              <a:gd name="T22" fmla="*/ 2147483647 w 203"/>
              <a:gd name="T23" fmla="*/ 2147483647 h 105"/>
              <a:gd name="T24" fmla="*/ 2147483647 w 203"/>
              <a:gd name="T25" fmla="*/ 2147483647 h 105"/>
              <a:gd name="T26" fmla="*/ 2147483647 w 203"/>
              <a:gd name="T27" fmla="*/ 2147483647 h 105"/>
              <a:gd name="T28" fmla="*/ 2147483647 w 203"/>
              <a:gd name="T29" fmla="*/ 2147483647 h 105"/>
              <a:gd name="T30" fmla="*/ 2147483647 w 203"/>
              <a:gd name="T31" fmla="*/ 2147483647 h 105"/>
              <a:gd name="T32" fmla="*/ 2147483647 w 203"/>
              <a:gd name="T33" fmla="*/ 2147483647 h 105"/>
              <a:gd name="T34" fmla="*/ 0 w 203"/>
              <a:gd name="T35" fmla="*/ 2147483647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105"/>
              <a:gd name="T56" fmla="*/ 203 w 203"/>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105">
                <a:moveTo>
                  <a:pt x="203" y="0"/>
                </a:moveTo>
                <a:lnTo>
                  <a:pt x="203" y="0"/>
                </a:lnTo>
                <a:lnTo>
                  <a:pt x="200" y="1"/>
                </a:lnTo>
                <a:lnTo>
                  <a:pt x="194" y="3"/>
                </a:lnTo>
                <a:lnTo>
                  <a:pt x="184" y="7"/>
                </a:lnTo>
                <a:lnTo>
                  <a:pt x="172" y="11"/>
                </a:lnTo>
                <a:lnTo>
                  <a:pt x="156" y="17"/>
                </a:lnTo>
                <a:lnTo>
                  <a:pt x="139" y="23"/>
                </a:lnTo>
                <a:lnTo>
                  <a:pt x="121" y="30"/>
                </a:lnTo>
                <a:lnTo>
                  <a:pt x="102" y="38"/>
                </a:lnTo>
                <a:lnTo>
                  <a:pt x="83" y="46"/>
                </a:lnTo>
                <a:lnTo>
                  <a:pt x="66" y="55"/>
                </a:lnTo>
                <a:lnTo>
                  <a:pt x="48" y="63"/>
                </a:lnTo>
                <a:lnTo>
                  <a:pt x="33" y="72"/>
                </a:lnTo>
                <a:lnTo>
                  <a:pt x="20" y="80"/>
                </a:lnTo>
                <a:lnTo>
                  <a:pt x="10" y="89"/>
                </a:lnTo>
                <a:lnTo>
                  <a:pt x="3" y="97"/>
                </a:lnTo>
                <a:lnTo>
                  <a:pt x="0" y="105"/>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0" name="Freeform 109"/>
          <p:cNvSpPr>
            <a:spLocks/>
          </p:cNvSpPr>
          <p:nvPr/>
        </p:nvSpPr>
        <p:spPr bwMode="auto">
          <a:xfrm>
            <a:off x="2343150" y="1890713"/>
            <a:ext cx="280988" cy="263525"/>
          </a:xfrm>
          <a:custGeom>
            <a:avLst/>
            <a:gdLst>
              <a:gd name="T0" fmla="*/ 2147483647 w 200"/>
              <a:gd name="T1" fmla="*/ 2147483647 h 166"/>
              <a:gd name="T2" fmla="*/ 2147483647 w 200"/>
              <a:gd name="T3" fmla="*/ 2147483647 h 166"/>
              <a:gd name="T4" fmla="*/ 2147483647 w 200"/>
              <a:gd name="T5" fmla="*/ 2147483647 h 166"/>
              <a:gd name="T6" fmla="*/ 2147483647 w 200"/>
              <a:gd name="T7" fmla="*/ 2147483647 h 166"/>
              <a:gd name="T8" fmla="*/ 2147483647 w 200"/>
              <a:gd name="T9" fmla="*/ 2147483647 h 166"/>
              <a:gd name="T10" fmla="*/ 2147483647 w 200"/>
              <a:gd name="T11" fmla="*/ 2147483647 h 166"/>
              <a:gd name="T12" fmla="*/ 2147483647 w 200"/>
              <a:gd name="T13" fmla="*/ 2147483647 h 166"/>
              <a:gd name="T14" fmla="*/ 2147483647 w 200"/>
              <a:gd name="T15" fmla="*/ 2147483647 h 166"/>
              <a:gd name="T16" fmla="*/ 2147483647 w 200"/>
              <a:gd name="T17" fmla="*/ 2147483647 h 166"/>
              <a:gd name="T18" fmla="*/ 2147483647 w 200"/>
              <a:gd name="T19" fmla="*/ 2147483647 h 166"/>
              <a:gd name="T20" fmla="*/ 2147483647 w 200"/>
              <a:gd name="T21" fmla="*/ 2147483647 h 166"/>
              <a:gd name="T22" fmla="*/ 2147483647 w 200"/>
              <a:gd name="T23" fmla="*/ 2147483647 h 166"/>
              <a:gd name="T24" fmla="*/ 2147483647 w 200"/>
              <a:gd name="T25" fmla="*/ 2147483647 h 166"/>
              <a:gd name="T26" fmla="*/ 2147483647 w 200"/>
              <a:gd name="T27" fmla="*/ 2147483647 h 166"/>
              <a:gd name="T28" fmla="*/ 2147483647 w 200"/>
              <a:gd name="T29" fmla="*/ 2147483647 h 166"/>
              <a:gd name="T30" fmla="*/ 2147483647 w 200"/>
              <a:gd name="T31" fmla="*/ 2147483647 h 166"/>
              <a:gd name="T32" fmla="*/ 2147483647 w 200"/>
              <a:gd name="T33" fmla="*/ 2147483647 h 166"/>
              <a:gd name="T34" fmla="*/ 2147483647 w 200"/>
              <a:gd name="T35" fmla="*/ 0 h 166"/>
              <a:gd name="T36" fmla="*/ 2147483647 w 200"/>
              <a:gd name="T37" fmla="*/ 0 h 166"/>
              <a:gd name="T38" fmla="*/ 2147483647 w 200"/>
              <a:gd name="T39" fmla="*/ 2147483647 h 166"/>
              <a:gd name="T40" fmla="*/ 2147483647 w 200"/>
              <a:gd name="T41" fmla="*/ 2147483647 h 166"/>
              <a:gd name="T42" fmla="*/ 2147483647 w 200"/>
              <a:gd name="T43" fmla="*/ 2147483647 h 166"/>
              <a:gd name="T44" fmla="*/ 2147483647 w 200"/>
              <a:gd name="T45" fmla="*/ 2147483647 h 166"/>
              <a:gd name="T46" fmla="*/ 2147483647 w 200"/>
              <a:gd name="T47" fmla="*/ 2147483647 h 166"/>
              <a:gd name="T48" fmla="*/ 2147483647 w 200"/>
              <a:gd name="T49" fmla="*/ 2147483647 h 166"/>
              <a:gd name="T50" fmla="*/ 2147483647 w 200"/>
              <a:gd name="T51" fmla="*/ 2147483647 h 166"/>
              <a:gd name="T52" fmla="*/ 2147483647 w 200"/>
              <a:gd name="T53" fmla="*/ 2147483647 h 166"/>
              <a:gd name="T54" fmla="*/ 2147483647 w 200"/>
              <a:gd name="T55" fmla="*/ 2147483647 h 166"/>
              <a:gd name="T56" fmla="*/ 2147483647 w 200"/>
              <a:gd name="T57" fmla="*/ 2147483647 h 166"/>
              <a:gd name="T58" fmla="*/ 2147483647 w 200"/>
              <a:gd name="T59" fmla="*/ 2147483647 h 166"/>
              <a:gd name="T60" fmla="*/ 2147483647 w 200"/>
              <a:gd name="T61" fmla="*/ 2147483647 h 166"/>
              <a:gd name="T62" fmla="*/ 2147483647 w 200"/>
              <a:gd name="T63" fmla="*/ 2147483647 h 166"/>
              <a:gd name="T64" fmla="*/ 2147483647 w 200"/>
              <a:gd name="T65" fmla="*/ 2147483647 h 166"/>
              <a:gd name="T66" fmla="*/ 2147483647 w 200"/>
              <a:gd name="T67" fmla="*/ 2147483647 h 166"/>
              <a:gd name="T68" fmla="*/ 0 w 200"/>
              <a:gd name="T69" fmla="*/ 2147483647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66"/>
              <a:gd name="T107" fmla="*/ 200 w 200"/>
              <a:gd name="T108" fmla="*/ 166 h 1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66">
                <a:moveTo>
                  <a:pt x="3" y="132"/>
                </a:moveTo>
                <a:lnTo>
                  <a:pt x="3" y="132"/>
                </a:lnTo>
                <a:lnTo>
                  <a:pt x="5" y="122"/>
                </a:lnTo>
                <a:lnTo>
                  <a:pt x="10" y="113"/>
                </a:lnTo>
                <a:lnTo>
                  <a:pt x="20" y="102"/>
                </a:lnTo>
                <a:lnTo>
                  <a:pt x="32" y="91"/>
                </a:lnTo>
                <a:lnTo>
                  <a:pt x="47" y="80"/>
                </a:lnTo>
                <a:lnTo>
                  <a:pt x="64" y="69"/>
                </a:lnTo>
                <a:lnTo>
                  <a:pt x="82" y="59"/>
                </a:lnTo>
                <a:lnTo>
                  <a:pt x="100" y="48"/>
                </a:lnTo>
                <a:lnTo>
                  <a:pt x="119" y="38"/>
                </a:lnTo>
                <a:lnTo>
                  <a:pt x="136" y="29"/>
                </a:lnTo>
                <a:lnTo>
                  <a:pt x="154" y="21"/>
                </a:lnTo>
                <a:lnTo>
                  <a:pt x="169" y="14"/>
                </a:lnTo>
                <a:lnTo>
                  <a:pt x="181" y="8"/>
                </a:lnTo>
                <a:lnTo>
                  <a:pt x="191" y="4"/>
                </a:lnTo>
                <a:lnTo>
                  <a:pt x="197" y="1"/>
                </a:lnTo>
                <a:lnTo>
                  <a:pt x="200" y="0"/>
                </a:lnTo>
                <a:lnTo>
                  <a:pt x="197" y="1"/>
                </a:lnTo>
                <a:lnTo>
                  <a:pt x="192" y="5"/>
                </a:lnTo>
                <a:lnTo>
                  <a:pt x="182" y="12"/>
                </a:lnTo>
                <a:lnTo>
                  <a:pt x="170" y="21"/>
                </a:lnTo>
                <a:lnTo>
                  <a:pt x="155" y="31"/>
                </a:lnTo>
                <a:lnTo>
                  <a:pt x="139" y="43"/>
                </a:lnTo>
                <a:lnTo>
                  <a:pt x="121" y="56"/>
                </a:lnTo>
                <a:lnTo>
                  <a:pt x="104" y="70"/>
                </a:lnTo>
                <a:lnTo>
                  <a:pt x="85" y="84"/>
                </a:lnTo>
                <a:lnTo>
                  <a:pt x="67" y="98"/>
                </a:lnTo>
                <a:lnTo>
                  <a:pt x="51" y="112"/>
                </a:lnTo>
                <a:lnTo>
                  <a:pt x="35" y="126"/>
                </a:lnTo>
                <a:lnTo>
                  <a:pt x="22" y="138"/>
                </a:lnTo>
                <a:lnTo>
                  <a:pt x="11" y="149"/>
                </a:lnTo>
                <a:lnTo>
                  <a:pt x="4" y="159"/>
                </a:lnTo>
                <a:lnTo>
                  <a:pt x="0" y="166"/>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1" name="Freeform 110"/>
          <p:cNvSpPr>
            <a:spLocks/>
          </p:cNvSpPr>
          <p:nvPr/>
        </p:nvSpPr>
        <p:spPr bwMode="auto">
          <a:xfrm>
            <a:off x="2411413" y="1874838"/>
            <a:ext cx="249237" cy="258762"/>
          </a:xfrm>
          <a:custGeom>
            <a:avLst/>
            <a:gdLst>
              <a:gd name="T0" fmla="*/ 2147483647 w 176"/>
              <a:gd name="T1" fmla="*/ 0 h 163"/>
              <a:gd name="T2" fmla="*/ 2147483647 w 176"/>
              <a:gd name="T3" fmla="*/ 0 h 163"/>
              <a:gd name="T4" fmla="*/ 2147483647 w 176"/>
              <a:gd name="T5" fmla="*/ 2147483647 h 163"/>
              <a:gd name="T6" fmla="*/ 2147483647 w 176"/>
              <a:gd name="T7" fmla="*/ 2147483647 h 163"/>
              <a:gd name="T8" fmla="*/ 2147483647 w 176"/>
              <a:gd name="T9" fmla="*/ 2147483647 h 163"/>
              <a:gd name="T10" fmla="*/ 2147483647 w 176"/>
              <a:gd name="T11" fmla="*/ 2147483647 h 163"/>
              <a:gd name="T12" fmla="*/ 2147483647 w 176"/>
              <a:gd name="T13" fmla="*/ 2147483647 h 163"/>
              <a:gd name="T14" fmla="*/ 2147483647 w 176"/>
              <a:gd name="T15" fmla="*/ 2147483647 h 163"/>
              <a:gd name="T16" fmla="*/ 2147483647 w 176"/>
              <a:gd name="T17" fmla="*/ 2147483647 h 163"/>
              <a:gd name="T18" fmla="*/ 2147483647 w 176"/>
              <a:gd name="T19" fmla="*/ 2147483647 h 163"/>
              <a:gd name="T20" fmla="*/ 2147483647 w 176"/>
              <a:gd name="T21" fmla="*/ 2147483647 h 163"/>
              <a:gd name="T22" fmla="*/ 2147483647 w 176"/>
              <a:gd name="T23" fmla="*/ 2147483647 h 163"/>
              <a:gd name="T24" fmla="*/ 2147483647 w 176"/>
              <a:gd name="T25" fmla="*/ 2147483647 h 163"/>
              <a:gd name="T26" fmla="*/ 2147483647 w 176"/>
              <a:gd name="T27" fmla="*/ 2147483647 h 163"/>
              <a:gd name="T28" fmla="*/ 2147483647 w 176"/>
              <a:gd name="T29" fmla="*/ 2147483647 h 163"/>
              <a:gd name="T30" fmla="*/ 2147483647 w 176"/>
              <a:gd name="T31" fmla="*/ 2147483647 h 163"/>
              <a:gd name="T32" fmla="*/ 2147483647 w 176"/>
              <a:gd name="T33" fmla="*/ 2147483647 h 163"/>
              <a:gd name="T34" fmla="*/ 0 w 176"/>
              <a:gd name="T35" fmla="*/ 2147483647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63"/>
              <a:gd name="T56" fmla="*/ 176 w 176"/>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63">
                <a:moveTo>
                  <a:pt x="176" y="0"/>
                </a:moveTo>
                <a:lnTo>
                  <a:pt x="176" y="0"/>
                </a:lnTo>
                <a:lnTo>
                  <a:pt x="174" y="2"/>
                </a:lnTo>
                <a:lnTo>
                  <a:pt x="168" y="6"/>
                </a:lnTo>
                <a:lnTo>
                  <a:pt x="159" y="13"/>
                </a:lnTo>
                <a:lnTo>
                  <a:pt x="148" y="21"/>
                </a:lnTo>
                <a:lnTo>
                  <a:pt x="135" y="32"/>
                </a:lnTo>
                <a:lnTo>
                  <a:pt x="121" y="43"/>
                </a:lnTo>
                <a:lnTo>
                  <a:pt x="105" y="56"/>
                </a:lnTo>
                <a:lnTo>
                  <a:pt x="89" y="70"/>
                </a:lnTo>
                <a:lnTo>
                  <a:pt x="73" y="83"/>
                </a:lnTo>
                <a:lnTo>
                  <a:pt x="57" y="97"/>
                </a:lnTo>
                <a:lnTo>
                  <a:pt x="42" y="111"/>
                </a:lnTo>
                <a:lnTo>
                  <a:pt x="29" y="124"/>
                </a:lnTo>
                <a:lnTo>
                  <a:pt x="17" y="136"/>
                </a:lnTo>
                <a:lnTo>
                  <a:pt x="9" y="147"/>
                </a:lnTo>
                <a:lnTo>
                  <a:pt x="2" y="156"/>
                </a:lnTo>
                <a:lnTo>
                  <a:pt x="0" y="163"/>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2" name="Freeform 111"/>
          <p:cNvSpPr>
            <a:spLocks/>
          </p:cNvSpPr>
          <p:nvPr/>
        </p:nvSpPr>
        <p:spPr bwMode="auto">
          <a:xfrm>
            <a:off x="2398713" y="1905000"/>
            <a:ext cx="230187" cy="444500"/>
          </a:xfrm>
          <a:custGeom>
            <a:avLst/>
            <a:gdLst>
              <a:gd name="T0" fmla="*/ 0 w 163"/>
              <a:gd name="T1" fmla="*/ 2147483647 h 280"/>
              <a:gd name="T2" fmla="*/ 0 w 163"/>
              <a:gd name="T3" fmla="*/ 2147483647 h 280"/>
              <a:gd name="T4" fmla="*/ 2147483647 w 163"/>
              <a:gd name="T5" fmla="*/ 2147483647 h 280"/>
              <a:gd name="T6" fmla="*/ 2147483647 w 163"/>
              <a:gd name="T7" fmla="*/ 2147483647 h 280"/>
              <a:gd name="T8" fmla="*/ 2147483647 w 163"/>
              <a:gd name="T9" fmla="*/ 2147483647 h 280"/>
              <a:gd name="T10" fmla="*/ 2147483647 w 163"/>
              <a:gd name="T11" fmla="*/ 2147483647 h 280"/>
              <a:gd name="T12" fmla="*/ 2147483647 w 163"/>
              <a:gd name="T13" fmla="*/ 2147483647 h 280"/>
              <a:gd name="T14" fmla="*/ 2147483647 w 163"/>
              <a:gd name="T15" fmla="*/ 2147483647 h 280"/>
              <a:gd name="T16" fmla="*/ 2147483647 w 163"/>
              <a:gd name="T17" fmla="*/ 2147483647 h 280"/>
              <a:gd name="T18" fmla="*/ 2147483647 w 163"/>
              <a:gd name="T19" fmla="*/ 2147483647 h 280"/>
              <a:gd name="T20" fmla="*/ 2147483647 w 163"/>
              <a:gd name="T21" fmla="*/ 2147483647 h 280"/>
              <a:gd name="T22" fmla="*/ 2147483647 w 163"/>
              <a:gd name="T23" fmla="*/ 2147483647 h 280"/>
              <a:gd name="T24" fmla="*/ 2147483647 w 163"/>
              <a:gd name="T25" fmla="*/ 2147483647 h 280"/>
              <a:gd name="T26" fmla="*/ 2147483647 w 163"/>
              <a:gd name="T27" fmla="*/ 2147483647 h 280"/>
              <a:gd name="T28" fmla="*/ 2147483647 w 163"/>
              <a:gd name="T29" fmla="*/ 2147483647 h 280"/>
              <a:gd name="T30" fmla="*/ 2147483647 w 163"/>
              <a:gd name="T31" fmla="*/ 2147483647 h 280"/>
              <a:gd name="T32" fmla="*/ 2147483647 w 163"/>
              <a:gd name="T33" fmla="*/ 2147483647 h 280"/>
              <a:gd name="T34" fmla="*/ 2147483647 w 163"/>
              <a:gd name="T35" fmla="*/ 0 h 280"/>
              <a:gd name="T36" fmla="*/ 2147483647 w 163"/>
              <a:gd name="T37" fmla="*/ 0 h 280"/>
              <a:gd name="T38" fmla="*/ 2147483647 w 163"/>
              <a:gd name="T39" fmla="*/ 2147483647 h 280"/>
              <a:gd name="T40" fmla="*/ 2147483647 w 163"/>
              <a:gd name="T41" fmla="*/ 2147483647 h 280"/>
              <a:gd name="T42" fmla="*/ 2147483647 w 163"/>
              <a:gd name="T43" fmla="*/ 2147483647 h 280"/>
              <a:gd name="T44" fmla="*/ 2147483647 w 163"/>
              <a:gd name="T45" fmla="*/ 2147483647 h 280"/>
              <a:gd name="T46" fmla="*/ 2147483647 w 163"/>
              <a:gd name="T47" fmla="*/ 2147483647 h 280"/>
              <a:gd name="T48" fmla="*/ 2147483647 w 163"/>
              <a:gd name="T49" fmla="*/ 2147483647 h 280"/>
              <a:gd name="T50" fmla="*/ 2147483647 w 163"/>
              <a:gd name="T51" fmla="*/ 2147483647 h 280"/>
              <a:gd name="T52" fmla="*/ 2147483647 w 163"/>
              <a:gd name="T53" fmla="*/ 2147483647 h 280"/>
              <a:gd name="T54" fmla="*/ 2147483647 w 163"/>
              <a:gd name="T55" fmla="*/ 2147483647 h 280"/>
              <a:gd name="T56" fmla="*/ 2147483647 w 163"/>
              <a:gd name="T57" fmla="*/ 2147483647 h 280"/>
              <a:gd name="T58" fmla="*/ 2147483647 w 163"/>
              <a:gd name="T59" fmla="*/ 2147483647 h 280"/>
              <a:gd name="T60" fmla="*/ 2147483647 w 163"/>
              <a:gd name="T61" fmla="*/ 2147483647 h 280"/>
              <a:gd name="T62" fmla="*/ 2147483647 w 163"/>
              <a:gd name="T63" fmla="*/ 2147483647 h 280"/>
              <a:gd name="T64" fmla="*/ 2147483647 w 163"/>
              <a:gd name="T65" fmla="*/ 2147483647 h 280"/>
              <a:gd name="T66" fmla="*/ 2147483647 w 163"/>
              <a:gd name="T67" fmla="*/ 2147483647 h 280"/>
              <a:gd name="T68" fmla="*/ 2147483647 w 163"/>
              <a:gd name="T69" fmla="*/ 2147483647 h 2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280"/>
              <a:gd name="T107" fmla="*/ 163 w 163"/>
              <a:gd name="T108" fmla="*/ 280 h 2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280">
                <a:moveTo>
                  <a:pt x="0" y="184"/>
                </a:moveTo>
                <a:lnTo>
                  <a:pt x="0" y="184"/>
                </a:lnTo>
                <a:lnTo>
                  <a:pt x="1" y="177"/>
                </a:lnTo>
                <a:lnTo>
                  <a:pt x="6" y="167"/>
                </a:lnTo>
                <a:lnTo>
                  <a:pt x="13" y="156"/>
                </a:lnTo>
                <a:lnTo>
                  <a:pt x="24" y="143"/>
                </a:lnTo>
                <a:lnTo>
                  <a:pt x="36" y="128"/>
                </a:lnTo>
                <a:lnTo>
                  <a:pt x="50" y="112"/>
                </a:lnTo>
                <a:lnTo>
                  <a:pt x="65" y="97"/>
                </a:lnTo>
                <a:lnTo>
                  <a:pt x="80" y="80"/>
                </a:lnTo>
                <a:lnTo>
                  <a:pt x="95" y="65"/>
                </a:lnTo>
                <a:lnTo>
                  <a:pt x="110" y="50"/>
                </a:lnTo>
                <a:lnTo>
                  <a:pt x="124" y="37"/>
                </a:lnTo>
                <a:lnTo>
                  <a:pt x="137" y="25"/>
                </a:lnTo>
                <a:lnTo>
                  <a:pt x="147" y="14"/>
                </a:lnTo>
                <a:lnTo>
                  <a:pt x="156" y="7"/>
                </a:lnTo>
                <a:lnTo>
                  <a:pt x="161" y="2"/>
                </a:lnTo>
                <a:lnTo>
                  <a:pt x="163" y="0"/>
                </a:lnTo>
                <a:lnTo>
                  <a:pt x="161" y="3"/>
                </a:lnTo>
                <a:lnTo>
                  <a:pt x="156" y="10"/>
                </a:lnTo>
                <a:lnTo>
                  <a:pt x="148" y="22"/>
                </a:lnTo>
                <a:lnTo>
                  <a:pt x="138" y="38"/>
                </a:lnTo>
                <a:lnTo>
                  <a:pt x="126" y="57"/>
                </a:lnTo>
                <a:lnTo>
                  <a:pt x="112" y="79"/>
                </a:lnTo>
                <a:lnTo>
                  <a:pt x="98" y="102"/>
                </a:lnTo>
                <a:lnTo>
                  <a:pt x="83" y="126"/>
                </a:lnTo>
                <a:lnTo>
                  <a:pt x="68" y="151"/>
                </a:lnTo>
                <a:lnTo>
                  <a:pt x="54" y="175"/>
                </a:lnTo>
                <a:lnTo>
                  <a:pt x="40" y="199"/>
                </a:lnTo>
                <a:lnTo>
                  <a:pt x="28" y="220"/>
                </a:lnTo>
                <a:lnTo>
                  <a:pt x="18" y="240"/>
                </a:lnTo>
                <a:lnTo>
                  <a:pt x="10" y="257"/>
                </a:lnTo>
                <a:lnTo>
                  <a:pt x="5" y="271"/>
                </a:lnTo>
                <a:lnTo>
                  <a:pt x="3" y="28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3" name="Freeform 112"/>
          <p:cNvSpPr>
            <a:spLocks/>
          </p:cNvSpPr>
          <p:nvPr/>
        </p:nvSpPr>
        <p:spPr bwMode="auto">
          <a:xfrm>
            <a:off x="2363788" y="1924050"/>
            <a:ext cx="257175" cy="376238"/>
          </a:xfrm>
          <a:custGeom>
            <a:avLst/>
            <a:gdLst>
              <a:gd name="T0" fmla="*/ 2147483647 w 182"/>
              <a:gd name="T1" fmla="*/ 2147483647 h 237"/>
              <a:gd name="T2" fmla="*/ 2147483647 w 182"/>
              <a:gd name="T3" fmla="*/ 2147483647 h 237"/>
              <a:gd name="T4" fmla="*/ 2147483647 w 182"/>
              <a:gd name="T5" fmla="*/ 2147483647 h 237"/>
              <a:gd name="T6" fmla="*/ 2147483647 w 182"/>
              <a:gd name="T7" fmla="*/ 2147483647 h 237"/>
              <a:gd name="T8" fmla="*/ 2147483647 w 182"/>
              <a:gd name="T9" fmla="*/ 2147483647 h 237"/>
              <a:gd name="T10" fmla="*/ 2147483647 w 182"/>
              <a:gd name="T11" fmla="*/ 2147483647 h 237"/>
              <a:gd name="T12" fmla="*/ 2147483647 w 182"/>
              <a:gd name="T13" fmla="*/ 2147483647 h 237"/>
              <a:gd name="T14" fmla="*/ 2147483647 w 182"/>
              <a:gd name="T15" fmla="*/ 2147483647 h 237"/>
              <a:gd name="T16" fmla="*/ 2147483647 w 182"/>
              <a:gd name="T17" fmla="*/ 2147483647 h 237"/>
              <a:gd name="T18" fmla="*/ 2147483647 w 182"/>
              <a:gd name="T19" fmla="*/ 2147483647 h 237"/>
              <a:gd name="T20" fmla="*/ 2147483647 w 182"/>
              <a:gd name="T21" fmla="*/ 2147483647 h 237"/>
              <a:gd name="T22" fmla="*/ 2147483647 w 182"/>
              <a:gd name="T23" fmla="*/ 2147483647 h 237"/>
              <a:gd name="T24" fmla="*/ 2147483647 w 182"/>
              <a:gd name="T25" fmla="*/ 2147483647 h 237"/>
              <a:gd name="T26" fmla="*/ 2147483647 w 182"/>
              <a:gd name="T27" fmla="*/ 2147483647 h 237"/>
              <a:gd name="T28" fmla="*/ 2147483647 w 182"/>
              <a:gd name="T29" fmla="*/ 2147483647 h 237"/>
              <a:gd name="T30" fmla="*/ 2147483647 w 182"/>
              <a:gd name="T31" fmla="*/ 2147483647 h 237"/>
              <a:gd name="T32" fmla="*/ 2147483647 w 182"/>
              <a:gd name="T33" fmla="*/ 2147483647 h 237"/>
              <a:gd name="T34" fmla="*/ 2147483647 w 182"/>
              <a:gd name="T35" fmla="*/ 0 h 237"/>
              <a:gd name="T36" fmla="*/ 2147483647 w 182"/>
              <a:gd name="T37" fmla="*/ 0 h 237"/>
              <a:gd name="T38" fmla="*/ 2147483647 w 182"/>
              <a:gd name="T39" fmla="*/ 2147483647 h 237"/>
              <a:gd name="T40" fmla="*/ 2147483647 w 182"/>
              <a:gd name="T41" fmla="*/ 2147483647 h 237"/>
              <a:gd name="T42" fmla="*/ 2147483647 w 182"/>
              <a:gd name="T43" fmla="*/ 2147483647 h 237"/>
              <a:gd name="T44" fmla="*/ 2147483647 w 182"/>
              <a:gd name="T45" fmla="*/ 2147483647 h 237"/>
              <a:gd name="T46" fmla="*/ 2147483647 w 182"/>
              <a:gd name="T47" fmla="*/ 2147483647 h 237"/>
              <a:gd name="T48" fmla="*/ 2147483647 w 182"/>
              <a:gd name="T49" fmla="*/ 2147483647 h 237"/>
              <a:gd name="T50" fmla="*/ 2147483647 w 182"/>
              <a:gd name="T51" fmla="*/ 2147483647 h 237"/>
              <a:gd name="T52" fmla="*/ 2147483647 w 182"/>
              <a:gd name="T53" fmla="*/ 2147483647 h 237"/>
              <a:gd name="T54" fmla="*/ 2147483647 w 182"/>
              <a:gd name="T55" fmla="*/ 2147483647 h 237"/>
              <a:gd name="T56" fmla="*/ 2147483647 w 182"/>
              <a:gd name="T57" fmla="*/ 2147483647 h 237"/>
              <a:gd name="T58" fmla="*/ 2147483647 w 182"/>
              <a:gd name="T59" fmla="*/ 2147483647 h 237"/>
              <a:gd name="T60" fmla="*/ 2147483647 w 182"/>
              <a:gd name="T61" fmla="*/ 2147483647 h 237"/>
              <a:gd name="T62" fmla="*/ 2147483647 w 182"/>
              <a:gd name="T63" fmla="*/ 2147483647 h 237"/>
              <a:gd name="T64" fmla="*/ 2147483647 w 182"/>
              <a:gd name="T65" fmla="*/ 2147483647 h 237"/>
              <a:gd name="T66" fmla="*/ 2147483647 w 182"/>
              <a:gd name="T67" fmla="*/ 2147483647 h 237"/>
              <a:gd name="T68" fmla="*/ 0 w 182"/>
              <a:gd name="T69" fmla="*/ 2147483647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2"/>
              <a:gd name="T106" fmla="*/ 0 h 237"/>
              <a:gd name="T107" fmla="*/ 182 w 182"/>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2" h="237">
                <a:moveTo>
                  <a:pt x="3" y="237"/>
                </a:moveTo>
                <a:lnTo>
                  <a:pt x="3" y="237"/>
                </a:lnTo>
                <a:lnTo>
                  <a:pt x="12" y="231"/>
                </a:lnTo>
                <a:lnTo>
                  <a:pt x="22" y="221"/>
                </a:lnTo>
                <a:lnTo>
                  <a:pt x="34" y="207"/>
                </a:lnTo>
                <a:lnTo>
                  <a:pt x="48" y="191"/>
                </a:lnTo>
                <a:lnTo>
                  <a:pt x="62" y="173"/>
                </a:lnTo>
                <a:lnTo>
                  <a:pt x="77" y="153"/>
                </a:lnTo>
                <a:lnTo>
                  <a:pt x="93" y="132"/>
                </a:lnTo>
                <a:lnTo>
                  <a:pt x="108" y="111"/>
                </a:lnTo>
                <a:lnTo>
                  <a:pt x="122" y="89"/>
                </a:lnTo>
                <a:lnTo>
                  <a:pt x="136" y="69"/>
                </a:lnTo>
                <a:lnTo>
                  <a:pt x="148" y="51"/>
                </a:lnTo>
                <a:lnTo>
                  <a:pt x="159" y="34"/>
                </a:lnTo>
                <a:lnTo>
                  <a:pt x="169" y="20"/>
                </a:lnTo>
                <a:lnTo>
                  <a:pt x="176" y="9"/>
                </a:lnTo>
                <a:lnTo>
                  <a:pt x="180" y="2"/>
                </a:lnTo>
                <a:lnTo>
                  <a:pt x="182" y="0"/>
                </a:lnTo>
                <a:lnTo>
                  <a:pt x="180" y="2"/>
                </a:lnTo>
                <a:lnTo>
                  <a:pt x="174" y="8"/>
                </a:lnTo>
                <a:lnTo>
                  <a:pt x="166" y="17"/>
                </a:lnTo>
                <a:lnTo>
                  <a:pt x="154" y="29"/>
                </a:lnTo>
                <a:lnTo>
                  <a:pt x="141" y="43"/>
                </a:lnTo>
                <a:lnTo>
                  <a:pt x="126" y="59"/>
                </a:lnTo>
                <a:lnTo>
                  <a:pt x="110" y="76"/>
                </a:lnTo>
                <a:lnTo>
                  <a:pt x="94" y="94"/>
                </a:lnTo>
                <a:lnTo>
                  <a:pt x="77" y="113"/>
                </a:lnTo>
                <a:lnTo>
                  <a:pt x="61" y="131"/>
                </a:lnTo>
                <a:lnTo>
                  <a:pt x="45" y="149"/>
                </a:lnTo>
                <a:lnTo>
                  <a:pt x="32" y="165"/>
                </a:lnTo>
                <a:lnTo>
                  <a:pt x="19" y="180"/>
                </a:lnTo>
                <a:lnTo>
                  <a:pt x="10" y="192"/>
                </a:lnTo>
                <a:lnTo>
                  <a:pt x="3" y="203"/>
                </a:lnTo>
                <a:lnTo>
                  <a:pt x="0" y="210"/>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4" name="Freeform 113"/>
          <p:cNvSpPr>
            <a:spLocks/>
          </p:cNvSpPr>
          <p:nvPr/>
        </p:nvSpPr>
        <p:spPr bwMode="auto">
          <a:xfrm>
            <a:off x="2451100" y="1841500"/>
            <a:ext cx="276225" cy="595313"/>
          </a:xfrm>
          <a:custGeom>
            <a:avLst/>
            <a:gdLst>
              <a:gd name="T0" fmla="*/ 2147483647 w 196"/>
              <a:gd name="T1" fmla="*/ 0 h 375"/>
              <a:gd name="T2" fmla="*/ 2147483647 w 196"/>
              <a:gd name="T3" fmla="*/ 0 h 375"/>
              <a:gd name="T4" fmla="*/ 2147483647 w 196"/>
              <a:gd name="T5" fmla="*/ 2147483647 h 375"/>
              <a:gd name="T6" fmla="*/ 2147483647 w 196"/>
              <a:gd name="T7" fmla="*/ 2147483647 h 375"/>
              <a:gd name="T8" fmla="*/ 2147483647 w 196"/>
              <a:gd name="T9" fmla="*/ 2147483647 h 375"/>
              <a:gd name="T10" fmla="*/ 2147483647 w 196"/>
              <a:gd name="T11" fmla="*/ 2147483647 h 375"/>
              <a:gd name="T12" fmla="*/ 2147483647 w 196"/>
              <a:gd name="T13" fmla="*/ 2147483647 h 375"/>
              <a:gd name="T14" fmla="*/ 2147483647 w 196"/>
              <a:gd name="T15" fmla="*/ 2147483647 h 375"/>
              <a:gd name="T16" fmla="*/ 2147483647 w 196"/>
              <a:gd name="T17" fmla="*/ 2147483647 h 375"/>
              <a:gd name="T18" fmla="*/ 2147483647 w 196"/>
              <a:gd name="T19" fmla="*/ 2147483647 h 375"/>
              <a:gd name="T20" fmla="*/ 2147483647 w 196"/>
              <a:gd name="T21" fmla="*/ 2147483647 h 375"/>
              <a:gd name="T22" fmla="*/ 2147483647 w 196"/>
              <a:gd name="T23" fmla="*/ 2147483647 h 375"/>
              <a:gd name="T24" fmla="*/ 2147483647 w 196"/>
              <a:gd name="T25" fmla="*/ 2147483647 h 375"/>
              <a:gd name="T26" fmla="*/ 2147483647 w 196"/>
              <a:gd name="T27" fmla="*/ 2147483647 h 375"/>
              <a:gd name="T28" fmla="*/ 2147483647 w 196"/>
              <a:gd name="T29" fmla="*/ 2147483647 h 375"/>
              <a:gd name="T30" fmla="*/ 2147483647 w 196"/>
              <a:gd name="T31" fmla="*/ 2147483647 h 375"/>
              <a:gd name="T32" fmla="*/ 2147483647 w 196"/>
              <a:gd name="T33" fmla="*/ 2147483647 h 375"/>
              <a:gd name="T34" fmla="*/ 2147483647 w 196"/>
              <a:gd name="T35" fmla="*/ 2147483647 h 375"/>
              <a:gd name="T36" fmla="*/ 2147483647 w 196"/>
              <a:gd name="T37" fmla="*/ 2147483647 h 375"/>
              <a:gd name="T38" fmla="*/ 2147483647 w 196"/>
              <a:gd name="T39" fmla="*/ 2147483647 h 375"/>
              <a:gd name="T40" fmla="*/ 2147483647 w 196"/>
              <a:gd name="T41" fmla="*/ 2147483647 h 375"/>
              <a:gd name="T42" fmla="*/ 2147483647 w 196"/>
              <a:gd name="T43" fmla="*/ 2147483647 h 375"/>
              <a:gd name="T44" fmla="*/ 2147483647 w 196"/>
              <a:gd name="T45" fmla="*/ 2147483647 h 375"/>
              <a:gd name="T46" fmla="*/ 2147483647 w 196"/>
              <a:gd name="T47" fmla="*/ 2147483647 h 375"/>
              <a:gd name="T48" fmla="*/ 2147483647 w 196"/>
              <a:gd name="T49" fmla="*/ 2147483647 h 375"/>
              <a:gd name="T50" fmla="*/ 2147483647 w 196"/>
              <a:gd name="T51" fmla="*/ 2147483647 h 375"/>
              <a:gd name="T52" fmla="*/ 2147483647 w 196"/>
              <a:gd name="T53" fmla="*/ 2147483647 h 375"/>
              <a:gd name="T54" fmla="*/ 2147483647 w 196"/>
              <a:gd name="T55" fmla="*/ 2147483647 h 375"/>
              <a:gd name="T56" fmla="*/ 2147483647 w 196"/>
              <a:gd name="T57" fmla="*/ 2147483647 h 375"/>
              <a:gd name="T58" fmla="*/ 2147483647 w 196"/>
              <a:gd name="T59" fmla="*/ 2147483647 h 375"/>
              <a:gd name="T60" fmla="*/ 2147483647 w 196"/>
              <a:gd name="T61" fmla="*/ 2147483647 h 375"/>
              <a:gd name="T62" fmla="*/ 2147483647 w 196"/>
              <a:gd name="T63" fmla="*/ 2147483647 h 375"/>
              <a:gd name="T64" fmla="*/ 2147483647 w 196"/>
              <a:gd name="T65" fmla="*/ 2147483647 h 375"/>
              <a:gd name="T66" fmla="*/ 0 w 196"/>
              <a:gd name="T67" fmla="*/ 2147483647 h 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6"/>
              <a:gd name="T103" fmla="*/ 0 h 375"/>
              <a:gd name="T104" fmla="*/ 196 w 196"/>
              <a:gd name="T105" fmla="*/ 375 h 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6" h="375">
                <a:moveTo>
                  <a:pt x="196" y="0"/>
                </a:moveTo>
                <a:lnTo>
                  <a:pt x="196" y="0"/>
                </a:lnTo>
                <a:lnTo>
                  <a:pt x="196" y="1"/>
                </a:lnTo>
                <a:lnTo>
                  <a:pt x="195" y="4"/>
                </a:lnTo>
                <a:lnTo>
                  <a:pt x="192" y="8"/>
                </a:lnTo>
                <a:lnTo>
                  <a:pt x="190" y="15"/>
                </a:lnTo>
                <a:lnTo>
                  <a:pt x="187" y="22"/>
                </a:lnTo>
                <a:lnTo>
                  <a:pt x="182" y="31"/>
                </a:lnTo>
                <a:lnTo>
                  <a:pt x="177" y="42"/>
                </a:lnTo>
                <a:lnTo>
                  <a:pt x="172" y="53"/>
                </a:lnTo>
                <a:lnTo>
                  <a:pt x="167" y="66"/>
                </a:lnTo>
                <a:lnTo>
                  <a:pt x="160" y="79"/>
                </a:lnTo>
                <a:lnTo>
                  <a:pt x="153" y="93"/>
                </a:lnTo>
                <a:lnTo>
                  <a:pt x="146" y="108"/>
                </a:lnTo>
                <a:lnTo>
                  <a:pt x="139" y="123"/>
                </a:lnTo>
                <a:lnTo>
                  <a:pt x="131" y="139"/>
                </a:lnTo>
                <a:lnTo>
                  <a:pt x="123" y="156"/>
                </a:lnTo>
                <a:lnTo>
                  <a:pt x="116" y="172"/>
                </a:lnTo>
                <a:lnTo>
                  <a:pt x="107" y="189"/>
                </a:lnTo>
                <a:lnTo>
                  <a:pt x="99" y="206"/>
                </a:lnTo>
                <a:lnTo>
                  <a:pt x="91" y="222"/>
                </a:lnTo>
                <a:lnTo>
                  <a:pt x="82" y="239"/>
                </a:lnTo>
                <a:lnTo>
                  <a:pt x="74" y="255"/>
                </a:lnTo>
                <a:lnTo>
                  <a:pt x="66" y="270"/>
                </a:lnTo>
                <a:lnTo>
                  <a:pt x="58" y="285"/>
                </a:lnTo>
                <a:lnTo>
                  <a:pt x="50" y="300"/>
                </a:lnTo>
                <a:lnTo>
                  <a:pt x="43" y="313"/>
                </a:lnTo>
                <a:lnTo>
                  <a:pt x="35" y="326"/>
                </a:lnTo>
                <a:lnTo>
                  <a:pt x="28" y="337"/>
                </a:lnTo>
                <a:lnTo>
                  <a:pt x="22" y="347"/>
                </a:lnTo>
                <a:lnTo>
                  <a:pt x="16" y="357"/>
                </a:lnTo>
                <a:lnTo>
                  <a:pt x="10" y="364"/>
                </a:lnTo>
                <a:lnTo>
                  <a:pt x="5" y="370"/>
                </a:lnTo>
                <a:lnTo>
                  <a:pt x="0" y="375"/>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5" name="Freeform 114"/>
          <p:cNvSpPr>
            <a:spLocks/>
          </p:cNvSpPr>
          <p:nvPr/>
        </p:nvSpPr>
        <p:spPr bwMode="auto">
          <a:xfrm>
            <a:off x="2443163" y="1746250"/>
            <a:ext cx="311150" cy="549275"/>
          </a:xfrm>
          <a:custGeom>
            <a:avLst/>
            <a:gdLst>
              <a:gd name="T0" fmla="*/ 2147483647 w 221"/>
              <a:gd name="T1" fmla="*/ 2147483647 h 346"/>
              <a:gd name="T2" fmla="*/ 2147483647 w 221"/>
              <a:gd name="T3" fmla="*/ 2147483647 h 346"/>
              <a:gd name="T4" fmla="*/ 2147483647 w 221"/>
              <a:gd name="T5" fmla="*/ 2147483647 h 346"/>
              <a:gd name="T6" fmla="*/ 2147483647 w 221"/>
              <a:gd name="T7" fmla="*/ 2147483647 h 346"/>
              <a:gd name="T8" fmla="*/ 2147483647 w 221"/>
              <a:gd name="T9" fmla="*/ 2147483647 h 346"/>
              <a:gd name="T10" fmla="*/ 2147483647 w 221"/>
              <a:gd name="T11" fmla="*/ 2147483647 h 346"/>
              <a:gd name="T12" fmla="*/ 2147483647 w 221"/>
              <a:gd name="T13" fmla="*/ 2147483647 h 346"/>
              <a:gd name="T14" fmla="*/ 2147483647 w 221"/>
              <a:gd name="T15" fmla="*/ 2147483647 h 346"/>
              <a:gd name="T16" fmla="*/ 2147483647 w 221"/>
              <a:gd name="T17" fmla="*/ 2147483647 h 346"/>
              <a:gd name="T18" fmla="*/ 2147483647 w 221"/>
              <a:gd name="T19" fmla="*/ 2147483647 h 346"/>
              <a:gd name="T20" fmla="*/ 2147483647 w 221"/>
              <a:gd name="T21" fmla="*/ 2147483647 h 346"/>
              <a:gd name="T22" fmla="*/ 2147483647 w 221"/>
              <a:gd name="T23" fmla="*/ 2147483647 h 346"/>
              <a:gd name="T24" fmla="*/ 2147483647 w 221"/>
              <a:gd name="T25" fmla="*/ 2147483647 h 346"/>
              <a:gd name="T26" fmla="*/ 2147483647 w 221"/>
              <a:gd name="T27" fmla="*/ 2147483647 h 346"/>
              <a:gd name="T28" fmla="*/ 2147483647 w 221"/>
              <a:gd name="T29" fmla="*/ 2147483647 h 346"/>
              <a:gd name="T30" fmla="*/ 2147483647 w 221"/>
              <a:gd name="T31" fmla="*/ 2147483647 h 346"/>
              <a:gd name="T32" fmla="*/ 2147483647 w 221"/>
              <a:gd name="T33" fmla="*/ 2147483647 h 346"/>
              <a:gd name="T34" fmla="*/ 2147483647 w 221"/>
              <a:gd name="T35" fmla="*/ 2147483647 h 346"/>
              <a:gd name="T36" fmla="*/ 2147483647 w 221"/>
              <a:gd name="T37" fmla="*/ 2147483647 h 346"/>
              <a:gd name="T38" fmla="*/ 2147483647 w 221"/>
              <a:gd name="T39" fmla="*/ 2147483647 h 346"/>
              <a:gd name="T40" fmla="*/ 2147483647 w 221"/>
              <a:gd name="T41" fmla="*/ 2147483647 h 346"/>
              <a:gd name="T42" fmla="*/ 2147483647 w 221"/>
              <a:gd name="T43" fmla="*/ 2147483647 h 346"/>
              <a:gd name="T44" fmla="*/ 2147483647 w 221"/>
              <a:gd name="T45" fmla="*/ 2147483647 h 346"/>
              <a:gd name="T46" fmla="*/ 2147483647 w 221"/>
              <a:gd name="T47" fmla="*/ 2147483647 h 346"/>
              <a:gd name="T48" fmla="*/ 2147483647 w 221"/>
              <a:gd name="T49" fmla="*/ 2147483647 h 346"/>
              <a:gd name="T50" fmla="*/ 2147483647 w 221"/>
              <a:gd name="T51" fmla="*/ 2147483647 h 346"/>
              <a:gd name="T52" fmla="*/ 2147483647 w 221"/>
              <a:gd name="T53" fmla="*/ 2147483647 h 346"/>
              <a:gd name="T54" fmla="*/ 2147483647 w 221"/>
              <a:gd name="T55" fmla="*/ 2147483647 h 346"/>
              <a:gd name="T56" fmla="*/ 2147483647 w 221"/>
              <a:gd name="T57" fmla="*/ 2147483647 h 346"/>
              <a:gd name="T58" fmla="*/ 2147483647 w 221"/>
              <a:gd name="T59" fmla="*/ 2147483647 h 346"/>
              <a:gd name="T60" fmla="*/ 2147483647 w 221"/>
              <a:gd name="T61" fmla="*/ 2147483647 h 346"/>
              <a:gd name="T62" fmla="*/ 2147483647 w 221"/>
              <a:gd name="T63" fmla="*/ 2147483647 h 346"/>
              <a:gd name="T64" fmla="*/ 2147483647 w 221"/>
              <a:gd name="T65" fmla="*/ 0 h 346"/>
              <a:gd name="T66" fmla="*/ 2147483647 w 221"/>
              <a:gd name="T67" fmla="*/ 0 h 346"/>
              <a:gd name="T68" fmla="*/ 0 w 221"/>
              <a:gd name="T69" fmla="*/ 2147483647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1"/>
              <a:gd name="T106" fmla="*/ 0 h 346"/>
              <a:gd name="T107" fmla="*/ 221 w 221"/>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1" h="346">
                <a:moveTo>
                  <a:pt x="33" y="346"/>
                </a:moveTo>
                <a:lnTo>
                  <a:pt x="33" y="346"/>
                </a:lnTo>
                <a:lnTo>
                  <a:pt x="45" y="337"/>
                </a:lnTo>
                <a:lnTo>
                  <a:pt x="58" y="323"/>
                </a:lnTo>
                <a:lnTo>
                  <a:pt x="72" y="305"/>
                </a:lnTo>
                <a:lnTo>
                  <a:pt x="87" y="284"/>
                </a:lnTo>
                <a:lnTo>
                  <a:pt x="103" y="261"/>
                </a:lnTo>
                <a:lnTo>
                  <a:pt x="118" y="235"/>
                </a:lnTo>
                <a:lnTo>
                  <a:pt x="134" y="208"/>
                </a:lnTo>
                <a:lnTo>
                  <a:pt x="149" y="181"/>
                </a:lnTo>
                <a:lnTo>
                  <a:pt x="163" y="155"/>
                </a:lnTo>
                <a:lnTo>
                  <a:pt x="177" y="129"/>
                </a:lnTo>
                <a:lnTo>
                  <a:pt x="189" y="106"/>
                </a:lnTo>
                <a:lnTo>
                  <a:pt x="200" y="84"/>
                </a:lnTo>
                <a:lnTo>
                  <a:pt x="209" y="67"/>
                </a:lnTo>
                <a:lnTo>
                  <a:pt x="215" y="53"/>
                </a:lnTo>
                <a:lnTo>
                  <a:pt x="219" y="45"/>
                </a:lnTo>
                <a:lnTo>
                  <a:pt x="221" y="42"/>
                </a:lnTo>
                <a:lnTo>
                  <a:pt x="217" y="40"/>
                </a:lnTo>
                <a:lnTo>
                  <a:pt x="209" y="38"/>
                </a:lnTo>
                <a:lnTo>
                  <a:pt x="198" y="35"/>
                </a:lnTo>
                <a:lnTo>
                  <a:pt x="186" y="31"/>
                </a:lnTo>
                <a:lnTo>
                  <a:pt x="170" y="28"/>
                </a:lnTo>
                <a:lnTo>
                  <a:pt x="154" y="24"/>
                </a:lnTo>
                <a:lnTo>
                  <a:pt x="136" y="20"/>
                </a:lnTo>
                <a:lnTo>
                  <a:pt x="117" y="16"/>
                </a:lnTo>
                <a:lnTo>
                  <a:pt x="98" y="12"/>
                </a:lnTo>
                <a:lnTo>
                  <a:pt x="80" y="8"/>
                </a:lnTo>
                <a:lnTo>
                  <a:pt x="62" y="5"/>
                </a:lnTo>
                <a:lnTo>
                  <a:pt x="45" y="3"/>
                </a:lnTo>
                <a:lnTo>
                  <a:pt x="30" y="1"/>
                </a:lnTo>
                <a:lnTo>
                  <a:pt x="18" y="0"/>
                </a:lnTo>
                <a:lnTo>
                  <a:pt x="7" y="0"/>
                </a:lnTo>
                <a:lnTo>
                  <a:pt x="0" y="1"/>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6" name="Freeform 115"/>
          <p:cNvSpPr>
            <a:spLocks/>
          </p:cNvSpPr>
          <p:nvPr/>
        </p:nvSpPr>
        <p:spPr bwMode="auto">
          <a:xfrm>
            <a:off x="2459038" y="1860550"/>
            <a:ext cx="195262" cy="517525"/>
          </a:xfrm>
          <a:custGeom>
            <a:avLst/>
            <a:gdLst>
              <a:gd name="T0" fmla="*/ 2147483647 w 138"/>
              <a:gd name="T1" fmla="*/ 0 h 326"/>
              <a:gd name="T2" fmla="*/ 2147483647 w 138"/>
              <a:gd name="T3" fmla="*/ 0 h 326"/>
              <a:gd name="T4" fmla="*/ 2147483647 w 138"/>
              <a:gd name="T5" fmla="*/ 2147483647 h 326"/>
              <a:gd name="T6" fmla="*/ 2147483647 w 138"/>
              <a:gd name="T7" fmla="*/ 2147483647 h 326"/>
              <a:gd name="T8" fmla="*/ 2147483647 w 138"/>
              <a:gd name="T9" fmla="*/ 2147483647 h 326"/>
              <a:gd name="T10" fmla="*/ 2147483647 w 138"/>
              <a:gd name="T11" fmla="*/ 2147483647 h 326"/>
              <a:gd name="T12" fmla="*/ 2147483647 w 138"/>
              <a:gd name="T13" fmla="*/ 2147483647 h 326"/>
              <a:gd name="T14" fmla="*/ 2147483647 w 138"/>
              <a:gd name="T15" fmla="*/ 2147483647 h 326"/>
              <a:gd name="T16" fmla="*/ 2147483647 w 138"/>
              <a:gd name="T17" fmla="*/ 2147483647 h 326"/>
              <a:gd name="T18" fmla="*/ 2147483647 w 138"/>
              <a:gd name="T19" fmla="*/ 2147483647 h 326"/>
              <a:gd name="T20" fmla="*/ 2147483647 w 138"/>
              <a:gd name="T21" fmla="*/ 2147483647 h 326"/>
              <a:gd name="T22" fmla="*/ 2147483647 w 138"/>
              <a:gd name="T23" fmla="*/ 2147483647 h 326"/>
              <a:gd name="T24" fmla="*/ 2147483647 w 138"/>
              <a:gd name="T25" fmla="*/ 2147483647 h 326"/>
              <a:gd name="T26" fmla="*/ 2147483647 w 138"/>
              <a:gd name="T27" fmla="*/ 2147483647 h 326"/>
              <a:gd name="T28" fmla="*/ 2147483647 w 138"/>
              <a:gd name="T29" fmla="*/ 2147483647 h 326"/>
              <a:gd name="T30" fmla="*/ 2147483647 w 138"/>
              <a:gd name="T31" fmla="*/ 2147483647 h 326"/>
              <a:gd name="T32" fmla="*/ 2147483647 w 138"/>
              <a:gd name="T33" fmla="*/ 2147483647 h 326"/>
              <a:gd name="T34" fmla="*/ 0 w 138"/>
              <a:gd name="T35" fmla="*/ 2147483647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326"/>
              <a:gd name="T56" fmla="*/ 138 w 138"/>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326">
                <a:moveTo>
                  <a:pt x="138" y="0"/>
                </a:moveTo>
                <a:lnTo>
                  <a:pt x="138" y="0"/>
                </a:lnTo>
                <a:lnTo>
                  <a:pt x="137" y="4"/>
                </a:lnTo>
                <a:lnTo>
                  <a:pt x="134" y="13"/>
                </a:lnTo>
                <a:lnTo>
                  <a:pt x="130" y="27"/>
                </a:lnTo>
                <a:lnTo>
                  <a:pt x="124" y="46"/>
                </a:lnTo>
                <a:lnTo>
                  <a:pt x="117" y="69"/>
                </a:lnTo>
                <a:lnTo>
                  <a:pt x="108" y="95"/>
                </a:lnTo>
                <a:lnTo>
                  <a:pt x="99" y="122"/>
                </a:lnTo>
                <a:lnTo>
                  <a:pt x="89" y="151"/>
                </a:lnTo>
                <a:lnTo>
                  <a:pt x="78" y="179"/>
                </a:lnTo>
                <a:lnTo>
                  <a:pt x="67" y="208"/>
                </a:lnTo>
                <a:lnTo>
                  <a:pt x="55" y="236"/>
                </a:lnTo>
                <a:lnTo>
                  <a:pt x="44" y="261"/>
                </a:lnTo>
                <a:lnTo>
                  <a:pt x="32" y="284"/>
                </a:lnTo>
                <a:lnTo>
                  <a:pt x="21" y="303"/>
                </a:lnTo>
                <a:lnTo>
                  <a:pt x="11" y="317"/>
                </a:lnTo>
                <a:lnTo>
                  <a:pt x="0" y="326"/>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7" name="Freeform 116"/>
          <p:cNvSpPr>
            <a:spLocks/>
          </p:cNvSpPr>
          <p:nvPr/>
        </p:nvSpPr>
        <p:spPr bwMode="auto">
          <a:xfrm>
            <a:off x="2481263" y="1881188"/>
            <a:ext cx="160337" cy="346075"/>
          </a:xfrm>
          <a:custGeom>
            <a:avLst/>
            <a:gdLst>
              <a:gd name="T0" fmla="*/ 2147483647 w 114"/>
              <a:gd name="T1" fmla="*/ 0 h 218"/>
              <a:gd name="T2" fmla="*/ 2147483647 w 114"/>
              <a:gd name="T3" fmla="*/ 0 h 218"/>
              <a:gd name="T4" fmla="*/ 2147483647 w 114"/>
              <a:gd name="T5" fmla="*/ 2147483647 h 218"/>
              <a:gd name="T6" fmla="*/ 2147483647 w 114"/>
              <a:gd name="T7" fmla="*/ 2147483647 h 218"/>
              <a:gd name="T8" fmla="*/ 2147483647 w 114"/>
              <a:gd name="T9" fmla="*/ 2147483647 h 218"/>
              <a:gd name="T10" fmla="*/ 2147483647 w 114"/>
              <a:gd name="T11" fmla="*/ 2147483647 h 218"/>
              <a:gd name="T12" fmla="*/ 2147483647 w 114"/>
              <a:gd name="T13" fmla="*/ 2147483647 h 218"/>
              <a:gd name="T14" fmla="*/ 2147483647 w 114"/>
              <a:gd name="T15" fmla="*/ 2147483647 h 218"/>
              <a:gd name="T16" fmla="*/ 2147483647 w 114"/>
              <a:gd name="T17" fmla="*/ 2147483647 h 218"/>
              <a:gd name="T18" fmla="*/ 2147483647 w 114"/>
              <a:gd name="T19" fmla="*/ 2147483647 h 218"/>
              <a:gd name="T20" fmla="*/ 2147483647 w 114"/>
              <a:gd name="T21" fmla="*/ 2147483647 h 218"/>
              <a:gd name="T22" fmla="*/ 2147483647 w 114"/>
              <a:gd name="T23" fmla="*/ 2147483647 h 218"/>
              <a:gd name="T24" fmla="*/ 2147483647 w 114"/>
              <a:gd name="T25" fmla="*/ 2147483647 h 218"/>
              <a:gd name="T26" fmla="*/ 2147483647 w 114"/>
              <a:gd name="T27" fmla="*/ 2147483647 h 218"/>
              <a:gd name="T28" fmla="*/ 2147483647 w 114"/>
              <a:gd name="T29" fmla="*/ 2147483647 h 218"/>
              <a:gd name="T30" fmla="*/ 2147483647 w 114"/>
              <a:gd name="T31" fmla="*/ 2147483647 h 218"/>
              <a:gd name="T32" fmla="*/ 2147483647 w 114"/>
              <a:gd name="T33" fmla="*/ 2147483647 h 218"/>
              <a:gd name="T34" fmla="*/ 0 w 114"/>
              <a:gd name="T35" fmla="*/ 2147483647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18"/>
              <a:gd name="T56" fmla="*/ 114 w 114"/>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18">
                <a:moveTo>
                  <a:pt x="114" y="0"/>
                </a:moveTo>
                <a:lnTo>
                  <a:pt x="114" y="0"/>
                </a:lnTo>
                <a:lnTo>
                  <a:pt x="113" y="2"/>
                </a:lnTo>
                <a:lnTo>
                  <a:pt x="110" y="7"/>
                </a:lnTo>
                <a:lnTo>
                  <a:pt x="106" y="17"/>
                </a:lnTo>
                <a:lnTo>
                  <a:pt x="101" y="28"/>
                </a:lnTo>
                <a:lnTo>
                  <a:pt x="94" y="43"/>
                </a:lnTo>
                <a:lnTo>
                  <a:pt x="86" y="58"/>
                </a:lnTo>
                <a:lnTo>
                  <a:pt x="78" y="76"/>
                </a:lnTo>
                <a:lnTo>
                  <a:pt x="68" y="94"/>
                </a:lnTo>
                <a:lnTo>
                  <a:pt x="59" y="113"/>
                </a:lnTo>
                <a:lnTo>
                  <a:pt x="50" y="131"/>
                </a:lnTo>
                <a:lnTo>
                  <a:pt x="40" y="150"/>
                </a:lnTo>
                <a:lnTo>
                  <a:pt x="31" y="167"/>
                </a:lnTo>
                <a:lnTo>
                  <a:pt x="22" y="183"/>
                </a:lnTo>
                <a:lnTo>
                  <a:pt x="14" y="197"/>
                </a:lnTo>
                <a:lnTo>
                  <a:pt x="7" y="209"/>
                </a:lnTo>
                <a:lnTo>
                  <a:pt x="0" y="218"/>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8" name="Freeform 117"/>
          <p:cNvSpPr>
            <a:spLocks/>
          </p:cNvSpPr>
          <p:nvPr/>
        </p:nvSpPr>
        <p:spPr bwMode="auto">
          <a:xfrm>
            <a:off x="2406650" y="1905000"/>
            <a:ext cx="222250" cy="512763"/>
          </a:xfrm>
          <a:custGeom>
            <a:avLst/>
            <a:gdLst>
              <a:gd name="T0" fmla="*/ 2147483647 w 157"/>
              <a:gd name="T1" fmla="*/ 0 h 323"/>
              <a:gd name="T2" fmla="*/ 2147483647 w 157"/>
              <a:gd name="T3" fmla="*/ 0 h 323"/>
              <a:gd name="T4" fmla="*/ 2147483647 w 157"/>
              <a:gd name="T5" fmla="*/ 2147483647 h 323"/>
              <a:gd name="T6" fmla="*/ 2147483647 w 157"/>
              <a:gd name="T7" fmla="*/ 2147483647 h 323"/>
              <a:gd name="T8" fmla="*/ 2147483647 w 157"/>
              <a:gd name="T9" fmla="*/ 2147483647 h 323"/>
              <a:gd name="T10" fmla="*/ 2147483647 w 157"/>
              <a:gd name="T11" fmla="*/ 2147483647 h 323"/>
              <a:gd name="T12" fmla="*/ 2147483647 w 157"/>
              <a:gd name="T13" fmla="*/ 2147483647 h 323"/>
              <a:gd name="T14" fmla="*/ 2147483647 w 157"/>
              <a:gd name="T15" fmla="*/ 2147483647 h 323"/>
              <a:gd name="T16" fmla="*/ 2147483647 w 157"/>
              <a:gd name="T17" fmla="*/ 2147483647 h 323"/>
              <a:gd name="T18" fmla="*/ 2147483647 w 157"/>
              <a:gd name="T19" fmla="*/ 2147483647 h 323"/>
              <a:gd name="T20" fmla="*/ 2147483647 w 157"/>
              <a:gd name="T21" fmla="*/ 2147483647 h 323"/>
              <a:gd name="T22" fmla="*/ 2147483647 w 157"/>
              <a:gd name="T23" fmla="*/ 2147483647 h 323"/>
              <a:gd name="T24" fmla="*/ 2147483647 w 157"/>
              <a:gd name="T25" fmla="*/ 2147483647 h 323"/>
              <a:gd name="T26" fmla="*/ 2147483647 w 157"/>
              <a:gd name="T27" fmla="*/ 2147483647 h 323"/>
              <a:gd name="T28" fmla="*/ 2147483647 w 157"/>
              <a:gd name="T29" fmla="*/ 2147483647 h 323"/>
              <a:gd name="T30" fmla="*/ 2147483647 w 157"/>
              <a:gd name="T31" fmla="*/ 2147483647 h 323"/>
              <a:gd name="T32" fmla="*/ 2147483647 w 157"/>
              <a:gd name="T33" fmla="*/ 2147483647 h 323"/>
              <a:gd name="T34" fmla="*/ 0 w 157"/>
              <a:gd name="T35" fmla="*/ 2147483647 h 3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323"/>
              <a:gd name="T56" fmla="*/ 157 w 157"/>
              <a:gd name="T57" fmla="*/ 323 h 3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323">
                <a:moveTo>
                  <a:pt x="157" y="0"/>
                </a:moveTo>
                <a:lnTo>
                  <a:pt x="157" y="0"/>
                </a:lnTo>
                <a:lnTo>
                  <a:pt x="155" y="3"/>
                </a:lnTo>
                <a:lnTo>
                  <a:pt x="151" y="13"/>
                </a:lnTo>
                <a:lnTo>
                  <a:pt x="146" y="27"/>
                </a:lnTo>
                <a:lnTo>
                  <a:pt x="138" y="45"/>
                </a:lnTo>
                <a:lnTo>
                  <a:pt x="129" y="68"/>
                </a:lnTo>
                <a:lnTo>
                  <a:pt x="119" y="93"/>
                </a:lnTo>
                <a:lnTo>
                  <a:pt x="107" y="120"/>
                </a:lnTo>
                <a:lnTo>
                  <a:pt x="94" y="148"/>
                </a:lnTo>
                <a:lnTo>
                  <a:pt x="82" y="177"/>
                </a:lnTo>
                <a:lnTo>
                  <a:pt x="69" y="206"/>
                </a:lnTo>
                <a:lnTo>
                  <a:pt x="55" y="233"/>
                </a:lnTo>
                <a:lnTo>
                  <a:pt x="43" y="258"/>
                </a:lnTo>
                <a:lnTo>
                  <a:pt x="31" y="280"/>
                </a:lnTo>
                <a:lnTo>
                  <a:pt x="19" y="299"/>
                </a:lnTo>
                <a:lnTo>
                  <a:pt x="9" y="314"/>
                </a:lnTo>
                <a:lnTo>
                  <a:pt x="0" y="323"/>
                </a:lnTo>
              </a:path>
            </a:pathLst>
          </a:custGeom>
          <a:noFill/>
          <a:ln w="1588">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39" name="Freeform 118"/>
          <p:cNvSpPr>
            <a:spLocks/>
          </p:cNvSpPr>
          <p:nvPr/>
        </p:nvSpPr>
        <p:spPr bwMode="auto">
          <a:xfrm>
            <a:off x="2233613" y="3424238"/>
            <a:ext cx="1398587" cy="1344612"/>
          </a:xfrm>
          <a:custGeom>
            <a:avLst/>
            <a:gdLst>
              <a:gd name="T0" fmla="*/ 2147483647 w 991"/>
              <a:gd name="T1" fmla="*/ 2147483647 h 847"/>
              <a:gd name="T2" fmla="*/ 2147483647 w 991"/>
              <a:gd name="T3" fmla="*/ 2147483647 h 847"/>
              <a:gd name="T4" fmla="*/ 2147483647 w 991"/>
              <a:gd name="T5" fmla="*/ 2147483647 h 847"/>
              <a:gd name="T6" fmla="*/ 2147483647 w 991"/>
              <a:gd name="T7" fmla="*/ 2147483647 h 847"/>
              <a:gd name="T8" fmla="*/ 2147483647 w 991"/>
              <a:gd name="T9" fmla="*/ 2147483647 h 847"/>
              <a:gd name="T10" fmla="*/ 2147483647 w 991"/>
              <a:gd name="T11" fmla="*/ 2147483647 h 847"/>
              <a:gd name="T12" fmla="*/ 2147483647 w 991"/>
              <a:gd name="T13" fmla="*/ 2147483647 h 847"/>
              <a:gd name="T14" fmla="*/ 2147483647 w 991"/>
              <a:gd name="T15" fmla="*/ 2147483647 h 847"/>
              <a:gd name="T16" fmla="*/ 2147483647 w 991"/>
              <a:gd name="T17" fmla="*/ 2147483647 h 847"/>
              <a:gd name="T18" fmla="*/ 2147483647 w 991"/>
              <a:gd name="T19" fmla="*/ 2147483647 h 847"/>
              <a:gd name="T20" fmla="*/ 2147483647 w 991"/>
              <a:gd name="T21" fmla="*/ 2147483647 h 847"/>
              <a:gd name="T22" fmla="*/ 2147483647 w 991"/>
              <a:gd name="T23" fmla="*/ 2147483647 h 847"/>
              <a:gd name="T24" fmla="*/ 2147483647 w 991"/>
              <a:gd name="T25" fmla="*/ 2147483647 h 847"/>
              <a:gd name="T26" fmla="*/ 2147483647 w 991"/>
              <a:gd name="T27" fmla="*/ 2147483647 h 847"/>
              <a:gd name="T28" fmla="*/ 2147483647 w 991"/>
              <a:gd name="T29" fmla="*/ 2147483647 h 847"/>
              <a:gd name="T30" fmla="*/ 2147483647 w 991"/>
              <a:gd name="T31" fmla="*/ 2147483647 h 847"/>
              <a:gd name="T32" fmla="*/ 2147483647 w 991"/>
              <a:gd name="T33" fmla="*/ 2147483647 h 847"/>
              <a:gd name="T34" fmla="*/ 2147483647 w 991"/>
              <a:gd name="T35" fmla="*/ 2147483647 h 847"/>
              <a:gd name="T36" fmla="*/ 2147483647 w 991"/>
              <a:gd name="T37" fmla="*/ 2147483647 h 847"/>
              <a:gd name="T38" fmla="*/ 2147483647 w 991"/>
              <a:gd name="T39" fmla="*/ 2147483647 h 847"/>
              <a:gd name="T40" fmla="*/ 2147483647 w 991"/>
              <a:gd name="T41" fmla="*/ 2147483647 h 847"/>
              <a:gd name="T42" fmla="*/ 2147483647 w 991"/>
              <a:gd name="T43" fmla="*/ 2147483647 h 847"/>
              <a:gd name="T44" fmla="*/ 2147483647 w 991"/>
              <a:gd name="T45" fmla="*/ 2147483647 h 847"/>
              <a:gd name="T46" fmla="*/ 2147483647 w 991"/>
              <a:gd name="T47" fmla="*/ 2147483647 h 847"/>
              <a:gd name="T48" fmla="*/ 2147483647 w 991"/>
              <a:gd name="T49" fmla="*/ 2147483647 h 847"/>
              <a:gd name="T50" fmla="*/ 2147483647 w 991"/>
              <a:gd name="T51" fmla="*/ 2147483647 h 847"/>
              <a:gd name="T52" fmla="*/ 2147483647 w 991"/>
              <a:gd name="T53" fmla="*/ 2147483647 h 847"/>
              <a:gd name="T54" fmla="*/ 2147483647 w 991"/>
              <a:gd name="T55" fmla="*/ 2147483647 h 847"/>
              <a:gd name="T56" fmla="*/ 2147483647 w 991"/>
              <a:gd name="T57" fmla="*/ 2147483647 h 847"/>
              <a:gd name="T58" fmla="*/ 2147483647 w 991"/>
              <a:gd name="T59" fmla="*/ 2147483647 h 847"/>
              <a:gd name="T60" fmla="*/ 2147483647 w 991"/>
              <a:gd name="T61" fmla="*/ 2147483647 h 847"/>
              <a:gd name="T62" fmla="*/ 2147483647 w 991"/>
              <a:gd name="T63" fmla="*/ 2147483647 h 847"/>
              <a:gd name="T64" fmla="*/ 2147483647 w 991"/>
              <a:gd name="T65" fmla="*/ 2147483647 h 847"/>
              <a:gd name="T66" fmla="*/ 2147483647 w 991"/>
              <a:gd name="T67" fmla="*/ 2147483647 h 847"/>
              <a:gd name="T68" fmla="*/ 2147483647 w 991"/>
              <a:gd name="T69" fmla="*/ 2147483647 h 847"/>
              <a:gd name="T70" fmla="*/ 2147483647 w 991"/>
              <a:gd name="T71" fmla="*/ 2147483647 h 847"/>
              <a:gd name="T72" fmla="*/ 2147483647 w 991"/>
              <a:gd name="T73" fmla="*/ 2147483647 h 847"/>
              <a:gd name="T74" fmla="*/ 0 w 991"/>
              <a:gd name="T75" fmla="*/ 2147483647 h 847"/>
              <a:gd name="T76" fmla="*/ 2147483647 w 991"/>
              <a:gd name="T77" fmla="*/ 2147483647 h 847"/>
              <a:gd name="T78" fmla="*/ 2147483647 w 991"/>
              <a:gd name="T79" fmla="*/ 2147483647 h 847"/>
              <a:gd name="T80" fmla="*/ 2147483647 w 991"/>
              <a:gd name="T81" fmla="*/ 2147483647 h 847"/>
              <a:gd name="T82" fmla="*/ 2147483647 w 991"/>
              <a:gd name="T83" fmla="*/ 2147483647 h 847"/>
              <a:gd name="T84" fmla="*/ 2147483647 w 991"/>
              <a:gd name="T85" fmla="*/ 2147483647 h 847"/>
              <a:gd name="T86" fmla="*/ 2147483647 w 991"/>
              <a:gd name="T87" fmla="*/ 2147483647 h 847"/>
              <a:gd name="T88" fmla="*/ 2147483647 w 991"/>
              <a:gd name="T89" fmla="*/ 2147483647 h 847"/>
              <a:gd name="T90" fmla="*/ 2147483647 w 991"/>
              <a:gd name="T91" fmla="*/ 2147483647 h 847"/>
              <a:gd name="T92" fmla="*/ 2147483647 w 991"/>
              <a:gd name="T93" fmla="*/ 2147483647 h 847"/>
              <a:gd name="T94" fmla="*/ 2147483647 w 991"/>
              <a:gd name="T95" fmla="*/ 2147483647 h 847"/>
              <a:gd name="T96" fmla="*/ 2147483647 w 991"/>
              <a:gd name="T97" fmla="*/ 2147483647 h 847"/>
              <a:gd name="T98" fmla="*/ 2147483647 w 991"/>
              <a:gd name="T99" fmla="*/ 2147483647 h 847"/>
              <a:gd name="T100" fmla="*/ 2147483647 w 991"/>
              <a:gd name="T101" fmla="*/ 2147483647 h 847"/>
              <a:gd name="T102" fmla="*/ 2147483647 w 991"/>
              <a:gd name="T103" fmla="*/ 2147483647 h 847"/>
              <a:gd name="T104" fmla="*/ 2147483647 w 991"/>
              <a:gd name="T105" fmla="*/ 2147483647 h 8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1"/>
              <a:gd name="T160" fmla="*/ 0 h 847"/>
              <a:gd name="T161" fmla="*/ 991 w 991"/>
              <a:gd name="T162" fmla="*/ 847 h 8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1" h="847">
                <a:moveTo>
                  <a:pt x="610" y="0"/>
                </a:moveTo>
                <a:lnTo>
                  <a:pt x="610" y="0"/>
                </a:lnTo>
                <a:lnTo>
                  <a:pt x="611" y="2"/>
                </a:lnTo>
                <a:lnTo>
                  <a:pt x="614" y="5"/>
                </a:lnTo>
                <a:lnTo>
                  <a:pt x="617" y="9"/>
                </a:lnTo>
                <a:lnTo>
                  <a:pt x="619" y="15"/>
                </a:lnTo>
                <a:lnTo>
                  <a:pt x="623" y="20"/>
                </a:lnTo>
                <a:lnTo>
                  <a:pt x="628" y="27"/>
                </a:lnTo>
                <a:lnTo>
                  <a:pt x="633" y="34"/>
                </a:lnTo>
                <a:lnTo>
                  <a:pt x="638" y="41"/>
                </a:lnTo>
                <a:lnTo>
                  <a:pt x="644" y="49"/>
                </a:lnTo>
                <a:lnTo>
                  <a:pt x="650" y="57"/>
                </a:lnTo>
                <a:lnTo>
                  <a:pt x="656" y="65"/>
                </a:lnTo>
                <a:lnTo>
                  <a:pt x="663" y="73"/>
                </a:lnTo>
                <a:lnTo>
                  <a:pt x="669" y="81"/>
                </a:lnTo>
                <a:lnTo>
                  <a:pt x="675" y="89"/>
                </a:lnTo>
                <a:lnTo>
                  <a:pt x="681" y="96"/>
                </a:lnTo>
                <a:lnTo>
                  <a:pt x="689" y="104"/>
                </a:lnTo>
                <a:lnTo>
                  <a:pt x="698" y="115"/>
                </a:lnTo>
                <a:lnTo>
                  <a:pt x="710" y="126"/>
                </a:lnTo>
                <a:lnTo>
                  <a:pt x="724" y="140"/>
                </a:lnTo>
                <a:lnTo>
                  <a:pt x="739" y="153"/>
                </a:lnTo>
                <a:lnTo>
                  <a:pt x="756" y="169"/>
                </a:lnTo>
                <a:lnTo>
                  <a:pt x="773" y="184"/>
                </a:lnTo>
                <a:lnTo>
                  <a:pt x="791" y="201"/>
                </a:lnTo>
                <a:lnTo>
                  <a:pt x="809" y="217"/>
                </a:lnTo>
                <a:lnTo>
                  <a:pt x="827" y="233"/>
                </a:lnTo>
                <a:lnTo>
                  <a:pt x="844" y="250"/>
                </a:lnTo>
                <a:lnTo>
                  <a:pt x="861" y="265"/>
                </a:lnTo>
                <a:lnTo>
                  <a:pt x="876" y="279"/>
                </a:lnTo>
                <a:lnTo>
                  <a:pt x="890" y="293"/>
                </a:lnTo>
                <a:lnTo>
                  <a:pt x="901" y="305"/>
                </a:lnTo>
                <a:lnTo>
                  <a:pt x="911" y="316"/>
                </a:lnTo>
                <a:lnTo>
                  <a:pt x="922" y="330"/>
                </a:lnTo>
                <a:lnTo>
                  <a:pt x="933" y="345"/>
                </a:lnTo>
                <a:lnTo>
                  <a:pt x="943" y="359"/>
                </a:lnTo>
                <a:lnTo>
                  <a:pt x="952" y="373"/>
                </a:lnTo>
                <a:lnTo>
                  <a:pt x="959" y="387"/>
                </a:lnTo>
                <a:lnTo>
                  <a:pt x="966" y="401"/>
                </a:lnTo>
                <a:lnTo>
                  <a:pt x="972" y="414"/>
                </a:lnTo>
                <a:lnTo>
                  <a:pt x="977" y="427"/>
                </a:lnTo>
                <a:lnTo>
                  <a:pt x="981" y="441"/>
                </a:lnTo>
                <a:lnTo>
                  <a:pt x="985" y="454"/>
                </a:lnTo>
                <a:lnTo>
                  <a:pt x="987" y="467"/>
                </a:lnTo>
                <a:lnTo>
                  <a:pt x="989" y="479"/>
                </a:lnTo>
                <a:lnTo>
                  <a:pt x="990" y="492"/>
                </a:lnTo>
                <a:lnTo>
                  <a:pt x="991" y="505"/>
                </a:lnTo>
                <a:lnTo>
                  <a:pt x="990" y="517"/>
                </a:lnTo>
                <a:lnTo>
                  <a:pt x="990" y="529"/>
                </a:lnTo>
                <a:lnTo>
                  <a:pt x="988" y="541"/>
                </a:lnTo>
                <a:lnTo>
                  <a:pt x="986" y="552"/>
                </a:lnTo>
                <a:lnTo>
                  <a:pt x="983" y="565"/>
                </a:lnTo>
                <a:lnTo>
                  <a:pt x="981" y="576"/>
                </a:lnTo>
                <a:lnTo>
                  <a:pt x="977" y="587"/>
                </a:lnTo>
                <a:lnTo>
                  <a:pt x="973" y="599"/>
                </a:lnTo>
                <a:lnTo>
                  <a:pt x="968" y="609"/>
                </a:lnTo>
                <a:lnTo>
                  <a:pt x="964" y="620"/>
                </a:lnTo>
                <a:lnTo>
                  <a:pt x="959" y="631"/>
                </a:lnTo>
                <a:lnTo>
                  <a:pt x="953" y="642"/>
                </a:lnTo>
                <a:lnTo>
                  <a:pt x="948" y="652"/>
                </a:lnTo>
                <a:lnTo>
                  <a:pt x="941" y="662"/>
                </a:lnTo>
                <a:lnTo>
                  <a:pt x="935" y="673"/>
                </a:lnTo>
                <a:lnTo>
                  <a:pt x="929" y="683"/>
                </a:lnTo>
                <a:lnTo>
                  <a:pt x="922" y="693"/>
                </a:lnTo>
                <a:lnTo>
                  <a:pt x="915" y="703"/>
                </a:lnTo>
                <a:lnTo>
                  <a:pt x="903" y="718"/>
                </a:lnTo>
                <a:lnTo>
                  <a:pt x="890" y="733"/>
                </a:lnTo>
                <a:lnTo>
                  <a:pt x="878" y="748"/>
                </a:lnTo>
                <a:lnTo>
                  <a:pt x="866" y="762"/>
                </a:lnTo>
                <a:lnTo>
                  <a:pt x="854" y="776"/>
                </a:lnTo>
                <a:lnTo>
                  <a:pt x="842" y="789"/>
                </a:lnTo>
                <a:lnTo>
                  <a:pt x="831" y="801"/>
                </a:lnTo>
                <a:lnTo>
                  <a:pt x="819" y="812"/>
                </a:lnTo>
                <a:lnTo>
                  <a:pt x="807" y="822"/>
                </a:lnTo>
                <a:lnTo>
                  <a:pt x="796" y="831"/>
                </a:lnTo>
                <a:lnTo>
                  <a:pt x="784" y="838"/>
                </a:lnTo>
                <a:lnTo>
                  <a:pt x="771" y="843"/>
                </a:lnTo>
                <a:lnTo>
                  <a:pt x="758" y="846"/>
                </a:lnTo>
                <a:lnTo>
                  <a:pt x="744" y="847"/>
                </a:lnTo>
                <a:lnTo>
                  <a:pt x="730" y="846"/>
                </a:lnTo>
                <a:lnTo>
                  <a:pt x="716" y="843"/>
                </a:lnTo>
                <a:lnTo>
                  <a:pt x="668" y="840"/>
                </a:lnTo>
                <a:lnTo>
                  <a:pt x="623" y="836"/>
                </a:lnTo>
                <a:lnTo>
                  <a:pt x="581" y="832"/>
                </a:lnTo>
                <a:lnTo>
                  <a:pt x="539" y="827"/>
                </a:lnTo>
                <a:lnTo>
                  <a:pt x="500" y="821"/>
                </a:lnTo>
                <a:lnTo>
                  <a:pt x="463" y="815"/>
                </a:lnTo>
                <a:lnTo>
                  <a:pt x="428" y="808"/>
                </a:lnTo>
                <a:lnTo>
                  <a:pt x="394" y="801"/>
                </a:lnTo>
                <a:lnTo>
                  <a:pt x="361" y="792"/>
                </a:lnTo>
                <a:lnTo>
                  <a:pt x="331" y="783"/>
                </a:lnTo>
                <a:lnTo>
                  <a:pt x="303" y="774"/>
                </a:lnTo>
                <a:lnTo>
                  <a:pt x="275" y="763"/>
                </a:lnTo>
                <a:lnTo>
                  <a:pt x="250" y="752"/>
                </a:lnTo>
                <a:lnTo>
                  <a:pt x="226" y="741"/>
                </a:lnTo>
                <a:lnTo>
                  <a:pt x="203" y="729"/>
                </a:lnTo>
                <a:lnTo>
                  <a:pt x="182" y="715"/>
                </a:lnTo>
                <a:lnTo>
                  <a:pt x="162" y="702"/>
                </a:lnTo>
                <a:lnTo>
                  <a:pt x="143" y="688"/>
                </a:lnTo>
                <a:lnTo>
                  <a:pt x="126" y="673"/>
                </a:lnTo>
                <a:lnTo>
                  <a:pt x="110" y="657"/>
                </a:lnTo>
                <a:lnTo>
                  <a:pt x="96" y="641"/>
                </a:lnTo>
                <a:lnTo>
                  <a:pt x="82" y="623"/>
                </a:lnTo>
                <a:lnTo>
                  <a:pt x="70" y="605"/>
                </a:lnTo>
                <a:lnTo>
                  <a:pt x="58" y="587"/>
                </a:lnTo>
                <a:lnTo>
                  <a:pt x="48" y="567"/>
                </a:lnTo>
                <a:lnTo>
                  <a:pt x="39" y="548"/>
                </a:lnTo>
                <a:lnTo>
                  <a:pt x="31" y="527"/>
                </a:lnTo>
                <a:lnTo>
                  <a:pt x="24" y="506"/>
                </a:lnTo>
                <a:lnTo>
                  <a:pt x="18" y="483"/>
                </a:lnTo>
                <a:lnTo>
                  <a:pt x="12" y="460"/>
                </a:lnTo>
                <a:lnTo>
                  <a:pt x="7" y="437"/>
                </a:lnTo>
                <a:lnTo>
                  <a:pt x="3" y="413"/>
                </a:lnTo>
                <a:lnTo>
                  <a:pt x="0" y="388"/>
                </a:lnTo>
                <a:lnTo>
                  <a:pt x="0" y="366"/>
                </a:lnTo>
                <a:lnTo>
                  <a:pt x="1" y="344"/>
                </a:lnTo>
                <a:lnTo>
                  <a:pt x="4" y="324"/>
                </a:lnTo>
                <a:lnTo>
                  <a:pt x="9" y="304"/>
                </a:lnTo>
                <a:lnTo>
                  <a:pt x="15" y="286"/>
                </a:lnTo>
                <a:lnTo>
                  <a:pt x="23" y="269"/>
                </a:lnTo>
                <a:lnTo>
                  <a:pt x="31" y="254"/>
                </a:lnTo>
                <a:lnTo>
                  <a:pt x="42" y="239"/>
                </a:lnTo>
                <a:lnTo>
                  <a:pt x="53" y="225"/>
                </a:lnTo>
                <a:lnTo>
                  <a:pt x="65" y="212"/>
                </a:lnTo>
                <a:lnTo>
                  <a:pt x="79" y="200"/>
                </a:lnTo>
                <a:lnTo>
                  <a:pt x="93" y="188"/>
                </a:lnTo>
                <a:lnTo>
                  <a:pt x="107" y="179"/>
                </a:lnTo>
                <a:lnTo>
                  <a:pt x="123" y="169"/>
                </a:lnTo>
                <a:lnTo>
                  <a:pt x="139" y="160"/>
                </a:lnTo>
                <a:lnTo>
                  <a:pt x="155" y="153"/>
                </a:lnTo>
                <a:lnTo>
                  <a:pt x="172" y="146"/>
                </a:lnTo>
                <a:lnTo>
                  <a:pt x="189" y="139"/>
                </a:lnTo>
                <a:lnTo>
                  <a:pt x="206" y="134"/>
                </a:lnTo>
                <a:lnTo>
                  <a:pt x="223" y="129"/>
                </a:lnTo>
                <a:lnTo>
                  <a:pt x="240" y="124"/>
                </a:lnTo>
                <a:lnTo>
                  <a:pt x="257" y="120"/>
                </a:lnTo>
                <a:lnTo>
                  <a:pt x="273" y="116"/>
                </a:lnTo>
                <a:lnTo>
                  <a:pt x="289" y="114"/>
                </a:lnTo>
                <a:lnTo>
                  <a:pt x="304" y="111"/>
                </a:lnTo>
                <a:lnTo>
                  <a:pt x="319" y="110"/>
                </a:lnTo>
                <a:lnTo>
                  <a:pt x="333" y="108"/>
                </a:lnTo>
                <a:lnTo>
                  <a:pt x="346" y="107"/>
                </a:lnTo>
                <a:lnTo>
                  <a:pt x="359" y="106"/>
                </a:lnTo>
                <a:lnTo>
                  <a:pt x="369" y="105"/>
                </a:lnTo>
                <a:lnTo>
                  <a:pt x="380" y="105"/>
                </a:lnTo>
                <a:lnTo>
                  <a:pt x="399" y="104"/>
                </a:lnTo>
                <a:lnTo>
                  <a:pt x="417" y="103"/>
                </a:lnTo>
                <a:lnTo>
                  <a:pt x="435" y="100"/>
                </a:lnTo>
                <a:lnTo>
                  <a:pt x="452" y="97"/>
                </a:lnTo>
                <a:lnTo>
                  <a:pt x="468" y="93"/>
                </a:lnTo>
                <a:lnTo>
                  <a:pt x="484" y="89"/>
                </a:lnTo>
                <a:lnTo>
                  <a:pt x="500" y="84"/>
                </a:lnTo>
                <a:lnTo>
                  <a:pt x="514" y="77"/>
                </a:lnTo>
                <a:lnTo>
                  <a:pt x="528" y="70"/>
                </a:lnTo>
                <a:lnTo>
                  <a:pt x="542" y="63"/>
                </a:lnTo>
                <a:lnTo>
                  <a:pt x="555" y="54"/>
                </a:lnTo>
                <a:lnTo>
                  <a:pt x="567" y="45"/>
                </a:lnTo>
                <a:lnTo>
                  <a:pt x="579" y="35"/>
                </a:lnTo>
                <a:lnTo>
                  <a:pt x="590" y="24"/>
                </a:lnTo>
                <a:lnTo>
                  <a:pt x="600" y="12"/>
                </a:lnTo>
                <a:lnTo>
                  <a:pt x="610"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0" name="Freeform 119"/>
          <p:cNvSpPr>
            <a:spLocks/>
          </p:cNvSpPr>
          <p:nvPr/>
        </p:nvSpPr>
        <p:spPr bwMode="auto">
          <a:xfrm>
            <a:off x="6746875" y="3465513"/>
            <a:ext cx="1400175" cy="1271587"/>
          </a:xfrm>
          <a:custGeom>
            <a:avLst/>
            <a:gdLst>
              <a:gd name="T0" fmla="*/ 2147483647 w 992"/>
              <a:gd name="T1" fmla="*/ 2147483647 h 801"/>
              <a:gd name="T2" fmla="*/ 2147483647 w 992"/>
              <a:gd name="T3" fmla="*/ 2147483647 h 801"/>
              <a:gd name="T4" fmla="*/ 2147483647 w 992"/>
              <a:gd name="T5" fmla="*/ 2147483647 h 801"/>
              <a:gd name="T6" fmla="*/ 2147483647 w 992"/>
              <a:gd name="T7" fmla="*/ 2147483647 h 801"/>
              <a:gd name="T8" fmla="*/ 2147483647 w 992"/>
              <a:gd name="T9" fmla="*/ 2147483647 h 801"/>
              <a:gd name="T10" fmla="*/ 2147483647 w 992"/>
              <a:gd name="T11" fmla="*/ 2147483647 h 801"/>
              <a:gd name="T12" fmla="*/ 2147483647 w 992"/>
              <a:gd name="T13" fmla="*/ 2147483647 h 801"/>
              <a:gd name="T14" fmla="*/ 2147483647 w 992"/>
              <a:gd name="T15" fmla="*/ 2147483647 h 801"/>
              <a:gd name="T16" fmla="*/ 2147483647 w 992"/>
              <a:gd name="T17" fmla="*/ 2147483647 h 801"/>
              <a:gd name="T18" fmla="*/ 2147483647 w 992"/>
              <a:gd name="T19" fmla="*/ 2147483647 h 801"/>
              <a:gd name="T20" fmla="*/ 2147483647 w 992"/>
              <a:gd name="T21" fmla="*/ 2147483647 h 801"/>
              <a:gd name="T22" fmla="*/ 2147483647 w 992"/>
              <a:gd name="T23" fmla="*/ 2147483647 h 801"/>
              <a:gd name="T24" fmla="*/ 2147483647 w 992"/>
              <a:gd name="T25" fmla="*/ 2147483647 h 801"/>
              <a:gd name="T26" fmla="*/ 2147483647 w 992"/>
              <a:gd name="T27" fmla="*/ 2147483647 h 801"/>
              <a:gd name="T28" fmla="*/ 2147483647 w 992"/>
              <a:gd name="T29" fmla="*/ 2147483647 h 801"/>
              <a:gd name="T30" fmla="*/ 2147483647 w 992"/>
              <a:gd name="T31" fmla="*/ 2147483647 h 801"/>
              <a:gd name="T32" fmla="*/ 2147483647 w 992"/>
              <a:gd name="T33" fmla="*/ 2147483647 h 801"/>
              <a:gd name="T34" fmla="*/ 2147483647 w 992"/>
              <a:gd name="T35" fmla="*/ 2147483647 h 801"/>
              <a:gd name="T36" fmla="*/ 2147483647 w 992"/>
              <a:gd name="T37" fmla="*/ 2147483647 h 801"/>
              <a:gd name="T38" fmla="*/ 2147483647 w 992"/>
              <a:gd name="T39" fmla="*/ 2147483647 h 801"/>
              <a:gd name="T40" fmla="*/ 2147483647 w 992"/>
              <a:gd name="T41" fmla="*/ 2147483647 h 801"/>
              <a:gd name="T42" fmla="*/ 2147483647 w 992"/>
              <a:gd name="T43" fmla="*/ 2147483647 h 801"/>
              <a:gd name="T44" fmla="*/ 2147483647 w 992"/>
              <a:gd name="T45" fmla="*/ 2147483647 h 801"/>
              <a:gd name="T46" fmla="*/ 2147483647 w 992"/>
              <a:gd name="T47" fmla="*/ 2147483647 h 801"/>
              <a:gd name="T48" fmla="*/ 2147483647 w 992"/>
              <a:gd name="T49" fmla="*/ 2147483647 h 801"/>
              <a:gd name="T50" fmla="*/ 2147483647 w 992"/>
              <a:gd name="T51" fmla="*/ 2147483647 h 801"/>
              <a:gd name="T52" fmla="*/ 2147483647 w 992"/>
              <a:gd name="T53" fmla="*/ 2147483647 h 801"/>
              <a:gd name="T54" fmla="*/ 2147483647 w 992"/>
              <a:gd name="T55" fmla="*/ 2147483647 h 801"/>
              <a:gd name="T56" fmla="*/ 2147483647 w 992"/>
              <a:gd name="T57" fmla="*/ 2147483647 h 801"/>
              <a:gd name="T58" fmla="*/ 2147483647 w 992"/>
              <a:gd name="T59" fmla="*/ 2147483647 h 801"/>
              <a:gd name="T60" fmla="*/ 2147483647 w 992"/>
              <a:gd name="T61" fmla="*/ 2147483647 h 801"/>
              <a:gd name="T62" fmla="*/ 2147483647 w 992"/>
              <a:gd name="T63" fmla="*/ 2147483647 h 801"/>
              <a:gd name="T64" fmla="*/ 2147483647 w 992"/>
              <a:gd name="T65" fmla="*/ 2147483647 h 801"/>
              <a:gd name="T66" fmla="*/ 2147483647 w 992"/>
              <a:gd name="T67" fmla="*/ 2147483647 h 801"/>
              <a:gd name="T68" fmla="*/ 2147483647 w 992"/>
              <a:gd name="T69" fmla="*/ 2147483647 h 801"/>
              <a:gd name="T70" fmla="*/ 2147483647 w 992"/>
              <a:gd name="T71" fmla="*/ 2147483647 h 801"/>
              <a:gd name="T72" fmla="*/ 2147483647 w 992"/>
              <a:gd name="T73" fmla="*/ 2147483647 h 801"/>
              <a:gd name="T74" fmla="*/ 2147483647 w 992"/>
              <a:gd name="T75" fmla="*/ 2147483647 h 801"/>
              <a:gd name="T76" fmla="*/ 2147483647 w 992"/>
              <a:gd name="T77" fmla="*/ 2147483647 h 801"/>
              <a:gd name="T78" fmla="*/ 2147483647 w 992"/>
              <a:gd name="T79" fmla="*/ 2147483647 h 801"/>
              <a:gd name="T80" fmla="*/ 2147483647 w 992"/>
              <a:gd name="T81" fmla="*/ 2147483647 h 801"/>
              <a:gd name="T82" fmla="*/ 2147483647 w 992"/>
              <a:gd name="T83" fmla="*/ 2147483647 h 801"/>
              <a:gd name="T84" fmla="*/ 2147483647 w 992"/>
              <a:gd name="T85" fmla="*/ 2147483647 h 801"/>
              <a:gd name="T86" fmla="*/ 2147483647 w 992"/>
              <a:gd name="T87" fmla="*/ 2147483647 h 801"/>
              <a:gd name="T88" fmla="*/ 2147483647 w 992"/>
              <a:gd name="T89" fmla="*/ 2147483647 h 801"/>
              <a:gd name="T90" fmla="*/ 2147483647 w 992"/>
              <a:gd name="T91" fmla="*/ 2147483647 h 801"/>
              <a:gd name="T92" fmla="*/ 2147483647 w 992"/>
              <a:gd name="T93" fmla="*/ 2147483647 h 801"/>
              <a:gd name="T94" fmla="*/ 2147483647 w 992"/>
              <a:gd name="T95" fmla="*/ 2147483647 h 801"/>
              <a:gd name="T96" fmla="*/ 2147483647 w 992"/>
              <a:gd name="T97" fmla="*/ 2147483647 h 801"/>
              <a:gd name="T98" fmla="*/ 2147483647 w 992"/>
              <a:gd name="T99" fmla="*/ 2147483647 h 801"/>
              <a:gd name="T100" fmla="*/ 2147483647 w 992"/>
              <a:gd name="T101" fmla="*/ 0 h 8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2"/>
              <a:gd name="T154" fmla="*/ 0 h 801"/>
              <a:gd name="T155" fmla="*/ 992 w 992"/>
              <a:gd name="T156" fmla="*/ 801 h 8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2" h="801">
                <a:moveTo>
                  <a:pt x="616" y="0"/>
                </a:moveTo>
                <a:lnTo>
                  <a:pt x="617" y="2"/>
                </a:lnTo>
                <a:lnTo>
                  <a:pt x="621" y="6"/>
                </a:lnTo>
                <a:lnTo>
                  <a:pt x="628" y="12"/>
                </a:lnTo>
                <a:lnTo>
                  <a:pt x="637" y="21"/>
                </a:lnTo>
                <a:lnTo>
                  <a:pt x="647" y="32"/>
                </a:lnTo>
                <a:lnTo>
                  <a:pt x="658" y="44"/>
                </a:lnTo>
                <a:lnTo>
                  <a:pt x="670" y="56"/>
                </a:lnTo>
                <a:lnTo>
                  <a:pt x="682" y="70"/>
                </a:lnTo>
                <a:lnTo>
                  <a:pt x="689" y="78"/>
                </a:lnTo>
                <a:lnTo>
                  <a:pt x="699" y="89"/>
                </a:lnTo>
                <a:lnTo>
                  <a:pt x="711" y="100"/>
                </a:lnTo>
                <a:lnTo>
                  <a:pt x="724" y="114"/>
                </a:lnTo>
                <a:lnTo>
                  <a:pt x="740" y="127"/>
                </a:lnTo>
                <a:lnTo>
                  <a:pt x="757" y="143"/>
                </a:lnTo>
                <a:lnTo>
                  <a:pt x="774" y="158"/>
                </a:lnTo>
                <a:lnTo>
                  <a:pt x="792" y="175"/>
                </a:lnTo>
                <a:lnTo>
                  <a:pt x="810" y="191"/>
                </a:lnTo>
                <a:lnTo>
                  <a:pt x="828" y="207"/>
                </a:lnTo>
                <a:lnTo>
                  <a:pt x="845" y="224"/>
                </a:lnTo>
                <a:lnTo>
                  <a:pt x="862" y="239"/>
                </a:lnTo>
                <a:lnTo>
                  <a:pt x="876" y="253"/>
                </a:lnTo>
                <a:lnTo>
                  <a:pt x="890" y="267"/>
                </a:lnTo>
                <a:lnTo>
                  <a:pt x="902" y="279"/>
                </a:lnTo>
                <a:lnTo>
                  <a:pt x="912" y="290"/>
                </a:lnTo>
                <a:lnTo>
                  <a:pt x="923" y="304"/>
                </a:lnTo>
                <a:lnTo>
                  <a:pt x="934" y="319"/>
                </a:lnTo>
                <a:lnTo>
                  <a:pt x="944" y="333"/>
                </a:lnTo>
                <a:lnTo>
                  <a:pt x="953" y="347"/>
                </a:lnTo>
                <a:lnTo>
                  <a:pt x="960" y="361"/>
                </a:lnTo>
                <a:lnTo>
                  <a:pt x="967" y="375"/>
                </a:lnTo>
                <a:lnTo>
                  <a:pt x="973" y="388"/>
                </a:lnTo>
                <a:lnTo>
                  <a:pt x="978" y="401"/>
                </a:lnTo>
                <a:lnTo>
                  <a:pt x="982" y="415"/>
                </a:lnTo>
                <a:lnTo>
                  <a:pt x="985" y="428"/>
                </a:lnTo>
                <a:lnTo>
                  <a:pt x="988" y="441"/>
                </a:lnTo>
                <a:lnTo>
                  <a:pt x="990" y="453"/>
                </a:lnTo>
                <a:lnTo>
                  <a:pt x="991" y="466"/>
                </a:lnTo>
                <a:lnTo>
                  <a:pt x="992" y="479"/>
                </a:lnTo>
                <a:lnTo>
                  <a:pt x="991" y="491"/>
                </a:lnTo>
                <a:lnTo>
                  <a:pt x="991" y="503"/>
                </a:lnTo>
                <a:lnTo>
                  <a:pt x="989" y="515"/>
                </a:lnTo>
                <a:lnTo>
                  <a:pt x="987" y="526"/>
                </a:lnTo>
                <a:lnTo>
                  <a:pt x="984" y="539"/>
                </a:lnTo>
                <a:lnTo>
                  <a:pt x="981" y="550"/>
                </a:lnTo>
                <a:lnTo>
                  <a:pt x="978" y="561"/>
                </a:lnTo>
                <a:lnTo>
                  <a:pt x="974" y="573"/>
                </a:lnTo>
                <a:lnTo>
                  <a:pt x="969" y="583"/>
                </a:lnTo>
                <a:lnTo>
                  <a:pt x="965" y="594"/>
                </a:lnTo>
                <a:lnTo>
                  <a:pt x="959" y="605"/>
                </a:lnTo>
                <a:lnTo>
                  <a:pt x="954" y="616"/>
                </a:lnTo>
                <a:lnTo>
                  <a:pt x="948" y="626"/>
                </a:lnTo>
                <a:lnTo>
                  <a:pt x="942" y="636"/>
                </a:lnTo>
                <a:lnTo>
                  <a:pt x="936" y="647"/>
                </a:lnTo>
                <a:lnTo>
                  <a:pt x="929" y="657"/>
                </a:lnTo>
                <a:lnTo>
                  <a:pt x="923" y="667"/>
                </a:lnTo>
                <a:lnTo>
                  <a:pt x="916" y="677"/>
                </a:lnTo>
                <a:lnTo>
                  <a:pt x="903" y="692"/>
                </a:lnTo>
                <a:lnTo>
                  <a:pt x="890" y="706"/>
                </a:lnTo>
                <a:lnTo>
                  <a:pt x="876" y="720"/>
                </a:lnTo>
                <a:lnTo>
                  <a:pt x="863" y="733"/>
                </a:lnTo>
                <a:lnTo>
                  <a:pt x="850" y="745"/>
                </a:lnTo>
                <a:lnTo>
                  <a:pt x="837" y="756"/>
                </a:lnTo>
                <a:lnTo>
                  <a:pt x="824" y="767"/>
                </a:lnTo>
                <a:lnTo>
                  <a:pt x="810" y="776"/>
                </a:lnTo>
                <a:lnTo>
                  <a:pt x="796" y="783"/>
                </a:lnTo>
                <a:lnTo>
                  <a:pt x="783" y="790"/>
                </a:lnTo>
                <a:lnTo>
                  <a:pt x="768" y="795"/>
                </a:lnTo>
                <a:lnTo>
                  <a:pt x="754" y="799"/>
                </a:lnTo>
                <a:lnTo>
                  <a:pt x="740" y="801"/>
                </a:lnTo>
                <a:lnTo>
                  <a:pt x="726" y="801"/>
                </a:lnTo>
                <a:lnTo>
                  <a:pt x="711" y="799"/>
                </a:lnTo>
                <a:lnTo>
                  <a:pt x="696" y="795"/>
                </a:lnTo>
                <a:lnTo>
                  <a:pt x="649" y="793"/>
                </a:lnTo>
                <a:lnTo>
                  <a:pt x="604" y="789"/>
                </a:lnTo>
                <a:lnTo>
                  <a:pt x="561" y="785"/>
                </a:lnTo>
                <a:lnTo>
                  <a:pt x="521" y="780"/>
                </a:lnTo>
                <a:lnTo>
                  <a:pt x="482" y="775"/>
                </a:lnTo>
                <a:lnTo>
                  <a:pt x="445" y="770"/>
                </a:lnTo>
                <a:lnTo>
                  <a:pt x="410" y="763"/>
                </a:lnTo>
                <a:lnTo>
                  <a:pt x="377" y="756"/>
                </a:lnTo>
                <a:lnTo>
                  <a:pt x="346" y="749"/>
                </a:lnTo>
                <a:lnTo>
                  <a:pt x="316" y="741"/>
                </a:lnTo>
                <a:lnTo>
                  <a:pt x="288" y="732"/>
                </a:lnTo>
                <a:lnTo>
                  <a:pt x="262" y="723"/>
                </a:lnTo>
                <a:lnTo>
                  <a:pt x="237" y="713"/>
                </a:lnTo>
                <a:lnTo>
                  <a:pt x="214" y="702"/>
                </a:lnTo>
                <a:lnTo>
                  <a:pt x="192" y="691"/>
                </a:lnTo>
                <a:lnTo>
                  <a:pt x="172" y="679"/>
                </a:lnTo>
                <a:lnTo>
                  <a:pt x="154" y="666"/>
                </a:lnTo>
                <a:lnTo>
                  <a:pt x="136" y="653"/>
                </a:lnTo>
                <a:lnTo>
                  <a:pt x="120" y="639"/>
                </a:lnTo>
                <a:lnTo>
                  <a:pt x="105" y="624"/>
                </a:lnTo>
                <a:lnTo>
                  <a:pt x="91" y="609"/>
                </a:lnTo>
                <a:lnTo>
                  <a:pt x="78" y="593"/>
                </a:lnTo>
                <a:lnTo>
                  <a:pt x="67" y="575"/>
                </a:lnTo>
                <a:lnTo>
                  <a:pt x="56" y="558"/>
                </a:lnTo>
                <a:lnTo>
                  <a:pt x="47" y="539"/>
                </a:lnTo>
                <a:lnTo>
                  <a:pt x="38" y="520"/>
                </a:lnTo>
                <a:lnTo>
                  <a:pt x="30" y="499"/>
                </a:lnTo>
                <a:lnTo>
                  <a:pt x="24" y="479"/>
                </a:lnTo>
                <a:lnTo>
                  <a:pt x="18" y="457"/>
                </a:lnTo>
                <a:lnTo>
                  <a:pt x="13" y="434"/>
                </a:lnTo>
                <a:lnTo>
                  <a:pt x="8" y="411"/>
                </a:lnTo>
                <a:lnTo>
                  <a:pt x="4" y="387"/>
                </a:lnTo>
                <a:lnTo>
                  <a:pt x="1" y="362"/>
                </a:lnTo>
                <a:lnTo>
                  <a:pt x="0" y="340"/>
                </a:lnTo>
                <a:lnTo>
                  <a:pt x="2" y="318"/>
                </a:lnTo>
                <a:lnTo>
                  <a:pt x="5" y="298"/>
                </a:lnTo>
                <a:lnTo>
                  <a:pt x="10" y="278"/>
                </a:lnTo>
                <a:lnTo>
                  <a:pt x="15" y="260"/>
                </a:lnTo>
                <a:lnTo>
                  <a:pt x="24" y="243"/>
                </a:lnTo>
                <a:lnTo>
                  <a:pt x="32" y="228"/>
                </a:lnTo>
                <a:lnTo>
                  <a:pt x="43" y="213"/>
                </a:lnTo>
                <a:lnTo>
                  <a:pt x="54" y="199"/>
                </a:lnTo>
                <a:lnTo>
                  <a:pt x="66" y="186"/>
                </a:lnTo>
                <a:lnTo>
                  <a:pt x="79" y="174"/>
                </a:lnTo>
                <a:lnTo>
                  <a:pt x="94" y="162"/>
                </a:lnTo>
                <a:lnTo>
                  <a:pt x="108" y="153"/>
                </a:lnTo>
                <a:lnTo>
                  <a:pt x="124" y="143"/>
                </a:lnTo>
                <a:lnTo>
                  <a:pt x="140" y="134"/>
                </a:lnTo>
                <a:lnTo>
                  <a:pt x="156" y="127"/>
                </a:lnTo>
                <a:lnTo>
                  <a:pt x="173" y="120"/>
                </a:lnTo>
                <a:lnTo>
                  <a:pt x="190" y="113"/>
                </a:lnTo>
                <a:lnTo>
                  <a:pt x="207" y="108"/>
                </a:lnTo>
                <a:lnTo>
                  <a:pt x="224" y="103"/>
                </a:lnTo>
                <a:lnTo>
                  <a:pt x="241" y="98"/>
                </a:lnTo>
                <a:lnTo>
                  <a:pt x="257" y="94"/>
                </a:lnTo>
                <a:lnTo>
                  <a:pt x="273" y="90"/>
                </a:lnTo>
                <a:lnTo>
                  <a:pt x="290" y="88"/>
                </a:lnTo>
                <a:lnTo>
                  <a:pt x="305" y="85"/>
                </a:lnTo>
                <a:lnTo>
                  <a:pt x="320" y="84"/>
                </a:lnTo>
                <a:lnTo>
                  <a:pt x="334" y="82"/>
                </a:lnTo>
                <a:lnTo>
                  <a:pt x="347" y="81"/>
                </a:lnTo>
                <a:lnTo>
                  <a:pt x="359" y="80"/>
                </a:lnTo>
                <a:lnTo>
                  <a:pt x="370" y="79"/>
                </a:lnTo>
                <a:lnTo>
                  <a:pt x="381" y="79"/>
                </a:lnTo>
                <a:lnTo>
                  <a:pt x="399" y="78"/>
                </a:lnTo>
                <a:lnTo>
                  <a:pt x="417" y="78"/>
                </a:lnTo>
                <a:lnTo>
                  <a:pt x="434" y="77"/>
                </a:lnTo>
                <a:lnTo>
                  <a:pt x="451" y="75"/>
                </a:lnTo>
                <a:lnTo>
                  <a:pt x="466" y="73"/>
                </a:lnTo>
                <a:lnTo>
                  <a:pt x="482" y="71"/>
                </a:lnTo>
                <a:lnTo>
                  <a:pt x="497" y="67"/>
                </a:lnTo>
                <a:lnTo>
                  <a:pt x="511" y="64"/>
                </a:lnTo>
                <a:lnTo>
                  <a:pt x="525" y="59"/>
                </a:lnTo>
                <a:lnTo>
                  <a:pt x="538" y="54"/>
                </a:lnTo>
                <a:lnTo>
                  <a:pt x="552" y="48"/>
                </a:lnTo>
                <a:lnTo>
                  <a:pt x="565" y="40"/>
                </a:lnTo>
                <a:lnTo>
                  <a:pt x="578" y="32"/>
                </a:lnTo>
                <a:lnTo>
                  <a:pt x="590" y="23"/>
                </a:lnTo>
                <a:lnTo>
                  <a:pt x="603" y="12"/>
                </a:lnTo>
                <a:lnTo>
                  <a:pt x="616" y="0"/>
                </a:lnTo>
                <a:close/>
              </a:path>
            </a:pathLst>
          </a:custGeom>
          <a:solidFill>
            <a:srgbClr val="33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1" name="Freeform 120"/>
          <p:cNvSpPr>
            <a:spLocks/>
          </p:cNvSpPr>
          <p:nvPr/>
        </p:nvSpPr>
        <p:spPr bwMode="auto">
          <a:xfrm>
            <a:off x="2233613" y="3424238"/>
            <a:ext cx="1398587" cy="1344612"/>
          </a:xfrm>
          <a:custGeom>
            <a:avLst/>
            <a:gdLst>
              <a:gd name="T0" fmla="*/ 2147483647 w 991"/>
              <a:gd name="T1" fmla="*/ 0 h 847"/>
              <a:gd name="T2" fmla="*/ 2147483647 w 991"/>
              <a:gd name="T3" fmla="*/ 2147483647 h 847"/>
              <a:gd name="T4" fmla="*/ 2147483647 w 991"/>
              <a:gd name="T5" fmla="*/ 2147483647 h 847"/>
              <a:gd name="T6" fmla="*/ 2147483647 w 991"/>
              <a:gd name="T7" fmla="*/ 2147483647 h 847"/>
              <a:gd name="T8" fmla="*/ 2147483647 w 991"/>
              <a:gd name="T9" fmla="*/ 2147483647 h 847"/>
              <a:gd name="T10" fmla="*/ 2147483647 w 991"/>
              <a:gd name="T11" fmla="*/ 2147483647 h 847"/>
              <a:gd name="T12" fmla="*/ 2147483647 w 991"/>
              <a:gd name="T13" fmla="*/ 2147483647 h 847"/>
              <a:gd name="T14" fmla="*/ 2147483647 w 991"/>
              <a:gd name="T15" fmla="*/ 2147483647 h 847"/>
              <a:gd name="T16" fmla="*/ 2147483647 w 991"/>
              <a:gd name="T17" fmla="*/ 2147483647 h 847"/>
              <a:gd name="T18" fmla="*/ 2147483647 w 991"/>
              <a:gd name="T19" fmla="*/ 2147483647 h 847"/>
              <a:gd name="T20" fmla="*/ 2147483647 w 991"/>
              <a:gd name="T21" fmla="*/ 2147483647 h 847"/>
              <a:gd name="T22" fmla="*/ 2147483647 w 991"/>
              <a:gd name="T23" fmla="*/ 2147483647 h 847"/>
              <a:gd name="T24" fmla="*/ 2147483647 w 991"/>
              <a:gd name="T25" fmla="*/ 2147483647 h 847"/>
              <a:gd name="T26" fmla="*/ 2147483647 w 991"/>
              <a:gd name="T27" fmla="*/ 2147483647 h 847"/>
              <a:gd name="T28" fmla="*/ 2147483647 w 991"/>
              <a:gd name="T29" fmla="*/ 2147483647 h 847"/>
              <a:gd name="T30" fmla="*/ 2147483647 w 991"/>
              <a:gd name="T31" fmla="*/ 2147483647 h 847"/>
              <a:gd name="T32" fmla="*/ 2147483647 w 991"/>
              <a:gd name="T33" fmla="*/ 2147483647 h 847"/>
              <a:gd name="T34" fmla="*/ 2147483647 w 991"/>
              <a:gd name="T35" fmla="*/ 2147483647 h 847"/>
              <a:gd name="T36" fmla="*/ 2147483647 w 991"/>
              <a:gd name="T37" fmla="*/ 2147483647 h 847"/>
              <a:gd name="T38" fmla="*/ 2147483647 w 991"/>
              <a:gd name="T39" fmla="*/ 2147483647 h 847"/>
              <a:gd name="T40" fmla="*/ 2147483647 w 991"/>
              <a:gd name="T41" fmla="*/ 2147483647 h 847"/>
              <a:gd name="T42" fmla="*/ 2147483647 w 991"/>
              <a:gd name="T43" fmla="*/ 2147483647 h 847"/>
              <a:gd name="T44" fmla="*/ 2147483647 w 991"/>
              <a:gd name="T45" fmla="*/ 2147483647 h 847"/>
              <a:gd name="T46" fmla="*/ 2147483647 w 991"/>
              <a:gd name="T47" fmla="*/ 2147483647 h 847"/>
              <a:gd name="T48" fmla="*/ 2147483647 w 991"/>
              <a:gd name="T49" fmla="*/ 2147483647 h 847"/>
              <a:gd name="T50" fmla="*/ 2147483647 w 991"/>
              <a:gd name="T51" fmla="*/ 2147483647 h 847"/>
              <a:gd name="T52" fmla="*/ 2147483647 w 991"/>
              <a:gd name="T53" fmla="*/ 2147483647 h 847"/>
              <a:gd name="T54" fmla="*/ 2147483647 w 991"/>
              <a:gd name="T55" fmla="*/ 2147483647 h 847"/>
              <a:gd name="T56" fmla="*/ 2147483647 w 991"/>
              <a:gd name="T57" fmla="*/ 2147483647 h 847"/>
              <a:gd name="T58" fmla="*/ 2147483647 w 991"/>
              <a:gd name="T59" fmla="*/ 2147483647 h 847"/>
              <a:gd name="T60" fmla="*/ 2147483647 w 991"/>
              <a:gd name="T61" fmla="*/ 2147483647 h 847"/>
              <a:gd name="T62" fmla="*/ 2147483647 w 991"/>
              <a:gd name="T63" fmla="*/ 2147483647 h 847"/>
              <a:gd name="T64" fmla="*/ 2147483647 w 991"/>
              <a:gd name="T65" fmla="*/ 2147483647 h 847"/>
              <a:gd name="T66" fmla="*/ 2147483647 w 991"/>
              <a:gd name="T67" fmla="*/ 2147483647 h 847"/>
              <a:gd name="T68" fmla="*/ 2147483647 w 991"/>
              <a:gd name="T69" fmla="*/ 2147483647 h 847"/>
              <a:gd name="T70" fmla="*/ 2147483647 w 991"/>
              <a:gd name="T71" fmla="*/ 2147483647 h 847"/>
              <a:gd name="T72" fmla="*/ 2147483647 w 991"/>
              <a:gd name="T73" fmla="*/ 2147483647 h 847"/>
              <a:gd name="T74" fmla="*/ 2147483647 w 991"/>
              <a:gd name="T75" fmla="*/ 2147483647 h 847"/>
              <a:gd name="T76" fmla="*/ 2147483647 w 991"/>
              <a:gd name="T77" fmla="*/ 2147483647 h 847"/>
              <a:gd name="T78" fmla="*/ 0 w 991"/>
              <a:gd name="T79" fmla="*/ 2147483647 h 847"/>
              <a:gd name="T80" fmla="*/ 2147483647 w 991"/>
              <a:gd name="T81" fmla="*/ 2147483647 h 847"/>
              <a:gd name="T82" fmla="*/ 2147483647 w 991"/>
              <a:gd name="T83" fmla="*/ 2147483647 h 847"/>
              <a:gd name="T84" fmla="*/ 2147483647 w 991"/>
              <a:gd name="T85" fmla="*/ 2147483647 h 847"/>
              <a:gd name="T86" fmla="*/ 2147483647 w 991"/>
              <a:gd name="T87" fmla="*/ 2147483647 h 847"/>
              <a:gd name="T88" fmla="*/ 2147483647 w 991"/>
              <a:gd name="T89" fmla="*/ 2147483647 h 847"/>
              <a:gd name="T90" fmla="*/ 2147483647 w 991"/>
              <a:gd name="T91" fmla="*/ 2147483647 h 847"/>
              <a:gd name="T92" fmla="*/ 2147483647 w 991"/>
              <a:gd name="T93" fmla="*/ 2147483647 h 847"/>
              <a:gd name="T94" fmla="*/ 2147483647 w 991"/>
              <a:gd name="T95" fmla="*/ 2147483647 h 847"/>
              <a:gd name="T96" fmla="*/ 2147483647 w 991"/>
              <a:gd name="T97" fmla="*/ 2147483647 h 847"/>
              <a:gd name="T98" fmla="*/ 2147483647 w 991"/>
              <a:gd name="T99" fmla="*/ 2147483647 h 847"/>
              <a:gd name="T100" fmla="*/ 2147483647 w 991"/>
              <a:gd name="T101" fmla="*/ 2147483647 h 847"/>
              <a:gd name="T102" fmla="*/ 2147483647 w 991"/>
              <a:gd name="T103" fmla="*/ 2147483647 h 847"/>
              <a:gd name="T104" fmla="*/ 2147483647 w 991"/>
              <a:gd name="T105" fmla="*/ 2147483647 h 847"/>
              <a:gd name="T106" fmla="*/ 2147483647 w 991"/>
              <a:gd name="T107" fmla="*/ 2147483647 h 847"/>
              <a:gd name="T108" fmla="*/ 2147483647 w 991"/>
              <a:gd name="T109" fmla="*/ 2147483647 h 847"/>
              <a:gd name="T110" fmla="*/ 2147483647 w 991"/>
              <a:gd name="T111" fmla="*/ 0 h 8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1"/>
              <a:gd name="T169" fmla="*/ 0 h 847"/>
              <a:gd name="T170" fmla="*/ 991 w 991"/>
              <a:gd name="T171" fmla="*/ 847 h 8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1" h="847">
                <a:moveTo>
                  <a:pt x="610" y="0"/>
                </a:moveTo>
                <a:lnTo>
                  <a:pt x="610" y="0"/>
                </a:lnTo>
                <a:lnTo>
                  <a:pt x="611" y="2"/>
                </a:lnTo>
                <a:lnTo>
                  <a:pt x="614" y="5"/>
                </a:lnTo>
                <a:lnTo>
                  <a:pt x="617" y="9"/>
                </a:lnTo>
                <a:lnTo>
                  <a:pt x="619" y="15"/>
                </a:lnTo>
                <a:lnTo>
                  <a:pt x="623" y="20"/>
                </a:lnTo>
                <a:lnTo>
                  <a:pt x="628" y="27"/>
                </a:lnTo>
                <a:lnTo>
                  <a:pt x="633" y="34"/>
                </a:lnTo>
                <a:lnTo>
                  <a:pt x="638" y="41"/>
                </a:lnTo>
                <a:lnTo>
                  <a:pt x="644" y="49"/>
                </a:lnTo>
                <a:lnTo>
                  <a:pt x="650" y="57"/>
                </a:lnTo>
                <a:lnTo>
                  <a:pt x="656" y="65"/>
                </a:lnTo>
                <a:lnTo>
                  <a:pt x="663" y="73"/>
                </a:lnTo>
                <a:lnTo>
                  <a:pt x="669" y="81"/>
                </a:lnTo>
                <a:lnTo>
                  <a:pt x="675" y="89"/>
                </a:lnTo>
                <a:lnTo>
                  <a:pt x="681" y="96"/>
                </a:lnTo>
                <a:lnTo>
                  <a:pt x="689" y="104"/>
                </a:lnTo>
                <a:lnTo>
                  <a:pt x="698" y="115"/>
                </a:lnTo>
                <a:lnTo>
                  <a:pt x="710" y="126"/>
                </a:lnTo>
                <a:lnTo>
                  <a:pt x="724" y="140"/>
                </a:lnTo>
                <a:lnTo>
                  <a:pt x="739" y="153"/>
                </a:lnTo>
                <a:lnTo>
                  <a:pt x="756" y="169"/>
                </a:lnTo>
                <a:lnTo>
                  <a:pt x="773" y="184"/>
                </a:lnTo>
                <a:lnTo>
                  <a:pt x="791" y="201"/>
                </a:lnTo>
                <a:lnTo>
                  <a:pt x="809" y="217"/>
                </a:lnTo>
                <a:lnTo>
                  <a:pt x="827" y="233"/>
                </a:lnTo>
                <a:lnTo>
                  <a:pt x="844" y="250"/>
                </a:lnTo>
                <a:lnTo>
                  <a:pt x="861" y="265"/>
                </a:lnTo>
                <a:lnTo>
                  <a:pt x="876" y="279"/>
                </a:lnTo>
                <a:lnTo>
                  <a:pt x="890" y="293"/>
                </a:lnTo>
                <a:lnTo>
                  <a:pt x="901" y="305"/>
                </a:lnTo>
                <a:lnTo>
                  <a:pt x="911" y="316"/>
                </a:lnTo>
                <a:lnTo>
                  <a:pt x="922" y="330"/>
                </a:lnTo>
                <a:lnTo>
                  <a:pt x="933" y="345"/>
                </a:lnTo>
                <a:lnTo>
                  <a:pt x="943" y="359"/>
                </a:lnTo>
                <a:lnTo>
                  <a:pt x="952" y="373"/>
                </a:lnTo>
                <a:lnTo>
                  <a:pt x="959" y="387"/>
                </a:lnTo>
                <a:lnTo>
                  <a:pt x="966" y="401"/>
                </a:lnTo>
                <a:lnTo>
                  <a:pt x="972" y="414"/>
                </a:lnTo>
                <a:lnTo>
                  <a:pt x="977" y="427"/>
                </a:lnTo>
                <a:lnTo>
                  <a:pt x="981" y="441"/>
                </a:lnTo>
                <a:lnTo>
                  <a:pt x="985" y="454"/>
                </a:lnTo>
                <a:lnTo>
                  <a:pt x="987" y="467"/>
                </a:lnTo>
                <a:lnTo>
                  <a:pt x="989" y="479"/>
                </a:lnTo>
                <a:lnTo>
                  <a:pt x="990" y="492"/>
                </a:lnTo>
                <a:lnTo>
                  <a:pt x="991" y="505"/>
                </a:lnTo>
                <a:lnTo>
                  <a:pt x="990" y="517"/>
                </a:lnTo>
                <a:lnTo>
                  <a:pt x="990" y="529"/>
                </a:lnTo>
                <a:lnTo>
                  <a:pt x="988" y="541"/>
                </a:lnTo>
                <a:lnTo>
                  <a:pt x="986" y="552"/>
                </a:lnTo>
                <a:lnTo>
                  <a:pt x="983" y="565"/>
                </a:lnTo>
                <a:lnTo>
                  <a:pt x="981" y="576"/>
                </a:lnTo>
                <a:lnTo>
                  <a:pt x="977" y="587"/>
                </a:lnTo>
                <a:lnTo>
                  <a:pt x="973" y="599"/>
                </a:lnTo>
                <a:lnTo>
                  <a:pt x="968" y="609"/>
                </a:lnTo>
                <a:lnTo>
                  <a:pt x="964" y="620"/>
                </a:lnTo>
                <a:lnTo>
                  <a:pt x="959" y="631"/>
                </a:lnTo>
                <a:lnTo>
                  <a:pt x="953" y="642"/>
                </a:lnTo>
                <a:lnTo>
                  <a:pt x="948" y="652"/>
                </a:lnTo>
                <a:lnTo>
                  <a:pt x="941" y="662"/>
                </a:lnTo>
                <a:lnTo>
                  <a:pt x="935" y="673"/>
                </a:lnTo>
                <a:lnTo>
                  <a:pt x="929" y="683"/>
                </a:lnTo>
                <a:lnTo>
                  <a:pt x="922" y="693"/>
                </a:lnTo>
                <a:lnTo>
                  <a:pt x="915" y="703"/>
                </a:lnTo>
                <a:lnTo>
                  <a:pt x="903" y="718"/>
                </a:lnTo>
                <a:lnTo>
                  <a:pt x="890" y="733"/>
                </a:lnTo>
                <a:lnTo>
                  <a:pt x="878" y="748"/>
                </a:lnTo>
                <a:lnTo>
                  <a:pt x="866" y="762"/>
                </a:lnTo>
                <a:lnTo>
                  <a:pt x="854" y="776"/>
                </a:lnTo>
                <a:lnTo>
                  <a:pt x="842" y="789"/>
                </a:lnTo>
                <a:lnTo>
                  <a:pt x="831" y="801"/>
                </a:lnTo>
                <a:lnTo>
                  <a:pt x="819" y="812"/>
                </a:lnTo>
                <a:lnTo>
                  <a:pt x="807" y="822"/>
                </a:lnTo>
                <a:lnTo>
                  <a:pt x="796" y="831"/>
                </a:lnTo>
                <a:lnTo>
                  <a:pt x="784" y="838"/>
                </a:lnTo>
                <a:lnTo>
                  <a:pt x="771" y="843"/>
                </a:lnTo>
                <a:lnTo>
                  <a:pt x="758" y="846"/>
                </a:lnTo>
                <a:lnTo>
                  <a:pt x="744" y="847"/>
                </a:lnTo>
                <a:lnTo>
                  <a:pt x="730" y="846"/>
                </a:lnTo>
                <a:lnTo>
                  <a:pt x="716" y="843"/>
                </a:lnTo>
                <a:lnTo>
                  <a:pt x="668" y="840"/>
                </a:lnTo>
                <a:lnTo>
                  <a:pt x="623" y="836"/>
                </a:lnTo>
                <a:lnTo>
                  <a:pt x="581" y="832"/>
                </a:lnTo>
                <a:lnTo>
                  <a:pt x="539" y="827"/>
                </a:lnTo>
                <a:lnTo>
                  <a:pt x="500" y="821"/>
                </a:lnTo>
                <a:lnTo>
                  <a:pt x="463" y="815"/>
                </a:lnTo>
                <a:lnTo>
                  <a:pt x="428" y="808"/>
                </a:lnTo>
                <a:lnTo>
                  <a:pt x="394" y="801"/>
                </a:lnTo>
                <a:lnTo>
                  <a:pt x="361" y="792"/>
                </a:lnTo>
                <a:lnTo>
                  <a:pt x="331" y="783"/>
                </a:lnTo>
                <a:lnTo>
                  <a:pt x="303" y="774"/>
                </a:lnTo>
                <a:lnTo>
                  <a:pt x="275" y="763"/>
                </a:lnTo>
                <a:lnTo>
                  <a:pt x="250" y="752"/>
                </a:lnTo>
                <a:lnTo>
                  <a:pt x="226" y="741"/>
                </a:lnTo>
                <a:lnTo>
                  <a:pt x="203" y="729"/>
                </a:lnTo>
                <a:lnTo>
                  <a:pt x="182" y="715"/>
                </a:lnTo>
                <a:lnTo>
                  <a:pt x="162" y="702"/>
                </a:lnTo>
                <a:lnTo>
                  <a:pt x="143" y="688"/>
                </a:lnTo>
                <a:lnTo>
                  <a:pt x="126" y="673"/>
                </a:lnTo>
                <a:lnTo>
                  <a:pt x="110" y="657"/>
                </a:lnTo>
                <a:lnTo>
                  <a:pt x="96" y="641"/>
                </a:lnTo>
                <a:lnTo>
                  <a:pt x="82" y="623"/>
                </a:lnTo>
                <a:lnTo>
                  <a:pt x="70" y="605"/>
                </a:lnTo>
                <a:lnTo>
                  <a:pt x="58" y="587"/>
                </a:lnTo>
                <a:lnTo>
                  <a:pt x="48" y="567"/>
                </a:lnTo>
                <a:lnTo>
                  <a:pt x="39" y="548"/>
                </a:lnTo>
                <a:lnTo>
                  <a:pt x="31" y="527"/>
                </a:lnTo>
                <a:lnTo>
                  <a:pt x="24" y="506"/>
                </a:lnTo>
                <a:lnTo>
                  <a:pt x="18" y="483"/>
                </a:lnTo>
                <a:lnTo>
                  <a:pt x="12" y="460"/>
                </a:lnTo>
                <a:lnTo>
                  <a:pt x="7" y="437"/>
                </a:lnTo>
                <a:lnTo>
                  <a:pt x="3" y="413"/>
                </a:lnTo>
                <a:lnTo>
                  <a:pt x="0" y="388"/>
                </a:lnTo>
                <a:lnTo>
                  <a:pt x="0" y="366"/>
                </a:lnTo>
                <a:lnTo>
                  <a:pt x="1" y="344"/>
                </a:lnTo>
                <a:lnTo>
                  <a:pt x="4" y="324"/>
                </a:lnTo>
                <a:lnTo>
                  <a:pt x="9" y="304"/>
                </a:lnTo>
                <a:lnTo>
                  <a:pt x="15" y="286"/>
                </a:lnTo>
                <a:lnTo>
                  <a:pt x="23" y="269"/>
                </a:lnTo>
                <a:lnTo>
                  <a:pt x="31" y="254"/>
                </a:lnTo>
                <a:lnTo>
                  <a:pt x="42" y="239"/>
                </a:lnTo>
                <a:lnTo>
                  <a:pt x="53" y="225"/>
                </a:lnTo>
                <a:lnTo>
                  <a:pt x="65" y="212"/>
                </a:lnTo>
                <a:lnTo>
                  <a:pt x="79" y="200"/>
                </a:lnTo>
                <a:lnTo>
                  <a:pt x="93" y="188"/>
                </a:lnTo>
                <a:lnTo>
                  <a:pt x="107" y="179"/>
                </a:lnTo>
                <a:lnTo>
                  <a:pt x="123" y="169"/>
                </a:lnTo>
                <a:lnTo>
                  <a:pt x="139" y="160"/>
                </a:lnTo>
                <a:lnTo>
                  <a:pt x="155" y="153"/>
                </a:lnTo>
                <a:lnTo>
                  <a:pt x="172" y="146"/>
                </a:lnTo>
                <a:lnTo>
                  <a:pt x="189" y="139"/>
                </a:lnTo>
                <a:lnTo>
                  <a:pt x="206" y="134"/>
                </a:lnTo>
                <a:lnTo>
                  <a:pt x="223" y="129"/>
                </a:lnTo>
                <a:lnTo>
                  <a:pt x="240" y="124"/>
                </a:lnTo>
                <a:lnTo>
                  <a:pt x="257" y="120"/>
                </a:lnTo>
                <a:lnTo>
                  <a:pt x="273" y="116"/>
                </a:lnTo>
                <a:lnTo>
                  <a:pt x="289" y="114"/>
                </a:lnTo>
                <a:lnTo>
                  <a:pt x="304" y="111"/>
                </a:lnTo>
                <a:lnTo>
                  <a:pt x="319" y="110"/>
                </a:lnTo>
                <a:lnTo>
                  <a:pt x="333" y="108"/>
                </a:lnTo>
                <a:lnTo>
                  <a:pt x="346" y="107"/>
                </a:lnTo>
                <a:lnTo>
                  <a:pt x="359" y="106"/>
                </a:lnTo>
                <a:lnTo>
                  <a:pt x="369" y="105"/>
                </a:lnTo>
                <a:lnTo>
                  <a:pt x="380" y="105"/>
                </a:lnTo>
                <a:lnTo>
                  <a:pt x="399" y="104"/>
                </a:lnTo>
                <a:lnTo>
                  <a:pt x="417" y="103"/>
                </a:lnTo>
                <a:lnTo>
                  <a:pt x="435" y="100"/>
                </a:lnTo>
                <a:lnTo>
                  <a:pt x="452" y="97"/>
                </a:lnTo>
                <a:lnTo>
                  <a:pt x="468" y="93"/>
                </a:lnTo>
                <a:lnTo>
                  <a:pt x="484" y="89"/>
                </a:lnTo>
                <a:lnTo>
                  <a:pt x="500" y="84"/>
                </a:lnTo>
                <a:lnTo>
                  <a:pt x="514" y="77"/>
                </a:lnTo>
                <a:lnTo>
                  <a:pt x="528" y="70"/>
                </a:lnTo>
                <a:lnTo>
                  <a:pt x="542" y="63"/>
                </a:lnTo>
                <a:lnTo>
                  <a:pt x="555" y="54"/>
                </a:lnTo>
                <a:lnTo>
                  <a:pt x="567" y="45"/>
                </a:lnTo>
                <a:lnTo>
                  <a:pt x="579" y="35"/>
                </a:lnTo>
                <a:lnTo>
                  <a:pt x="590" y="24"/>
                </a:lnTo>
                <a:lnTo>
                  <a:pt x="600" y="12"/>
                </a:lnTo>
                <a:lnTo>
                  <a:pt x="610"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42" name="Freeform 121"/>
          <p:cNvSpPr>
            <a:spLocks/>
          </p:cNvSpPr>
          <p:nvPr/>
        </p:nvSpPr>
        <p:spPr bwMode="auto">
          <a:xfrm>
            <a:off x="6746875" y="3465513"/>
            <a:ext cx="1400175" cy="1271587"/>
          </a:xfrm>
          <a:custGeom>
            <a:avLst/>
            <a:gdLst>
              <a:gd name="T0" fmla="*/ 2147483647 w 992"/>
              <a:gd name="T1" fmla="*/ 2147483647 h 801"/>
              <a:gd name="T2" fmla="*/ 2147483647 w 992"/>
              <a:gd name="T3" fmla="*/ 2147483647 h 801"/>
              <a:gd name="T4" fmla="*/ 2147483647 w 992"/>
              <a:gd name="T5" fmla="*/ 2147483647 h 801"/>
              <a:gd name="T6" fmla="*/ 2147483647 w 992"/>
              <a:gd name="T7" fmla="*/ 2147483647 h 801"/>
              <a:gd name="T8" fmla="*/ 2147483647 w 992"/>
              <a:gd name="T9" fmla="*/ 2147483647 h 801"/>
              <a:gd name="T10" fmla="*/ 2147483647 w 992"/>
              <a:gd name="T11" fmla="*/ 2147483647 h 801"/>
              <a:gd name="T12" fmla="*/ 2147483647 w 992"/>
              <a:gd name="T13" fmla="*/ 2147483647 h 801"/>
              <a:gd name="T14" fmla="*/ 2147483647 w 992"/>
              <a:gd name="T15" fmla="*/ 2147483647 h 801"/>
              <a:gd name="T16" fmla="*/ 2147483647 w 992"/>
              <a:gd name="T17" fmla="*/ 2147483647 h 801"/>
              <a:gd name="T18" fmla="*/ 2147483647 w 992"/>
              <a:gd name="T19" fmla="*/ 2147483647 h 801"/>
              <a:gd name="T20" fmla="*/ 2147483647 w 992"/>
              <a:gd name="T21" fmla="*/ 2147483647 h 801"/>
              <a:gd name="T22" fmla="*/ 2147483647 w 992"/>
              <a:gd name="T23" fmla="*/ 2147483647 h 801"/>
              <a:gd name="T24" fmla="*/ 2147483647 w 992"/>
              <a:gd name="T25" fmla="*/ 2147483647 h 801"/>
              <a:gd name="T26" fmla="*/ 2147483647 w 992"/>
              <a:gd name="T27" fmla="*/ 2147483647 h 801"/>
              <a:gd name="T28" fmla="*/ 2147483647 w 992"/>
              <a:gd name="T29" fmla="*/ 2147483647 h 801"/>
              <a:gd name="T30" fmla="*/ 2147483647 w 992"/>
              <a:gd name="T31" fmla="*/ 2147483647 h 801"/>
              <a:gd name="T32" fmla="*/ 2147483647 w 992"/>
              <a:gd name="T33" fmla="*/ 2147483647 h 801"/>
              <a:gd name="T34" fmla="*/ 2147483647 w 992"/>
              <a:gd name="T35" fmla="*/ 2147483647 h 801"/>
              <a:gd name="T36" fmla="*/ 2147483647 w 992"/>
              <a:gd name="T37" fmla="*/ 2147483647 h 801"/>
              <a:gd name="T38" fmla="*/ 2147483647 w 992"/>
              <a:gd name="T39" fmla="*/ 2147483647 h 801"/>
              <a:gd name="T40" fmla="*/ 2147483647 w 992"/>
              <a:gd name="T41" fmla="*/ 2147483647 h 801"/>
              <a:gd name="T42" fmla="*/ 2147483647 w 992"/>
              <a:gd name="T43" fmla="*/ 2147483647 h 801"/>
              <a:gd name="T44" fmla="*/ 2147483647 w 992"/>
              <a:gd name="T45" fmla="*/ 2147483647 h 801"/>
              <a:gd name="T46" fmla="*/ 2147483647 w 992"/>
              <a:gd name="T47" fmla="*/ 2147483647 h 801"/>
              <a:gd name="T48" fmla="*/ 2147483647 w 992"/>
              <a:gd name="T49" fmla="*/ 2147483647 h 801"/>
              <a:gd name="T50" fmla="*/ 2147483647 w 992"/>
              <a:gd name="T51" fmla="*/ 2147483647 h 801"/>
              <a:gd name="T52" fmla="*/ 2147483647 w 992"/>
              <a:gd name="T53" fmla="*/ 2147483647 h 801"/>
              <a:gd name="T54" fmla="*/ 2147483647 w 992"/>
              <a:gd name="T55" fmla="*/ 2147483647 h 801"/>
              <a:gd name="T56" fmla="*/ 2147483647 w 992"/>
              <a:gd name="T57" fmla="*/ 2147483647 h 801"/>
              <a:gd name="T58" fmla="*/ 2147483647 w 992"/>
              <a:gd name="T59" fmla="*/ 2147483647 h 801"/>
              <a:gd name="T60" fmla="*/ 2147483647 w 992"/>
              <a:gd name="T61" fmla="*/ 2147483647 h 801"/>
              <a:gd name="T62" fmla="*/ 2147483647 w 992"/>
              <a:gd name="T63" fmla="*/ 2147483647 h 801"/>
              <a:gd name="T64" fmla="*/ 2147483647 w 992"/>
              <a:gd name="T65" fmla="*/ 2147483647 h 801"/>
              <a:gd name="T66" fmla="*/ 2147483647 w 992"/>
              <a:gd name="T67" fmla="*/ 2147483647 h 801"/>
              <a:gd name="T68" fmla="*/ 2147483647 w 992"/>
              <a:gd name="T69" fmla="*/ 2147483647 h 801"/>
              <a:gd name="T70" fmla="*/ 2147483647 w 992"/>
              <a:gd name="T71" fmla="*/ 2147483647 h 801"/>
              <a:gd name="T72" fmla="*/ 2147483647 w 992"/>
              <a:gd name="T73" fmla="*/ 2147483647 h 801"/>
              <a:gd name="T74" fmla="*/ 2147483647 w 992"/>
              <a:gd name="T75" fmla="*/ 2147483647 h 801"/>
              <a:gd name="T76" fmla="*/ 2147483647 w 992"/>
              <a:gd name="T77" fmla="*/ 2147483647 h 801"/>
              <a:gd name="T78" fmla="*/ 2147483647 w 992"/>
              <a:gd name="T79" fmla="*/ 2147483647 h 801"/>
              <a:gd name="T80" fmla="*/ 2147483647 w 992"/>
              <a:gd name="T81" fmla="*/ 2147483647 h 801"/>
              <a:gd name="T82" fmla="*/ 2147483647 w 992"/>
              <a:gd name="T83" fmla="*/ 2147483647 h 801"/>
              <a:gd name="T84" fmla="*/ 2147483647 w 992"/>
              <a:gd name="T85" fmla="*/ 2147483647 h 801"/>
              <a:gd name="T86" fmla="*/ 2147483647 w 992"/>
              <a:gd name="T87" fmla="*/ 2147483647 h 801"/>
              <a:gd name="T88" fmla="*/ 2147483647 w 992"/>
              <a:gd name="T89" fmla="*/ 2147483647 h 801"/>
              <a:gd name="T90" fmla="*/ 2147483647 w 992"/>
              <a:gd name="T91" fmla="*/ 2147483647 h 801"/>
              <a:gd name="T92" fmla="*/ 2147483647 w 992"/>
              <a:gd name="T93" fmla="*/ 2147483647 h 801"/>
              <a:gd name="T94" fmla="*/ 2147483647 w 992"/>
              <a:gd name="T95" fmla="*/ 2147483647 h 801"/>
              <a:gd name="T96" fmla="*/ 2147483647 w 992"/>
              <a:gd name="T97" fmla="*/ 2147483647 h 801"/>
              <a:gd name="T98" fmla="*/ 2147483647 w 992"/>
              <a:gd name="T99" fmla="*/ 2147483647 h 801"/>
              <a:gd name="T100" fmla="*/ 2147483647 w 992"/>
              <a:gd name="T101" fmla="*/ 2147483647 h 801"/>
              <a:gd name="T102" fmla="*/ 2147483647 w 992"/>
              <a:gd name="T103" fmla="*/ 2147483647 h 801"/>
              <a:gd name="T104" fmla="*/ 2147483647 w 992"/>
              <a:gd name="T105" fmla="*/ 2147483647 h 8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2"/>
              <a:gd name="T160" fmla="*/ 0 h 801"/>
              <a:gd name="T161" fmla="*/ 992 w 992"/>
              <a:gd name="T162" fmla="*/ 801 h 8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2" h="801">
                <a:moveTo>
                  <a:pt x="616" y="0"/>
                </a:moveTo>
                <a:lnTo>
                  <a:pt x="616" y="0"/>
                </a:lnTo>
                <a:lnTo>
                  <a:pt x="617" y="2"/>
                </a:lnTo>
                <a:lnTo>
                  <a:pt x="621" y="6"/>
                </a:lnTo>
                <a:lnTo>
                  <a:pt x="628" y="12"/>
                </a:lnTo>
                <a:lnTo>
                  <a:pt x="637" y="21"/>
                </a:lnTo>
                <a:lnTo>
                  <a:pt x="647" y="32"/>
                </a:lnTo>
                <a:lnTo>
                  <a:pt x="658" y="44"/>
                </a:lnTo>
                <a:lnTo>
                  <a:pt x="670" y="56"/>
                </a:lnTo>
                <a:lnTo>
                  <a:pt x="682" y="70"/>
                </a:lnTo>
                <a:lnTo>
                  <a:pt x="689" y="78"/>
                </a:lnTo>
                <a:lnTo>
                  <a:pt x="699" y="89"/>
                </a:lnTo>
                <a:lnTo>
                  <a:pt x="711" y="100"/>
                </a:lnTo>
                <a:lnTo>
                  <a:pt x="724" y="114"/>
                </a:lnTo>
                <a:lnTo>
                  <a:pt x="740" y="127"/>
                </a:lnTo>
                <a:lnTo>
                  <a:pt x="757" y="143"/>
                </a:lnTo>
                <a:lnTo>
                  <a:pt x="774" y="158"/>
                </a:lnTo>
                <a:lnTo>
                  <a:pt x="792" y="175"/>
                </a:lnTo>
                <a:lnTo>
                  <a:pt x="810" y="191"/>
                </a:lnTo>
                <a:lnTo>
                  <a:pt x="828" y="207"/>
                </a:lnTo>
                <a:lnTo>
                  <a:pt x="845" y="224"/>
                </a:lnTo>
                <a:lnTo>
                  <a:pt x="862" y="239"/>
                </a:lnTo>
                <a:lnTo>
                  <a:pt x="876" y="253"/>
                </a:lnTo>
                <a:lnTo>
                  <a:pt x="890" y="267"/>
                </a:lnTo>
                <a:lnTo>
                  <a:pt x="902" y="279"/>
                </a:lnTo>
                <a:lnTo>
                  <a:pt x="912" y="290"/>
                </a:lnTo>
                <a:lnTo>
                  <a:pt x="923" y="304"/>
                </a:lnTo>
                <a:lnTo>
                  <a:pt x="934" y="319"/>
                </a:lnTo>
                <a:lnTo>
                  <a:pt x="944" y="333"/>
                </a:lnTo>
                <a:lnTo>
                  <a:pt x="953" y="347"/>
                </a:lnTo>
                <a:lnTo>
                  <a:pt x="960" y="361"/>
                </a:lnTo>
                <a:lnTo>
                  <a:pt x="967" y="375"/>
                </a:lnTo>
                <a:lnTo>
                  <a:pt x="973" y="388"/>
                </a:lnTo>
                <a:lnTo>
                  <a:pt x="978" y="401"/>
                </a:lnTo>
                <a:lnTo>
                  <a:pt x="982" y="415"/>
                </a:lnTo>
                <a:lnTo>
                  <a:pt x="985" y="428"/>
                </a:lnTo>
                <a:lnTo>
                  <a:pt x="988" y="441"/>
                </a:lnTo>
                <a:lnTo>
                  <a:pt x="990" y="453"/>
                </a:lnTo>
                <a:lnTo>
                  <a:pt x="991" y="466"/>
                </a:lnTo>
                <a:lnTo>
                  <a:pt x="992" y="479"/>
                </a:lnTo>
                <a:lnTo>
                  <a:pt x="991" y="491"/>
                </a:lnTo>
                <a:lnTo>
                  <a:pt x="991" y="503"/>
                </a:lnTo>
                <a:lnTo>
                  <a:pt x="989" y="515"/>
                </a:lnTo>
                <a:lnTo>
                  <a:pt x="987" y="526"/>
                </a:lnTo>
                <a:lnTo>
                  <a:pt x="984" y="539"/>
                </a:lnTo>
                <a:lnTo>
                  <a:pt x="981" y="550"/>
                </a:lnTo>
                <a:lnTo>
                  <a:pt x="978" y="561"/>
                </a:lnTo>
                <a:lnTo>
                  <a:pt x="974" y="573"/>
                </a:lnTo>
                <a:lnTo>
                  <a:pt x="969" y="583"/>
                </a:lnTo>
                <a:lnTo>
                  <a:pt x="965" y="594"/>
                </a:lnTo>
                <a:lnTo>
                  <a:pt x="959" y="605"/>
                </a:lnTo>
                <a:lnTo>
                  <a:pt x="954" y="616"/>
                </a:lnTo>
                <a:lnTo>
                  <a:pt x="948" y="626"/>
                </a:lnTo>
                <a:lnTo>
                  <a:pt x="942" y="636"/>
                </a:lnTo>
                <a:lnTo>
                  <a:pt x="936" y="647"/>
                </a:lnTo>
                <a:lnTo>
                  <a:pt x="929" y="657"/>
                </a:lnTo>
                <a:lnTo>
                  <a:pt x="923" y="667"/>
                </a:lnTo>
                <a:lnTo>
                  <a:pt x="916" y="677"/>
                </a:lnTo>
                <a:lnTo>
                  <a:pt x="903" y="692"/>
                </a:lnTo>
                <a:lnTo>
                  <a:pt x="890" y="706"/>
                </a:lnTo>
                <a:lnTo>
                  <a:pt x="876" y="720"/>
                </a:lnTo>
                <a:lnTo>
                  <a:pt x="863" y="733"/>
                </a:lnTo>
                <a:lnTo>
                  <a:pt x="850" y="745"/>
                </a:lnTo>
                <a:lnTo>
                  <a:pt x="837" y="756"/>
                </a:lnTo>
                <a:lnTo>
                  <a:pt x="824" y="767"/>
                </a:lnTo>
                <a:lnTo>
                  <a:pt x="810" y="776"/>
                </a:lnTo>
                <a:lnTo>
                  <a:pt x="796" y="783"/>
                </a:lnTo>
                <a:lnTo>
                  <a:pt x="783" y="790"/>
                </a:lnTo>
                <a:lnTo>
                  <a:pt x="768" y="795"/>
                </a:lnTo>
                <a:lnTo>
                  <a:pt x="754" y="799"/>
                </a:lnTo>
                <a:lnTo>
                  <a:pt x="740" y="801"/>
                </a:lnTo>
                <a:lnTo>
                  <a:pt x="726" y="801"/>
                </a:lnTo>
                <a:lnTo>
                  <a:pt x="711" y="799"/>
                </a:lnTo>
                <a:lnTo>
                  <a:pt x="696" y="795"/>
                </a:lnTo>
                <a:lnTo>
                  <a:pt x="649" y="793"/>
                </a:lnTo>
                <a:lnTo>
                  <a:pt x="604" y="789"/>
                </a:lnTo>
                <a:lnTo>
                  <a:pt x="561" y="785"/>
                </a:lnTo>
                <a:lnTo>
                  <a:pt x="521" y="780"/>
                </a:lnTo>
                <a:lnTo>
                  <a:pt x="482" y="775"/>
                </a:lnTo>
                <a:lnTo>
                  <a:pt x="445" y="770"/>
                </a:lnTo>
                <a:lnTo>
                  <a:pt x="410" y="763"/>
                </a:lnTo>
                <a:lnTo>
                  <a:pt x="377" y="756"/>
                </a:lnTo>
                <a:lnTo>
                  <a:pt x="346" y="749"/>
                </a:lnTo>
                <a:lnTo>
                  <a:pt x="316" y="741"/>
                </a:lnTo>
                <a:lnTo>
                  <a:pt x="288" y="732"/>
                </a:lnTo>
                <a:lnTo>
                  <a:pt x="262" y="723"/>
                </a:lnTo>
                <a:lnTo>
                  <a:pt x="237" y="713"/>
                </a:lnTo>
                <a:lnTo>
                  <a:pt x="214" y="702"/>
                </a:lnTo>
                <a:lnTo>
                  <a:pt x="192" y="691"/>
                </a:lnTo>
                <a:lnTo>
                  <a:pt x="172" y="679"/>
                </a:lnTo>
                <a:lnTo>
                  <a:pt x="154" y="666"/>
                </a:lnTo>
                <a:lnTo>
                  <a:pt x="136" y="653"/>
                </a:lnTo>
                <a:lnTo>
                  <a:pt x="120" y="639"/>
                </a:lnTo>
                <a:lnTo>
                  <a:pt x="105" y="624"/>
                </a:lnTo>
                <a:lnTo>
                  <a:pt x="91" y="609"/>
                </a:lnTo>
                <a:lnTo>
                  <a:pt x="78" y="593"/>
                </a:lnTo>
                <a:lnTo>
                  <a:pt x="67" y="575"/>
                </a:lnTo>
                <a:lnTo>
                  <a:pt x="56" y="558"/>
                </a:lnTo>
                <a:lnTo>
                  <a:pt x="47" y="539"/>
                </a:lnTo>
                <a:lnTo>
                  <a:pt x="38" y="520"/>
                </a:lnTo>
                <a:lnTo>
                  <a:pt x="30" y="499"/>
                </a:lnTo>
                <a:lnTo>
                  <a:pt x="24" y="479"/>
                </a:lnTo>
                <a:lnTo>
                  <a:pt x="18" y="457"/>
                </a:lnTo>
                <a:lnTo>
                  <a:pt x="13" y="434"/>
                </a:lnTo>
                <a:lnTo>
                  <a:pt x="8" y="411"/>
                </a:lnTo>
                <a:lnTo>
                  <a:pt x="4" y="387"/>
                </a:lnTo>
                <a:lnTo>
                  <a:pt x="1" y="362"/>
                </a:lnTo>
                <a:lnTo>
                  <a:pt x="0" y="340"/>
                </a:lnTo>
                <a:lnTo>
                  <a:pt x="2" y="318"/>
                </a:lnTo>
                <a:lnTo>
                  <a:pt x="5" y="298"/>
                </a:lnTo>
                <a:lnTo>
                  <a:pt x="10" y="278"/>
                </a:lnTo>
                <a:lnTo>
                  <a:pt x="15" y="260"/>
                </a:lnTo>
                <a:lnTo>
                  <a:pt x="24" y="243"/>
                </a:lnTo>
                <a:lnTo>
                  <a:pt x="32" y="228"/>
                </a:lnTo>
                <a:lnTo>
                  <a:pt x="43" y="213"/>
                </a:lnTo>
                <a:lnTo>
                  <a:pt x="54" y="199"/>
                </a:lnTo>
                <a:lnTo>
                  <a:pt x="66" y="186"/>
                </a:lnTo>
                <a:lnTo>
                  <a:pt x="79" y="174"/>
                </a:lnTo>
                <a:lnTo>
                  <a:pt x="94" y="162"/>
                </a:lnTo>
                <a:lnTo>
                  <a:pt x="108" y="153"/>
                </a:lnTo>
                <a:lnTo>
                  <a:pt x="124" y="143"/>
                </a:lnTo>
                <a:lnTo>
                  <a:pt x="140" y="134"/>
                </a:lnTo>
                <a:lnTo>
                  <a:pt x="156" y="127"/>
                </a:lnTo>
                <a:lnTo>
                  <a:pt x="173" y="120"/>
                </a:lnTo>
                <a:lnTo>
                  <a:pt x="190" y="113"/>
                </a:lnTo>
                <a:lnTo>
                  <a:pt x="207" y="108"/>
                </a:lnTo>
                <a:lnTo>
                  <a:pt x="224" y="103"/>
                </a:lnTo>
                <a:lnTo>
                  <a:pt x="241" y="98"/>
                </a:lnTo>
                <a:lnTo>
                  <a:pt x="257" y="94"/>
                </a:lnTo>
                <a:lnTo>
                  <a:pt x="273" y="90"/>
                </a:lnTo>
                <a:lnTo>
                  <a:pt x="290" y="88"/>
                </a:lnTo>
                <a:lnTo>
                  <a:pt x="305" y="85"/>
                </a:lnTo>
                <a:lnTo>
                  <a:pt x="320" y="84"/>
                </a:lnTo>
                <a:lnTo>
                  <a:pt x="334" y="82"/>
                </a:lnTo>
                <a:lnTo>
                  <a:pt x="347" y="81"/>
                </a:lnTo>
                <a:lnTo>
                  <a:pt x="359" y="80"/>
                </a:lnTo>
                <a:lnTo>
                  <a:pt x="370" y="79"/>
                </a:lnTo>
                <a:lnTo>
                  <a:pt x="381" y="79"/>
                </a:lnTo>
                <a:lnTo>
                  <a:pt x="399" y="78"/>
                </a:lnTo>
                <a:lnTo>
                  <a:pt x="417" y="78"/>
                </a:lnTo>
                <a:lnTo>
                  <a:pt x="434" y="77"/>
                </a:lnTo>
                <a:lnTo>
                  <a:pt x="451" y="75"/>
                </a:lnTo>
                <a:lnTo>
                  <a:pt x="466" y="73"/>
                </a:lnTo>
                <a:lnTo>
                  <a:pt x="482" y="71"/>
                </a:lnTo>
                <a:lnTo>
                  <a:pt x="497" y="67"/>
                </a:lnTo>
                <a:lnTo>
                  <a:pt x="511" y="64"/>
                </a:lnTo>
                <a:lnTo>
                  <a:pt x="525" y="59"/>
                </a:lnTo>
                <a:lnTo>
                  <a:pt x="538" y="54"/>
                </a:lnTo>
                <a:lnTo>
                  <a:pt x="552" y="48"/>
                </a:lnTo>
                <a:lnTo>
                  <a:pt x="565" y="40"/>
                </a:lnTo>
                <a:lnTo>
                  <a:pt x="578" y="32"/>
                </a:lnTo>
                <a:lnTo>
                  <a:pt x="590" y="23"/>
                </a:lnTo>
                <a:lnTo>
                  <a:pt x="603" y="12"/>
                </a:lnTo>
                <a:lnTo>
                  <a:pt x="616"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43" name="Freeform 122"/>
          <p:cNvSpPr>
            <a:spLocks/>
          </p:cNvSpPr>
          <p:nvPr/>
        </p:nvSpPr>
        <p:spPr bwMode="auto">
          <a:xfrm>
            <a:off x="2271713" y="3709988"/>
            <a:ext cx="704850" cy="536575"/>
          </a:xfrm>
          <a:custGeom>
            <a:avLst/>
            <a:gdLst>
              <a:gd name="T0" fmla="*/ 2147483647 w 499"/>
              <a:gd name="T1" fmla="*/ 2147483647 h 338"/>
              <a:gd name="T2" fmla="*/ 2147483647 w 499"/>
              <a:gd name="T3" fmla="*/ 2147483647 h 338"/>
              <a:gd name="T4" fmla="*/ 2147483647 w 499"/>
              <a:gd name="T5" fmla="*/ 2147483647 h 338"/>
              <a:gd name="T6" fmla="*/ 2147483647 w 499"/>
              <a:gd name="T7" fmla="*/ 2147483647 h 338"/>
              <a:gd name="T8" fmla="*/ 0 w 499"/>
              <a:gd name="T9" fmla="*/ 2147483647 h 338"/>
              <a:gd name="T10" fmla="*/ 0 w 499"/>
              <a:gd name="T11" fmla="*/ 2147483647 h 338"/>
              <a:gd name="T12" fmla="*/ 2147483647 w 499"/>
              <a:gd name="T13" fmla="*/ 2147483647 h 338"/>
              <a:gd name="T14" fmla="*/ 2147483647 w 499"/>
              <a:gd name="T15" fmla="*/ 2147483647 h 338"/>
              <a:gd name="T16" fmla="*/ 2147483647 w 499"/>
              <a:gd name="T17" fmla="*/ 2147483647 h 338"/>
              <a:gd name="T18" fmla="*/ 2147483647 w 499"/>
              <a:gd name="T19" fmla="*/ 2147483647 h 338"/>
              <a:gd name="T20" fmla="*/ 2147483647 w 499"/>
              <a:gd name="T21" fmla="*/ 2147483647 h 338"/>
              <a:gd name="T22" fmla="*/ 2147483647 w 499"/>
              <a:gd name="T23" fmla="*/ 2147483647 h 338"/>
              <a:gd name="T24" fmla="*/ 2147483647 w 499"/>
              <a:gd name="T25" fmla="*/ 2147483647 h 338"/>
              <a:gd name="T26" fmla="*/ 2147483647 w 499"/>
              <a:gd name="T27" fmla="*/ 2147483647 h 338"/>
              <a:gd name="T28" fmla="*/ 2147483647 w 499"/>
              <a:gd name="T29" fmla="*/ 0 h 338"/>
              <a:gd name="T30" fmla="*/ 2147483647 w 499"/>
              <a:gd name="T31" fmla="*/ 2147483647 h 338"/>
              <a:gd name="T32" fmla="*/ 2147483647 w 499"/>
              <a:gd name="T33" fmla="*/ 2147483647 h 338"/>
              <a:gd name="T34" fmla="*/ 2147483647 w 499"/>
              <a:gd name="T35" fmla="*/ 2147483647 h 338"/>
              <a:gd name="T36" fmla="*/ 2147483647 w 499"/>
              <a:gd name="T37" fmla="*/ 2147483647 h 338"/>
              <a:gd name="T38" fmla="*/ 2147483647 w 499"/>
              <a:gd name="T39" fmla="*/ 2147483647 h 338"/>
              <a:gd name="T40" fmla="*/ 2147483647 w 499"/>
              <a:gd name="T41" fmla="*/ 2147483647 h 338"/>
              <a:gd name="T42" fmla="*/ 2147483647 w 499"/>
              <a:gd name="T43" fmla="*/ 2147483647 h 338"/>
              <a:gd name="T44" fmla="*/ 2147483647 w 499"/>
              <a:gd name="T45" fmla="*/ 2147483647 h 338"/>
              <a:gd name="T46" fmla="*/ 2147483647 w 499"/>
              <a:gd name="T47" fmla="*/ 2147483647 h 338"/>
              <a:gd name="T48" fmla="*/ 2147483647 w 499"/>
              <a:gd name="T49" fmla="*/ 2147483647 h 338"/>
              <a:gd name="T50" fmla="*/ 2147483647 w 499"/>
              <a:gd name="T51" fmla="*/ 2147483647 h 338"/>
              <a:gd name="T52" fmla="*/ 2147483647 w 499"/>
              <a:gd name="T53" fmla="*/ 2147483647 h 338"/>
              <a:gd name="T54" fmla="*/ 2147483647 w 499"/>
              <a:gd name="T55" fmla="*/ 2147483647 h 338"/>
              <a:gd name="T56" fmla="*/ 2147483647 w 499"/>
              <a:gd name="T57" fmla="*/ 2147483647 h 338"/>
              <a:gd name="T58" fmla="*/ 2147483647 w 499"/>
              <a:gd name="T59" fmla="*/ 2147483647 h 338"/>
              <a:gd name="T60" fmla="*/ 2147483647 w 499"/>
              <a:gd name="T61" fmla="*/ 2147483647 h 338"/>
              <a:gd name="T62" fmla="*/ 2147483647 w 499"/>
              <a:gd name="T63" fmla="*/ 2147483647 h 338"/>
              <a:gd name="T64" fmla="*/ 2147483647 w 499"/>
              <a:gd name="T65" fmla="*/ 2147483647 h 338"/>
              <a:gd name="T66" fmla="*/ 2147483647 w 499"/>
              <a:gd name="T67" fmla="*/ 2147483647 h 338"/>
              <a:gd name="T68" fmla="*/ 2147483647 w 499"/>
              <a:gd name="T69" fmla="*/ 2147483647 h 338"/>
              <a:gd name="T70" fmla="*/ 2147483647 w 499"/>
              <a:gd name="T71" fmla="*/ 2147483647 h 338"/>
              <a:gd name="T72" fmla="*/ 2147483647 w 499"/>
              <a:gd name="T73" fmla="*/ 2147483647 h 338"/>
              <a:gd name="T74" fmla="*/ 2147483647 w 499"/>
              <a:gd name="T75" fmla="*/ 2147483647 h 338"/>
              <a:gd name="T76" fmla="*/ 2147483647 w 499"/>
              <a:gd name="T77" fmla="*/ 2147483647 h 338"/>
              <a:gd name="T78" fmla="*/ 2147483647 w 499"/>
              <a:gd name="T79" fmla="*/ 2147483647 h 338"/>
              <a:gd name="T80" fmla="*/ 2147483647 w 499"/>
              <a:gd name="T81" fmla="*/ 2147483647 h 338"/>
              <a:gd name="T82" fmla="*/ 2147483647 w 499"/>
              <a:gd name="T83" fmla="*/ 2147483647 h 338"/>
              <a:gd name="T84" fmla="*/ 2147483647 w 499"/>
              <a:gd name="T85" fmla="*/ 2147483647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9"/>
              <a:gd name="T130" fmla="*/ 0 h 338"/>
              <a:gd name="T131" fmla="*/ 499 w 499"/>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9" h="338">
                <a:moveTo>
                  <a:pt x="24" y="336"/>
                </a:moveTo>
                <a:lnTo>
                  <a:pt x="23" y="334"/>
                </a:lnTo>
                <a:lnTo>
                  <a:pt x="21" y="331"/>
                </a:lnTo>
                <a:lnTo>
                  <a:pt x="17" y="326"/>
                </a:lnTo>
                <a:lnTo>
                  <a:pt x="13" y="319"/>
                </a:lnTo>
                <a:lnTo>
                  <a:pt x="9" y="311"/>
                </a:lnTo>
                <a:lnTo>
                  <a:pt x="6" y="302"/>
                </a:lnTo>
                <a:lnTo>
                  <a:pt x="3" y="291"/>
                </a:lnTo>
                <a:lnTo>
                  <a:pt x="2" y="280"/>
                </a:lnTo>
                <a:lnTo>
                  <a:pt x="2" y="273"/>
                </a:lnTo>
                <a:lnTo>
                  <a:pt x="2" y="264"/>
                </a:lnTo>
                <a:lnTo>
                  <a:pt x="1" y="254"/>
                </a:lnTo>
                <a:lnTo>
                  <a:pt x="1" y="243"/>
                </a:lnTo>
                <a:lnTo>
                  <a:pt x="0" y="230"/>
                </a:lnTo>
                <a:lnTo>
                  <a:pt x="0" y="217"/>
                </a:lnTo>
                <a:lnTo>
                  <a:pt x="0" y="203"/>
                </a:lnTo>
                <a:lnTo>
                  <a:pt x="0" y="189"/>
                </a:lnTo>
                <a:lnTo>
                  <a:pt x="0" y="174"/>
                </a:lnTo>
                <a:lnTo>
                  <a:pt x="1" y="160"/>
                </a:lnTo>
                <a:lnTo>
                  <a:pt x="3" y="146"/>
                </a:lnTo>
                <a:lnTo>
                  <a:pt x="4" y="132"/>
                </a:lnTo>
                <a:lnTo>
                  <a:pt x="7" y="120"/>
                </a:lnTo>
                <a:lnTo>
                  <a:pt x="11" y="108"/>
                </a:lnTo>
                <a:lnTo>
                  <a:pt x="15" y="97"/>
                </a:lnTo>
                <a:lnTo>
                  <a:pt x="20" y="89"/>
                </a:lnTo>
                <a:lnTo>
                  <a:pt x="26" y="80"/>
                </a:lnTo>
                <a:lnTo>
                  <a:pt x="31" y="73"/>
                </a:lnTo>
                <a:lnTo>
                  <a:pt x="38" y="66"/>
                </a:lnTo>
                <a:lnTo>
                  <a:pt x="44" y="59"/>
                </a:lnTo>
                <a:lnTo>
                  <a:pt x="50" y="53"/>
                </a:lnTo>
                <a:lnTo>
                  <a:pt x="57" y="48"/>
                </a:lnTo>
                <a:lnTo>
                  <a:pt x="64" y="42"/>
                </a:lnTo>
                <a:lnTo>
                  <a:pt x="72" y="37"/>
                </a:lnTo>
                <a:lnTo>
                  <a:pt x="79" y="33"/>
                </a:lnTo>
                <a:lnTo>
                  <a:pt x="87" y="28"/>
                </a:lnTo>
                <a:lnTo>
                  <a:pt x="95" y="24"/>
                </a:lnTo>
                <a:lnTo>
                  <a:pt x="103" y="21"/>
                </a:lnTo>
                <a:lnTo>
                  <a:pt x="112" y="17"/>
                </a:lnTo>
                <a:lnTo>
                  <a:pt x="121" y="14"/>
                </a:lnTo>
                <a:lnTo>
                  <a:pt x="129" y="11"/>
                </a:lnTo>
                <a:lnTo>
                  <a:pt x="139" y="8"/>
                </a:lnTo>
                <a:lnTo>
                  <a:pt x="154" y="6"/>
                </a:lnTo>
                <a:lnTo>
                  <a:pt x="173" y="3"/>
                </a:lnTo>
                <a:lnTo>
                  <a:pt x="197" y="1"/>
                </a:lnTo>
                <a:lnTo>
                  <a:pt x="224" y="0"/>
                </a:lnTo>
                <a:lnTo>
                  <a:pt x="253" y="0"/>
                </a:lnTo>
                <a:lnTo>
                  <a:pt x="284" y="0"/>
                </a:lnTo>
                <a:lnTo>
                  <a:pt x="315" y="2"/>
                </a:lnTo>
                <a:lnTo>
                  <a:pt x="347" y="4"/>
                </a:lnTo>
                <a:lnTo>
                  <a:pt x="376" y="7"/>
                </a:lnTo>
                <a:lnTo>
                  <a:pt x="405" y="12"/>
                </a:lnTo>
                <a:lnTo>
                  <a:pt x="432" y="18"/>
                </a:lnTo>
                <a:lnTo>
                  <a:pt x="455" y="26"/>
                </a:lnTo>
                <a:lnTo>
                  <a:pt x="474" y="34"/>
                </a:lnTo>
                <a:lnTo>
                  <a:pt x="488" y="44"/>
                </a:lnTo>
                <a:lnTo>
                  <a:pt x="497" y="56"/>
                </a:lnTo>
                <a:lnTo>
                  <a:pt x="499" y="70"/>
                </a:lnTo>
                <a:lnTo>
                  <a:pt x="497" y="75"/>
                </a:lnTo>
                <a:lnTo>
                  <a:pt x="492" y="81"/>
                </a:lnTo>
                <a:lnTo>
                  <a:pt x="485" y="87"/>
                </a:lnTo>
                <a:lnTo>
                  <a:pt x="477" y="94"/>
                </a:lnTo>
                <a:lnTo>
                  <a:pt x="466" y="102"/>
                </a:lnTo>
                <a:lnTo>
                  <a:pt x="455" y="109"/>
                </a:lnTo>
                <a:lnTo>
                  <a:pt x="443" y="117"/>
                </a:lnTo>
                <a:lnTo>
                  <a:pt x="430" y="125"/>
                </a:lnTo>
                <a:lnTo>
                  <a:pt x="417" y="132"/>
                </a:lnTo>
                <a:lnTo>
                  <a:pt x="404" y="140"/>
                </a:lnTo>
                <a:lnTo>
                  <a:pt x="391" y="147"/>
                </a:lnTo>
                <a:lnTo>
                  <a:pt x="381" y="153"/>
                </a:lnTo>
                <a:lnTo>
                  <a:pt x="370" y="159"/>
                </a:lnTo>
                <a:lnTo>
                  <a:pt x="362" y="164"/>
                </a:lnTo>
                <a:lnTo>
                  <a:pt x="355" y="169"/>
                </a:lnTo>
                <a:lnTo>
                  <a:pt x="351" y="172"/>
                </a:lnTo>
                <a:lnTo>
                  <a:pt x="347" y="175"/>
                </a:lnTo>
                <a:lnTo>
                  <a:pt x="343" y="179"/>
                </a:lnTo>
                <a:lnTo>
                  <a:pt x="338" y="183"/>
                </a:lnTo>
                <a:lnTo>
                  <a:pt x="333" y="187"/>
                </a:lnTo>
                <a:lnTo>
                  <a:pt x="327" y="192"/>
                </a:lnTo>
                <a:lnTo>
                  <a:pt x="321" y="196"/>
                </a:lnTo>
                <a:lnTo>
                  <a:pt x="314" y="201"/>
                </a:lnTo>
                <a:lnTo>
                  <a:pt x="308" y="205"/>
                </a:lnTo>
                <a:lnTo>
                  <a:pt x="301" y="209"/>
                </a:lnTo>
                <a:lnTo>
                  <a:pt x="294" y="214"/>
                </a:lnTo>
                <a:lnTo>
                  <a:pt x="288" y="218"/>
                </a:lnTo>
                <a:lnTo>
                  <a:pt x="281" y="221"/>
                </a:lnTo>
                <a:lnTo>
                  <a:pt x="275" y="224"/>
                </a:lnTo>
                <a:lnTo>
                  <a:pt x="269" y="227"/>
                </a:lnTo>
                <a:lnTo>
                  <a:pt x="264" y="228"/>
                </a:lnTo>
                <a:lnTo>
                  <a:pt x="258" y="230"/>
                </a:lnTo>
                <a:lnTo>
                  <a:pt x="249" y="231"/>
                </a:lnTo>
                <a:lnTo>
                  <a:pt x="240" y="233"/>
                </a:lnTo>
                <a:lnTo>
                  <a:pt x="231" y="235"/>
                </a:lnTo>
                <a:lnTo>
                  <a:pt x="223" y="238"/>
                </a:lnTo>
                <a:lnTo>
                  <a:pt x="215" y="240"/>
                </a:lnTo>
                <a:lnTo>
                  <a:pt x="209" y="243"/>
                </a:lnTo>
                <a:lnTo>
                  <a:pt x="204" y="245"/>
                </a:lnTo>
                <a:lnTo>
                  <a:pt x="199" y="248"/>
                </a:lnTo>
                <a:lnTo>
                  <a:pt x="196" y="251"/>
                </a:lnTo>
                <a:lnTo>
                  <a:pt x="192" y="253"/>
                </a:lnTo>
                <a:lnTo>
                  <a:pt x="189" y="257"/>
                </a:lnTo>
                <a:lnTo>
                  <a:pt x="185" y="260"/>
                </a:lnTo>
                <a:lnTo>
                  <a:pt x="180" y="263"/>
                </a:lnTo>
                <a:lnTo>
                  <a:pt x="175" y="266"/>
                </a:lnTo>
                <a:lnTo>
                  <a:pt x="170" y="271"/>
                </a:lnTo>
                <a:lnTo>
                  <a:pt x="163" y="275"/>
                </a:lnTo>
                <a:lnTo>
                  <a:pt x="155" y="279"/>
                </a:lnTo>
                <a:lnTo>
                  <a:pt x="148" y="282"/>
                </a:lnTo>
                <a:lnTo>
                  <a:pt x="140" y="286"/>
                </a:lnTo>
                <a:lnTo>
                  <a:pt x="133" y="288"/>
                </a:lnTo>
                <a:lnTo>
                  <a:pt x="125" y="292"/>
                </a:lnTo>
                <a:lnTo>
                  <a:pt x="117" y="295"/>
                </a:lnTo>
                <a:lnTo>
                  <a:pt x="109" y="299"/>
                </a:lnTo>
                <a:lnTo>
                  <a:pt x="101" y="305"/>
                </a:lnTo>
                <a:lnTo>
                  <a:pt x="93" y="310"/>
                </a:lnTo>
                <a:lnTo>
                  <a:pt x="86" y="315"/>
                </a:lnTo>
                <a:lnTo>
                  <a:pt x="79" y="321"/>
                </a:lnTo>
                <a:lnTo>
                  <a:pt x="73" y="325"/>
                </a:lnTo>
                <a:lnTo>
                  <a:pt x="68" y="329"/>
                </a:lnTo>
                <a:lnTo>
                  <a:pt x="62" y="333"/>
                </a:lnTo>
                <a:lnTo>
                  <a:pt x="56" y="336"/>
                </a:lnTo>
                <a:lnTo>
                  <a:pt x="50" y="337"/>
                </a:lnTo>
                <a:lnTo>
                  <a:pt x="45" y="338"/>
                </a:lnTo>
                <a:lnTo>
                  <a:pt x="40" y="338"/>
                </a:lnTo>
                <a:lnTo>
                  <a:pt x="35" y="338"/>
                </a:lnTo>
                <a:lnTo>
                  <a:pt x="31" y="338"/>
                </a:lnTo>
                <a:lnTo>
                  <a:pt x="28" y="337"/>
                </a:lnTo>
                <a:lnTo>
                  <a:pt x="26" y="336"/>
                </a:lnTo>
                <a:lnTo>
                  <a:pt x="25" y="336"/>
                </a:lnTo>
                <a:lnTo>
                  <a:pt x="24" y="33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4" name="Freeform 123"/>
          <p:cNvSpPr>
            <a:spLocks/>
          </p:cNvSpPr>
          <p:nvPr/>
        </p:nvSpPr>
        <p:spPr bwMode="auto">
          <a:xfrm>
            <a:off x="6786563" y="3709988"/>
            <a:ext cx="701675" cy="536575"/>
          </a:xfrm>
          <a:custGeom>
            <a:avLst/>
            <a:gdLst>
              <a:gd name="T0" fmla="*/ 2147483647 w 498"/>
              <a:gd name="T1" fmla="*/ 2147483647 h 338"/>
              <a:gd name="T2" fmla="*/ 2147483647 w 498"/>
              <a:gd name="T3" fmla="*/ 2147483647 h 338"/>
              <a:gd name="T4" fmla="*/ 2147483647 w 498"/>
              <a:gd name="T5" fmla="*/ 2147483647 h 338"/>
              <a:gd name="T6" fmla="*/ 2147483647 w 498"/>
              <a:gd name="T7" fmla="*/ 2147483647 h 338"/>
              <a:gd name="T8" fmla="*/ 0 w 498"/>
              <a:gd name="T9" fmla="*/ 2147483647 h 338"/>
              <a:gd name="T10" fmla="*/ 0 w 498"/>
              <a:gd name="T11" fmla="*/ 2147483647 h 338"/>
              <a:gd name="T12" fmla="*/ 2147483647 w 498"/>
              <a:gd name="T13" fmla="*/ 2147483647 h 338"/>
              <a:gd name="T14" fmla="*/ 2147483647 w 498"/>
              <a:gd name="T15" fmla="*/ 2147483647 h 338"/>
              <a:gd name="T16" fmla="*/ 2147483647 w 498"/>
              <a:gd name="T17" fmla="*/ 2147483647 h 338"/>
              <a:gd name="T18" fmla="*/ 2147483647 w 498"/>
              <a:gd name="T19" fmla="*/ 2147483647 h 338"/>
              <a:gd name="T20" fmla="*/ 2147483647 w 498"/>
              <a:gd name="T21" fmla="*/ 2147483647 h 338"/>
              <a:gd name="T22" fmla="*/ 2147483647 w 498"/>
              <a:gd name="T23" fmla="*/ 2147483647 h 338"/>
              <a:gd name="T24" fmla="*/ 2147483647 w 498"/>
              <a:gd name="T25" fmla="*/ 2147483647 h 338"/>
              <a:gd name="T26" fmla="*/ 2147483647 w 498"/>
              <a:gd name="T27" fmla="*/ 2147483647 h 338"/>
              <a:gd name="T28" fmla="*/ 2147483647 w 498"/>
              <a:gd name="T29" fmla="*/ 0 h 338"/>
              <a:gd name="T30" fmla="*/ 2147483647 w 498"/>
              <a:gd name="T31" fmla="*/ 2147483647 h 338"/>
              <a:gd name="T32" fmla="*/ 2147483647 w 498"/>
              <a:gd name="T33" fmla="*/ 2147483647 h 338"/>
              <a:gd name="T34" fmla="*/ 2147483647 w 498"/>
              <a:gd name="T35" fmla="*/ 2147483647 h 338"/>
              <a:gd name="T36" fmla="*/ 2147483647 w 498"/>
              <a:gd name="T37" fmla="*/ 2147483647 h 338"/>
              <a:gd name="T38" fmla="*/ 2147483647 w 498"/>
              <a:gd name="T39" fmla="*/ 2147483647 h 338"/>
              <a:gd name="T40" fmla="*/ 2147483647 w 498"/>
              <a:gd name="T41" fmla="*/ 2147483647 h 338"/>
              <a:gd name="T42" fmla="*/ 2147483647 w 498"/>
              <a:gd name="T43" fmla="*/ 2147483647 h 338"/>
              <a:gd name="T44" fmla="*/ 2147483647 w 498"/>
              <a:gd name="T45" fmla="*/ 2147483647 h 338"/>
              <a:gd name="T46" fmla="*/ 2147483647 w 498"/>
              <a:gd name="T47" fmla="*/ 2147483647 h 338"/>
              <a:gd name="T48" fmla="*/ 2147483647 w 498"/>
              <a:gd name="T49" fmla="*/ 2147483647 h 338"/>
              <a:gd name="T50" fmla="*/ 2147483647 w 498"/>
              <a:gd name="T51" fmla="*/ 2147483647 h 338"/>
              <a:gd name="T52" fmla="*/ 2147483647 w 498"/>
              <a:gd name="T53" fmla="*/ 2147483647 h 338"/>
              <a:gd name="T54" fmla="*/ 2147483647 w 498"/>
              <a:gd name="T55" fmla="*/ 2147483647 h 338"/>
              <a:gd name="T56" fmla="*/ 2147483647 w 498"/>
              <a:gd name="T57" fmla="*/ 2147483647 h 338"/>
              <a:gd name="T58" fmla="*/ 2147483647 w 498"/>
              <a:gd name="T59" fmla="*/ 2147483647 h 338"/>
              <a:gd name="T60" fmla="*/ 2147483647 w 498"/>
              <a:gd name="T61" fmla="*/ 2147483647 h 338"/>
              <a:gd name="T62" fmla="*/ 2147483647 w 498"/>
              <a:gd name="T63" fmla="*/ 2147483647 h 338"/>
              <a:gd name="T64" fmla="*/ 2147483647 w 498"/>
              <a:gd name="T65" fmla="*/ 2147483647 h 338"/>
              <a:gd name="T66" fmla="*/ 2147483647 w 498"/>
              <a:gd name="T67" fmla="*/ 2147483647 h 338"/>
              <a:gd name="T68" fmla="*/ 2147483647 w 498"/>
              <a:gd name="T69" fmla="*/ 2147483647 h 338"/>
              <a:gd name="T70" fmla="*/ 2147483647 w 498"/>
              <a:gd name="T71" fmla="*/ 2147483647 h 338"/>
              <a:gd name="T72" fmla="*/ 2147483647 w 498"/>
              <a:gd name="T73" fmla="*/ 2147483647 h 338"/>
              <a:gd name="T74" fmla="*/ 2147483647 w 498"/>
              <a:gd name="T75" fmla="*/ 2147483647 h 338"/>
              <a:gd name="T76" fmla="*/ 2147483647 w 498"/>
              <a:gd name="T77" fmla="*/ 2147483647 h 338"/>
              <a:gd name="T78" fmla="*/ 2147483647 w 498"/>
              <a:gd name="T79" fmla="*/ 2147483647 h 338"/>
              <a:gd name="T80" fmla="*/ 2147483647 w 498"/>
              <a:gd name="T81" fmla="*/ 2147483647 h 338"/>
              <a:gd name="T82" fmla="*/ 2147483647 w 498"/>
              <a:gd name="T83" fmla="*/ 2147483647 h 338"/>
              <a:gd name="T84" fmla="*/ 2147483647 w 498"/>
              <a:gd name="T85" fmla="*/ 2147483647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
              <a:gd name="T130" fmla="*/ 0 h 338"/>
              <a:gd name="T131" fmla="*/ 498 w 498"/>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 h="338">
                <a:moveTo>
                  <a:pt x="24" y="336"/>
                </a:moveTo>
                <a:lnTo>
                  <a:pt x="23" y="334"/>
                </a:lnTo>
                <a:lnTo>
                  <a:pt x="20" y="331"/>
                </a:lnTo>
                <a:lnTo>
                  <a:pt x="17" y="326"/>
                </a:lnTo>
                <a:lnTo>
                  <a:pt x="13" y="319"/>
                </a:lnTo>
                <a:lnTo>
                  <a:pt x="9" y="311"/>
                </a:lnTo>
                <a:lnTo>
                  <a:pt x="5" y="302"/>
                </a:lnTo>
                <a:lnTo>
                  <a:pt x="3" y="291"/>
                </a:lnTo>
                <a:lnTo>
                  <a:pt x="2" y="280"/>
                </a:lnTo>
                <a:lnTo>
                  <a:pt x="2" y="273"/>
                </a:lnTo>
                <a:lnTo>
                  <a:pt x="1" y="264"/>
                </a:lnTo>
                <a:lnTo>
                  <a:pt x="1" y="254"/>
                </a:lnTo>
                <a:lnTo>
                  <a:pt x="1" y="243"/>
                </a:lnTo>
                <a:lnTo>
                  <a:pt x="0" y="230"/>
                </a:lnTo>
                <a:lnTo>
                  <a:pt x="0" y="217"/>
                </a:lnTo>
                <a:lnTo>
                  <a:pt x="0" y="203"/>
                </a:lnTo>
                <a:lnTo>
                  <a:pt x="0" y="189"/>
                </a:lnTo>
                <a:lnTo>
                  <a:pt x="0" y="174"/>
                </a:lnTo>
                <a:lnTo>
                  <a:pt x="1" y="160"/>
                </a:lnTo>
                <a:lnTo>
                  <a:pt x="2" y="146"/>
                </a:lnTo>
                <a:lnTo>
                  <a:pt x="4" y="132"/>
                </a:lnTo>
                <a:lnTo>
                  <a:pt x="7" y="120"/>
                </a:lnTo>
                <a:lnTo>
                  <a:pt x="11" y="108"/>
                </a:lnTo>
                <a:lnTo>
                  <a:pt x="15" y="97"/>
                </a:lnTo>
                <a:lnTo>
                  <a:pt x="20" y="89"/>
                </a:lnTo>
                <a:lnTo>
                  <a:pt x="25" y="80"/>
                </a:lnTo>
                <a:lnTo>
                  <a:pt x="31" y="73"/>
                </a:lnTo>
                <a:lnTo>
                  <a:pt x="38" y="66"/>
                </a:lnTo>
                <a:lnTo>
                  <a:pt x="44" y="59"/>
                </a:lnTo>
                <a:lnTo>
                  <a:pt x="50" y="53"/>
                </a:lnTo>
                <a:lnTo>
                  <a:pt x="57" y="48"/>
                </a:lnTo>
                <a:lnTo>
                  <a:pt x="64" y="42"/>
                </a:lnTo>
                <a:lnTo>
                  <a:pt x="72" y="37"/>
                </a:lnTo>
                <a:lnTo>
                  <a:pt x="79" y="33"/>
                </a:lnTo>
                <a:lnTo>
                  <a:pt x="87" y="28"/>
                </a:lnTo>
                <a:lnTo>
                  <a:pt x="95" y="24"/>
                </a:lnTo>
                <a:lnTo>
                  <a:pt x="103" y="21"/>
                </a:lnTo>
                <a:lnTo>
                  <a:pt x="111" y="17"/>
                </a:lnTo>
                <a:lnTo>
                  <a:pt x="121" y="14"/>
                </a:lnTo>
                <a:lnTo>
                  <a:pt x="129" y="11"/>
                </a:lnTo>
                <a:lnTo>
                  <a:pt x="138" y="8"/>
                </a:lnTo>
                <a:lnTo>
                  <a:pt x="153" y="6"/>
                </a:lnTo>
                <a:lnTo>
                  <a:pt x="173" y="3"/>
                </a:lnTo>
                <a:lnTo>
                  <a:pt x="197" y="1"/>
                </a:lnTo>
                <a:lnTo>
                  <a:pt x="224" y="0"/>
                </a:lnTo>
                <a:lnTo>
                  <a:pt x="252" y="0"/>
                </a:lnTo>
                <a:lnTo>
                  <a:pt x="283" y="0"/>
                </a:lnTo>
                <a:lnTo>
                  <a:pt x="315" y="2"/>
                </a:lnTo>
                <a:lnTo>
                  <a:pt x="346" y="4"/>
                </a:lnTo>
                <a:lnTo>
                  <a:pt x="376" y="7"/>
                </a:lnTo>
                <a:lnTo>
                  <a:pt x="405" y="12"/>
                </a:lnTo>
                <a:lnTo>
                  <a:pt x="432" y="18"/>
                </a:lnTo>
                <a:lnTo>
                  <a:pt x="455" y="26"/>
                </a:lnTo>
                <a:lnTo>
                  <a:pt x="474" y="34"/>
                </a:lnTo>
                <a:lnTo>
                  <a:pt x="488" y="44"/>
                </a:lnTo>
                <a:lnTo>
                  <a:pt x="497" y="56"/>
                </a:lnTo>
                <a:lnTo>
                  <a:pt x="498" y="70"/>
                </a:lnTo>
                <a:lnTo>
                  <a:pt x="497" y="75"/>
                </a:lnTo>
                <a:lnTo>
                  <a:pt x="492" y="81"/>
                </a:lnTo>
                <a:lnTo>
                  <a:pt x="485" y="87"/>
                </a:lnTo>
                <a:lnTo>
                  <a:pt x="476" y="94"/>
                </a:lnTo>
                <a:lnTo>
                  <a:pt x="466" y="102"/>
                </a:lnTo>
                <a:lnTo>
                  <a:pt x="455" y="109"/>
                </a:lnTo>
                <a:lnTo>
                  <a:pt x="442" y="117"/>
                </a:lnTo>
                <a:lnTo>
                  <a:pt x="430" y="125"/>
                </a:lnTo>
                <a:lnTo>
                  <a:pt x="417" y="132"/>
                </a:lnTo>
                <a:lnTo>
                  <a:pt x="404" y="140"/>
                </a:lnTo>
                <a:lnTo>
                  <a:pt x="391" y="147"/>
                </a:lnTo>
                <a:lnTo>
                  <a:pt x="380" y="153"/>
                </a:lnTo>
                <a:lnTo>
                  <a:pt x="370" y="159"/>
                </a:lnTo>
                <a:lnTo>
                  <a:pt x="361" y="164"/>
                </a:lnTo>
                <a:lnTo>
                  <a:pt x="355" y="169"/>
                </a:lnTo>
                <a:lnTo>
                  <a:pt x="350" y="172"/>
                </a:lnTo>
                <a:lnTo>
                  <a:pt x="347" y="175"/>
                </a:lnTo>
                <a:lnTo>
                  <a:pt x="343" y="179"/>
                </a:lnTo>
                <a:lnTo>
                  <a:pt x="338" y="183"/>
                </a:lnTo>
                <a:lnTo>
                  <a:pt x="332" y="187"/>
                </a:lnTo>
                <a:lnTo>
                  <a:pt x="327" y="192"/>
                </a:lnTo>
                <a:lnTo>
                  <a:pt x="320" y="196"/>
                </a:lnTo>
                <a:lnTo>
                  <a:pt x="314" y="201"/>
                </a:lnTo>
                <a:lnTo>
                  <a:pt x="308" y="205"/>
                </a:lnTo>
                <a:lnTo>
                  <a:pt x="301" y="209"/>
                </a:lnTo>
                <a:lnTo>
                  <a:pt x="294" y="214"/>
                </a:lnTo>
                <a:lnTo>
                  <a:pt x="288" y="218"/>
                </a:lnTo>
                <a:lnTo>
                  <a:pt x="281" y="221"/>
                </a:lnTo>
                <a:lnTo>
                  <a:pt x="274" y="224"/>
                </a:lnTo>
                <a:lnTo>
                  <a:pt x="269" y="227"/>
                </a:lnTo>
                <a:lnTo>
                  <a:pt x="263" y="228"/>
                </a:lnTo>
                <a:lnTo>
                  <a:pt x="258" y="230"/>
                </a:lnTo>
                <a:lnTo>
                  <a:pt x="249" y="231"/>
                </a:lnTo>
                <a:lnTo>
                  <a:pt x="240" y="233"/>
                </a:lnTo>
                <a:lnTo>
                  <a:pt x="231" y="235"/>
                </a:lnTo>
                <a:lnTo>
                  <a:pt x="222" y="238"/>
                </a:lnTo>
                <a:lnTo>
                  <a:pt x="215" y="240"/>
                </a:lnTo>
                <a:lnTo>
                  <a:pt x="209" y="243"/>
                </a:lnTo>
                <a:lnTo>
                  <a:pt x="203" y="245"/>
                </a:lnTo>
                <a:lnTo>
                  <a:pt x="199" y="248"/>
                </a:lnTo>
                <a:lnTo>
                  <a:pt x="195" y="251"/>
                </a:lnTo>
                <a:lnTo>
                  <a:pt x="192" y="253"/>
                </a:lnTo>
                <a:lnTo>
                  <a:pt x="188" y="257"/>
                </a:lnTo>
                <a:lnTo>
                  <a:pt x="184" y="260"/>
                </a:lnTo>
                <a:lnTo>
                  <a:pt x="180" y="263"/>
                </a:lnTo>
                <a:lnTo>
                  <a:pt x="175" y="266"/>
                </a:lnTo>
                <a:lnTo>
                  <a:pt x="169" y="271"/>
                </a:lnTo>
                <a:lnTo>
                  <a:pt x="163" y="275"/>
                </a:lnTo>
                <a:lnTo>
                  <a:pt x="155" y="279"/>
                </a:lnTo>
                <a:lnTo>
                  <a:pt x="148" y="282"/>
                </a:lnTo>
                <a:lnTo>
                  <a:pt x="140" y="286"/>
                </a:lnTo>
                <a:lnTo>
                  <a:pt x="133" y="288"/>
                </a:lnTo>
                <a:lnTo>
                  <a:pt x="125" y="292"/>
                </a:lnTo>
                <a:lnTo>
                  <a:pt x="117" y="295"/>
                </a:lnTo>
                <a:lnTo>
                  <a:pt x="109" y="299"/>
                </a:lnTo>
                <a:lnTo>
                  <a:pt x="100" y="305"/>
                </a:lnTo>
                <a:lnTo>
                  <a:pt x="92" y="310"/>
                </a:lnTo>
                <a:lnTo>
                  <a:pt x="85" y="315"/>
                </a:lnTo>
                <a:lnTo>
                  <a:pt x="79" y="321"/>
                </a:lnTo>
                <a:lnTo>
                  <a:pt x="73" y="325"/>
                </a:lnTo>
                <a:lnTo>
                  <a:pt x="68" y="329"/>
                </a:lnTo>
                <a:lnTo>
                  <a:pt x="62" y="333"/>
                </a:lnTo>
                <a:lnTo>
                  <a:pt x="56" y="336"/>
                </a:lnTo>
                <a:lnTo>
                  <a:pt x="50" y="337"/>
                </a:lnTo>
                <a:lnTo>
                  <a:pt x="44" y="338"/>
                </a:lnTo>
                <a:lnTo>
                  <a:pt x="39" y="338"/>
                </a:lnTo>
                <a:lnTo>
                  <a:pt x="35" y="338"/>
                </a:lnTo>
                <a:lnTo>
                  <a:pt x="31" y="338"/>
                </a:lnTo>
                <a:lnTo>
                  <a:pt x="28" y="337"/>
                </a:lnTo>
                <a:lnTo>
                  <a:pt x="25" y="336"/>
                </a:lnTo>
                <a:lnTo>
                  <a:pt x="24" y="33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5" name="Freeform 124"/>
          <p:cNvSpPr>
            <a:spLocks/>
          </p:cNvSpPr>
          <p:nvPr/>
        </p:nvSpPr>
        <p:spPr bwMode="auto">
          <a:xfrm>
            <a:off x="3082925" y="3455988"/>
            <a:ext cx="533400" cy="1301750"/>
          </a:xfrm>
          <a:custGeom>
            <a:avLst/>
            <a:gdLst>
              <a:gd name="T0" fmla="*/ 2147483647 w 378"/>
              <a:gd name="T1" fmla="*/ 2147483647 h 820"/>
              <a:gd name="T2" fmla="*/ 2147483647 w 378"/>
              <a:gd name="T3" fmla="*/ 2147483647 h 820"/>
              <a:gd name="T4" fmla="*/ 2147483647 w 378"/>
              <a:gd name="T5" fmla="*/ 2147483647 h 820"/>
              <a:gd name="T6" fmla="*/ 2147483647 w 378"/>
              <a:gd name="T7" fmla="*/ 2147483647 h 820"/>
              <a:gd name="T8" fmla="*/ 2147483647 w 378"/>
              <a:gd name="T9" fmla="*/ 2147483647 h 820"/>
              <a:gd name="T10" fmla="*/ 2147483647 w 378"/>
              <a:gd name="T11" fmla="*/ 2147483647 h 820"/>
              <a:gd name="T12" fmla="*/ 2147483647 w 378"/>
              <a:gd name="T13" fmla="*/ 2147483647 h 820"/>
              <a:gd name="T14" fmla="*/ 2147483647 w 378"/>
              <a:gd name="T15" fmla="*/ 2147483647 h 820"/>
              <a:gd name="T16" fmla="*/ 2147483647 w 378"/>
              <a:gd name="T17" fmla="*/ 2147483647 h 820"/>
              <a:gd name="T18" fmla="*/ 2147483647 w 378"/>
              <a:gd name="T19" fmla="*/ 2147483647 h 820"/>
              <a:gd name="T20" fmla="*/ 2147483647 w 378"/>
              <a:gd name="T21" fmla="*/ 2147483647 h 820"/>
              <a:gd name="T22" fmla="*/ 2147483647 w 378"/>
              <a:gd name="T23" fmla="*/ 2147483647 h 820"/>
              <a:gd name="T24" fmla="*/ 2147483647 w 378"/>
              <a:gd name="T25" fmla="*/ 2147483647 h 820"/>
              <a:gd name="T26" fmla="*/ 2147483647 w 378"/>
              <a:gd name="T27" fmla="*/ 2147483647 h 820"/>
              <a:gd name="T28" fmla="*/ 2147483647 w 378"/>
              <a:gd name="T29" fmla="*/ 2147483647 h 820"/>
              <a:gd name="T30" fmla="*/ 2147483647 w 378"/>
              <a:gd name="T31" fmla="*/ 2147483647 h 820"/>
              <a:gd name="T32" fmla="*/ 2147483647 w 378"/>
              <a:gd name="T33" fmla="*/ 2147483647 h 820"/>
              <a:gd name="T34" fmla="*/ 2147483647 w 378"/>
              <a:gd name="T35" fmla="*/ 2147483647 h 820"/>
              <a:gd name="T36" fmla="*/ 2147483647 w 378"/>
              <a:gd name="T37" fmla="*/ 2147483647 h 820"/>
              <a:gd name="T38" fmla="*/ 2147483647 w 378"/>
              <a:gd name="T39" fmla="*/ 2147483647 h 820"/>
              <a:gd name="T40" fmla="*/ 2147483647 w 378"/>
              <a:gd name="T41" fmla="*/ 2147483647 h 820"/>
              <a:gd name="T42" fmla="*/ 2147483647 w 378"/>
              <a:gd name="T43" fmla="*/ 2147483647 h 820"/>
              <a:gd name="T44" fmla="*/ 2147483647 w 378"/>
              <a:gd name="T45" fmla="*/ 2147483647 h 820"/>
              <a:gd name="T46" fmla="*/ 2147483647 w 378"/>
              <a:gd name="T47" fmla="*/ 2147483647 h 820"/>
              <a:gd name="T48" fmla="*/ 2147483647 w 378"/>
              <a:gd name="T49" fmla="*/ 2147483647 h 820"/>
              <a:gd name="T50" fmla="*/ 2147483647 w 378"/>
              <a:gd name="T51" fmla="*/ 2147483647 h 820"/>
              <a:gd name="T52" fmla="*/ 2147483647 w 378"/>
              <a:gd name="T53" fmla="*/ 2147483647 h 820"/>
              <a:gd name="T54" fmla="*/ 2147483647 w 378"/>
              <a:gd name="T55" fmla="*/ 2147483647 h 820"/>
              <a:gd name="T56" fmla="*/ 2147483647 w 378"/>
              <a:gd name="T57" fmla="*/ 2147483647 h 820"/>
              <a:gd name="T58" fmla="*/ 2147483647 w 378"/>
              <a:gd name="T59" fmla="*/ 2147483647 h 820"/>
              <a:gd name="T60" fmla="*/ 2147483647 w 378"/>
              <a:gd name="T61" fmla="*/ 2147483647 h 820"/>
              <a:gd name="T62" fmla="*/ 2147483647 w 378"/>
              <a:gd name="T63" fmla="*/ 2147483647 h 820"/>
              <a:gd name="T64" fmla="*/ 2147483647 w 378"/>
              <a:gd name="T65" fmla="*/ 2147483647 h 820"/>
              <a:gd name="T66" fmla="*/ 2147483647 w 378"/>
              <a:gd name="T67" fmla="*/ 2147483647 h 820"/>
              <a:gd name="T68" fmla="*/ 2147483647 w 378"/>
              <a:gd name="T69" fmla="*/ 2147483647 h 820"/>
              <a:gd name="T70" fmla="*/ 2147483647 w 378"/>
              <a:gd name="T71" fmla="*/ 2147483647 h 820"/>
              <a:gd name="T72" fmla="*/ 2147483647 w 378"/>
              <a:gd name="T73" fmla="*/ 2147483647 h 820"/>
              <a:gd name="T74" fmla="*/ 2147483647 w 378"/>
              <a:gd name="T75" fmla="*/ 2147483647 h 820"/>
              <a:gd name="T76" fmla="*/ 2147483647 w 378"/>
              <a:gd name="T77" fmla="*/ 2147483647 h 820"/>
              <a:gd name="T78" fmla="*/ 2147483647 w 378"/>
              <a:gd name="T79" fmla="*/ 2147483647 h 820"/>
              <a:gd name="T80" fmla="*/ 2147483647 w 378"/>
              <a:gd name="T81" fmla="*/ 2147483647 h 820"/>
              <a:gd name="T82" fmla="*/ 2147483647 w 378"/>
              <a:gd name="T83" fmla="*/ 2147483647 h 820"/>
              <a:gd name="T84" fmla="*/ 2147483647 w 378"/>
              <a:gd name="T85" fmla="*/ 2147483647 h 820"/>
              <a:gd name="T86" fmla="*/ 2147483647 w 378"/>
              <a:gd name="T87" fmla="*/ 2147483647 h 820"/>
              <a:gd name="T88" fmla="*/ 2147483647 w 378"/>
              <a:gd name="T89" fmla="*/ 2147483647 h 820"/>
              <a:gd name="T90" fmla="*/ 2147483647 w 378"/>
              <a:gd name="T91" fmla="*/ 2147483647 h 820"/>
              <a:gd name="T92" fmla="*/ 2147483647 w 378"/>
              <a:gd name="T93" fmla="*/ 2147483647 h 820"/>
              <a:gd name="T94" fmla="*/ 2147483647 w 378"/>
              <a:gd name="T95" fmla="*/ 2147483647 h 820"/>
              <a:gd name="T96" fmla="*/ 2147483647 w 378"/>
              <a:gd name="T97" fmla="*/ 2147483647 h 820"/>
              <a:gd name="T98" fmla="*/ 2147483647 w 378"/>
              <a:gd name="T99" fmla="*/ 2147483647 h 820"/>
              <a:gd name="T100" fmla="*/ 2147483647 w 378"/>
              <a:gd name="T101" fmla="*/ 2147483647 h 820"/>
              <a:gd name="T102" fmla="*/ 2147483647 w 378"/>
              <a:gd name="T103" fmla="*/ 2147483647 h 820"/>
              <a:gd name="T104" fmla="*/ 2147483647 w 378"/>
              <a:gd name="T105" fmla="*/ 2147483647 h 820"/>
              <a:gd name="T106" fmla="*/ 2147483647 w 378"/>
              <a:gd name="T107" fmla="*/ 2147483647 h 820"/>
              <a:gd name="T108" fmla="*/ 2147483647 w 378"/>
              <a:gd name="T109" fmla="*/ 2147483647 h 820"/>
              <a:gd name="T110" fmla="*/ 2147483647 w 378"/>
              <a:gd name="T111" fmla="*/ 2147483647 h 820"/>
              <a:gd name="T112" fmla="*/ 2147483647 w 378"/>
              <a:gd name="T113" fmla="*/ 2147483647 h 820"/>
              <a:gd name="T114" fmla="*/ 2147483647 w 378"/>
              <a:gd name="T115" fmla="*/ 2147483647 h 820"/>
              <a:gd name="T116" fmla="*/ 2147483647 w 378"/>
              <a:gd name="T117" fmla="*/ 2147483647 h 820"/>
              <a:gd name="T118" fmla="*/ 0 w 378"/>
              <a:gd name="T119" fmla="*/ 2147483647 h 8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8"/>
              <a:gd name="T181" fmla="*/ 0 h 820"/>
              <a:gd name="T182" fmla="*/ 378 w 378"/>
              <a:gd name="T183" fmla="*/ 820 h 8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8" h="820">
                <a:moveTo>
                  <a:pt x="0" y="37"/>
                </a:moveTo>
                <a:lnTo>
                  <a:pt x="1" y="53"/>
                </a:lnTo>
                <a:lnTo>
                  <a:pt x="2" y="65"/>
                </a:lnTo>
                <a:lnTo>
                  <a:pt x="5" y="75"/>
                </a:lnTo>
                <a:lnTo>
                  <a:pt x="7" y="83"/>
                </a:lnTo>
                <a:lnTo>
                  <a:pt x="9" y="89"/>
                </a:lnTo>
                <a:lnTo>
                  <a:pt x="11" y="94"/>
                </a:lnTo>
                <a:lnTo>
                  <a:pt x="13" y="99"/>
                </a:lnTo>
                <a:lnTo>
                  <a:pt x="16" y="103"/>
                </a:lnTo>
                <a:lnTo>
                  <a:pt x="19" y="106"/>
                </a:lnTo>
                <a:lnTo>
                  <a:pt x="21" y="110"/>
                </a:lnTo>
                <a:lnTo>
                  <a:pt x="24" y="113"/>
                </a:lnTo>
                <a:lnTo>
                  <a:pt x="28" y="115"/>
                </a:lnTo>
                <a:lnTo>
                  <a:pt x="30" y="119"/>
                </a:lnTo>
                <a:lnTo>
                  <a:pt x="32" y="123"/>
                </a:lnTo>
                <a:lnTo>
                  <a:pt x="34" y="128"/>
                </a:lnTo>
                <a:lnTo>
                  <a:pt x="35" y="135"/>
                </a:lnTo>
                <a:lnTo>
                  <a:pt x="36" y="142"/>
                </a:lnTo>
                <a:lnTo>
                  <a:pt x="39" y="148"/>
                </a:lnTo>
                <a:lnTo>
                  <a:pt x="43" y="155"/>
                </a:lnTo>
                <a:lnTo>
                  <a:pt x="49" y="160"/>
                </a:lnTo>
                <a:lnTo>
                  <a:pt x="54" y="165"/>
                </a:lnTo>
                <a:lnTo>
                  <a:pt x="60" y="170"/>
                </a:lnTo>
                <a:lnTo>
                  <a:pt x="65" y="176"/>
                </a:lnTo>
                <a:lnTo>
                  <a:pt x="68" y="182"/>
                </a:lnTo>
                <a:lnTo>
                  <a:pt x="71" y="187"/>
                </a:lnTo>
                <a:lnTo>
                  <a:pt x="74" y="194"/>
                </a:lnTo>
                <a:lnTo>
                  <a:pt x="78" y="200"/>
                </a:lnTo>
                <a:lnTo>
                  <a:pt x="82" y="205"/>
                </a:lnTo>
                <a:lnTo>
                  <a:pt x="86" y="211"/>
                </a:lnTo>
                <a:lnTo>
                  <a:pt x="90" y="216"/>
                </a:lnTo>
                <a:lnTo>
                  <a:pt x="93" y="221"/>
                </a:lnTo>
                <a:lnTo>
                  <a:pt x="96" y="227"/>
                </a:lnTo>
                <a:lnTo>
                  <a:pt x="99" y="231"/>
                </a:lnTo>
                <a:lnTo>
                  <a:pt x="103" y="236"/>
                </a:lnTo>
                <a:lnTo>
                  <a:pt x="108" y="241"/>
                </a:lnTo>
                <a:lnTo>
                  <a:pt x="112" y="246"/>
                </a:lnTo>
                <a:lnTo>
                  <a:pt x="118" y="251"/>
                </a:lnTo>
                <a:lnTo>
                  <a:pt x="123" y="256"/>
                </a:lnTo>
                <a:lnTo>
                  <a:pt x="128" y="261"/>
                </a:lnTo>
                <a:lnTo>
                  <a:pt x="133" y="266"/>
                </a:lnTo>
                <a:lnTo>
                  <a:pt x="138" y="272"/>
                </a:lnTo>
                <a:lnTo>
                  <a:pt x="144" y="278"/>
                </a:lnTo>
                <a:lnTo>
                  <a:pt x="151" y="285"/>
                </a:lnTo>
                <a:lnTo>
                  <a:pt x="159" y="292"/>
                </a:lnTo>
                <a:lnTo>
                  <a:pt x="166" y="299"/>
                </a:lnTo>
                <a:lnTo>
                  <a:pt x="174" y="307"/>
                </a:lnTo>
                <a:lnTo>
                  <a:pt x="182" y="314"/>
                </a:lnTo>
                <a:lnTo>
                  <a:pt x="191" y="320"/>
                </a:lnTo>
                <a:lnTo>
                  <a:pt x="199" y="327"/>
                </a:lnTo>
                <a:lnTo>
                  <a:pt x="207" y="336"/>
                </a:lnTo>
                <a:lnTo>
                  <a:pt x="215" y="346"/>
                </a:lnTo>
                <a:lnTo>
                  <a:pt x="222" y="357"/>
                </a:lnTo>
                <a:lnTo>
                  <a:pt x="229" y="368"/>
                </a:lnTo>
                <a:lnTo>
                  <a:pt x="236" y="379"/>
                </a:lnTo>
                <a:lnTo>
                  <a:pt x="241" y="389"/>
                </a:lnTo>
                <a:lnTo>
                  <a:pt x="246" y="397"/>
                </a:lnTo>
                <a:lnTo>
                  <a:pt x="250" y="405"/>
                </a:lnTo>
                <a:lnTo>
                  <a:pt x="254" y="414"/>
                </a:lnTo>
                <a:lnTo>
                  <a:pt x="258" y="424"/>
                </a:lnTo>
                <a:lnTo>
                  <a:pt x="261" y="434"/>
                </a:lnTo>
                <a:lnTo>
                  <a:pt x="263" y="445"/>
                </a:lnTo>
                <a:lnTo>
                  <a:pt x="265" y="456"/>
                </a:lnTo>
                <a:lnTo>
                  <a:pt x="265" y="469"/>
                </a:lnTo>
                <a:lnTo>
                  <a:pt x="263" y="481"/>
                </a:lnTo>
                <a:lnTo>
                  <a:pt x="261" y="494"/>
                </a:lnTo>
                <a:lnTo>
                  <a:pt x="259" y="507"/>
                </a:lnTo>
                <a:lnTo>
                  <a:pt x="258" y="519"/>
                </a:lnTo>
                <a:lnTo>
                  <a:pt x="256" y="530"/>
                </a:lnTo>
                <a:lnTo>
                  <a:pt x="255" y="542"/>
                </a:lnTo>
                <a:lnTo>
                  <a:pt x="254" y="551"/>
                </a:lnTo>
                <a:lnTo>
                  <a:pt x="252" y="561"/>
                </a:lnTo>
                <a:lnTo>
                  <a:pt x="250" y="569"/>
                </a:lnTo>
                <a:lnTo>
                  <a:pt x="247" y="576"/>
                </a:lnTo>
                <a:lnTo>
                  <a:pt x="246" y="583"/>
                </a:lnTo>
                <a:lnTo>
                  <a:pt x="244" y="589"/>
                </a:lnTo>
                <a:lnTo>
                  <a:pt x="243" y="595"/>
                </a:lnTo>
                <a:lnTo>
                  <a:pt x="241" y="602"/>
                </a:lnTo>
                <a:lnTo>
                  <a:pt x="240" y="609"/>
                </a:lnTo>
                <a:lnTo>
                  <a:pt x="236" y="617"/>
                </a:lnTo>
                <a:lnTo>
                  <a:pt x="232" y="625"/>
                </a:lnTo>
                <a:lnTo>
                  <a:pt x="229" y="630"/>
                </a:lnTo>
                <a:lnTo>
                  <a:pt x="227" y="636"/>
                </a:lnTo>
                <a:lnTo>
                  <a:pt x="223" y="641"/>
                </a:lnTo>
                <a:lnTo>
                  <a:pt x="219" y="648"/>
                </a:lnTo>
                <a:lnTo>
                  <a:pt x="215" y="655"/>
                </a:lnTo>
                <a:lnTo>
                  <a:pt x="211" y="661"/>
                </a:lnTo>
                <a:lnTo>
                  <a:pt x="206" y="668"/>
                </a:lnTo>
                <a:lnTo>
                  <a:pt x="202" y="675"/>
                </a:lnTo>
                <a:lnTo>
                  <a:pt x="198" y="682"/>
                </a:lnTo>
                <a:lnTo>
                  <a:pt x="194" y="689"/>
                </a:lnTo>
                <a:lnTo>
                  <a:pt x="190" y="695"/>
                </a:lnTo>
                <a:lnTo>
                  <a:pt x="186" y="701"/>
                </a:lnTo>
                <a:lnTo>
                  <a:pt x="183" y="707"/>
                </a:lnTo>
                <a:lnTo>
                  <a:pt x="179" y="712"/>
                </a:lnTo>
                <a:lnTo>
                  <a:pt x="177" y="716"/>
                </a:lnTo>
                <a:lnTo>
                  <a:pt x="175" y="719"/>
                </a:lnTo>
                <a:lnTo>
                  <a:pt x="172" y="723"/>
                </a:lnTo>
                <a:lnTo>
                  <a:pt x="171" y="724"/>
                </a:lnTo>
                <a:lnTo>
                  <a:pt x="172" y="722"/>
                </a:lnTo>
                <a:lnTo>
                  <a:pt x="173" y="720"/>
                </a:lnTo>
                <a:lnTo>
                  <a:pt x="174" y="717"/>
                </a:lnTo>
                <a:lnTo>
                  <a:pt x="175" y="715"/>
                </a:lnTo>
                <a:lnTo>
                  <a:pt x="174" y="716"/>
                </a:lnTo>
                <a:lnTo>
                  <a:pt x="172" y="719"/>
                </a:lnTo>
                <a:lnTo>
                  <a:pt x="169" y="726"/>
                </a:lnTo>
                <a:lnTo>
                  <a:pt x="164" y="735"/>
                </a:lnTo>
                <a:lnTo>
                  <a:pt x="158" y="746"/>
                </a:lnTo>
                <a:lnTo>
                  <a:pt x="152" y="758"/>
                </a:lnTo>
                <a:lnTo>
                  <a:pt x="147" y="770"/>
                </a:lnTo>
                <a:lnTo>
                  <a:pt x="144" y="783"/>
                </a:lnTo>
                <a:lnTo>
                  <a:pt x="143" y="795"/>
                </a:lnTo>
                <a:lnTo>
                  <a:pt x="145" y="807"/>
                </a:lnTo>
                <a:lnTo>
                  <a:pt x="149" y="815"/>
                </a:lnTo>
                <a:lnTo>
                  <a:pt x="156" y="820"/>
                </a:lnTo>
                <a:lnTo>
                  <a:pt x="164" y="820"/>
                </a:lnTo>
                <a:lnTo>
                  <a:pt x="173" y="819"/>
                </a:lnTo>
                <a:lnTo>
                  <a:pt x="182" y="815"/>
                </a:lnTo>
                <a:lnTo>
                  <a:pt x="190" y="811"/>
                </a:lnTo>
                <a:lnTo>
                  <a:pt x="197" y="806"/>
                </a:lnTo>
                <a:lnTo>
                  <a:pt x="202" y="801"/>
                </a:lnTo>
                <a:lnTo>
                  <a:pt x="207" y="797"/>
                </a:lnTo>
                <a:lnTo>
                  <a:pt x="212" y="792"/>
                </a:lnTo>
                <a:lnTo>
                  <a:pt x="217" y="786"/>
                </a:lnTo>
                <a:lnTo>
                  <a:pt x="222" y="779"/>
                </a:lnTo>
                <a:lnTo>
                  <a:pt x="227" y="772"/>
                </a:lnTo>
                <a:lnTo>
                  <a:pt x="233" y="763"/>
                </a:lnTo>
                <a:lnTo>
                  <a:pt x="240" y="755"/>
                </a:lnTo>
                <a:lnTo>
                  <a:pt x="247" y="745"/>
                </a:lnTo>
                <a:lnTo>
                  <a:pt x="251" y="740"/>
                </a:lnTo>
                <a:lnTo>
                  <a:pt x="255" y="734"/>
                </a:lnTo>
                <a:lnTo>
                  <a:pt x="260" y="728"/>
                </a:lnTo>
                <a:lnTo>
                  <a:pt x="266" y="721"/>
                </a:lnTo>
                <a:lnTo>
                  <a:pt x="271" y="715"/>
                </a:lnTo>
                <a:lnTo>
                  <a:pt x="277" y="708"/>
                </a:lnTo>
                <a:lnTo>
                  <a:pt x="284" y="701"/>
                </a:lnTo>
                <a:lnTo>
                  <a:pt x="290" y="693"/>
                </a:lnTo>
                <a:lnTo>
                  <a:pt x="296" y="686"/>
                </a:lnTo>
                <a:lnTo>
                  <a:pt x="302" y="678"/>
                </a:lnTo>
                <a:lnTo>
                  <a:pt x="308" y="670"/>
                </a:lnTo>
                <a:lnTo>
                  <a:pt x="313" y="663"/>
                </a:lnTo>
                <a:lnTo>
                  <a:pt x="319" y="655"/>
                </a:lnTo>
                <a:lnTo>
                  <a:pt x="323" y="648"/>
                </a:lnTo>
                <a:lnTo>
                  <a:pt x="328" y="640"/>
                </a:lnTo>
                <a:lnTo>
                  <a:pt x="331" y="633"/>
                </a:lnTo>
                <a:lnTo>
                  <a:pt x="335" y="626"/>
                </a:lnTo>
                <a:lnTo>
                  <a:pt x="338" y="619"/>
                </a:lnTo>
                <a:lnTo>
                  <a:pt x="341" y="613"/>
                </a:lnTo>
                <a:lnTo>
                  <a:pt x="343" y="606"/>
                </a:lnTo>
                <a:lnTo>
                  <a:pt x="346" y="600"/>
                </a:lnTo>
                <a:lnTo>
                  <a:pt x="349" y="594"/>
                </a:lnTo>
                <a:lnTo>
                  <a:pt x="351" y="587"/>
                </a:lnTo>
                <a:lnTo>
                  <a:pt x="354" y="581"/>
                </a:lnTo>
                <a:lnTo>
                  <a:pt x="356" y="575"/>
                </a:lnTo>
                <a:lnTo>
                  <a:pt x="358" y="569"/>
                </a:lnTo>
                <a:lnTo>
                  <a:pt x="361" y="562"/>
                </a:lnTo>
                <a:lnTo>
                  <a:pt x="363" y="556"/>
                </a:lnTo>
                <a:lnTo>
                  <a:pt x="365" y="550"/>
                </a:lnTo>
                <a:lnTo>
                  <a:pt x="367" y="544"/>
                </a:lnTo>
                <a:lnTo>
                  <a:pt x="369" y="538"/>
                </a:lnTo>
                <a:lnTo>
                  <a:pt x="370" y="532"/>
                </a:lnTo>
                <a:lnTo>
                  <a:pt x="372" y="526"/>
                </a:lnTo>
                <a:lnTo>
                  <a:pt x="373" y="519"/>
                </a:lnTo>
                <a:lnTo>
                  <a:pt x="375" y="511"/>
                </a:lnTo>
                <a:lnTo>
                  <a:pt x="376" y="504"/>
                </a:lnTo>
                <a:lnTo>
                  <a:pt x="377" y="496"/>
                </a:lnTo>
                <a:lnTo>
                  <a:pt x="377" y="488"/>
                </a:lnTo>
                <a:lnTo>
                  <a:pt x="378" y="481"/>
                </a:lnTo>
                <a:lnTo>
                  <a:pt x="378" y="473"/>
                </a:lnTo>
                <a:lnTo>
                  <a:pt x="378" y="465"/>
                </a:lnTo>
                <a:lnTo>
                  <a:pt x="378" y="458"/>
                </a:lnTo>
                <a:lnTo>
                  <a:pt x="377" y="451"/>
                </a:lnTo>
                <a:lnTo>
                  <a:pt x="376" y="444"/>
                </a:lnTo>
                <a:lnTo>
                  <a:pt x="375" y="438"/>
                </a:lnTo>
                <a:lnTo>
                  <a:pt x="374" y="432"/>
                </a:lnTo>
                <a:lnTo>
                  <a:pt x="372" y="427"/>
                </a:lnTo>
                <a:lnTo>
                  <a:pt x="370" y="423"/>
                </a:lnTo>
                <a:lnTo>
                  <a:pt x="367" y="417"/>
                </a:lnTo>
                <a:lnTo>
                  <a:pt x="366" y="415"/>
                </a:lnTo>
                <a:lnTo>
                  <a:pt x="365" y="415"/>
                </a:lnTo>
                <a:lnTo>
                  <a:pt x="365" y="416"/>
                </a:lnTo>
                <a:lnTo>
                  <a:pt x="366" y="416"/>
                </a:lnTo>
                <a:lnTo>
                  <a:pt x="366" y="414"/>
                </a:lnTo>
                <a:lnTo>
                  <a:pt x="365" y="410"/>
                </a:lnTo>
                <a:lnTo>
                  <a:pt x="363" y="402"/>
                </a:lnTo>
                <a:lnTo>
                  <a:pt x="361" y="397"/>
                </a:lnTo>
                <a:lnTo>
                  <a:pt x="358" y="391"/>
                </a:lnTo>
                <a:lnTo>
                  <a:pt x="355" y="384"/>
                </a:lnTo>
                <a:lnTo>
                  <a:pt x="351" y="378"/>
                </a:lnTo>
                <a:lnTo>
                  <a:pt x="347" y="370"/>
                </a:lnTo>
                <a:lnTo>
                  <a:pt x="342" y="363"/>
                </a:lnTo>
                <a:lnTo>
                  <a:pt x="338" y="355"/>
                </a:lnTo>
                <a:lnTo>
                  <a:pt x="332" y="348"/>
                </a:lnTo>
                <a:lnTo>
                  <a:pt x="327" y="340"/>
                </a:lnTo>
                <a:lnTo>
                  <a:pt x="322" y="333"/>
                </a:lnTo>
                <a:lnTo>
                  <a:pt x="317" y="326"/>
                </a:lnTo>
                <a:lnTo>
                  <a:pt x="312" y="319"/>
                </a:lnTo>
                <a:lnTo>
                  <a:pt x="308" y="313"/>
                </a:lnTo>
                <a:lnTo>
                  <a:pt x="303" y="307"/>
                </a:lnTo>
                <a:lnTo>
                  <a:pt x="299" y="302"/>
                </a:lnTo>
                <a:lnTo>
                  <a:pt x="296" y="297"/>
                </a:lnTo>
                <a:lnTo>
                  <a:pt x="289" y="290"/>
                </a:lnTo>
                <a:lnTo>
                  <a:pt x="283" y="283"/>
                </a:lnTo>
                <a:lnTo>
                  <a:pt x="276" y="275"/>
                </a:lnTo>
                <a:lnTo>
                  <a:pt x="270" y="268"/>
                </a:lnTo>
                <a:lnTo>
                  <a:pt x="263" y="261"/>
                </a:lnTo>
                <a:lnTo>
                  <a:pt x="256" y="255"/>
                </a:lnTo>
                <a:lnTo>
                  <a:pt x="250" y="249"/>
                </a:lnTo>
                <a:lnTo>
                  <a:pt x="244" y="244"/>
                </a:lnTo>
                <a:lnTo>
                  <a:pt x="239" y="239"/>
                </a:lnTo>
                <a:lnTo>
                  <a:pt x="237" y="236"/>
                </a:lnTo>
                <a:lnTo>
                  <a:pt x="236" y="232"/>
                </a:lnTo>
                <a:lnTo>
                  <a:pt x="235" y="229"/>
                </a:lnTo>
                <a:lnTo>
                  <a:pt x="232" y="224"/>
                </a:lnTo>
                <a:lnTo>
                  <a:pt x="225" y="217"/>
                </a:lnTo>
                <a:lnTo>
                  <a:pt x="214" y="209"/>
                </a:lnTo>
                <a:lnTo>
                  <a:pt x="197" y="197"/>
                </a:lnTo>
                <a:lnTo>
                  <a:pt x="187" y="189"/>
                </a:lnTo>
                <a:lnTo>
                  <a:pt x="175" y="181"/>
                </a:lnTo>
                <a:lnTo>
                  <a:pt x="164" y="172"/>
                </a:lnTo>
                <a:lnTo>
                  <a:pt x="152" y="162"/>
                </a:lnTo>
                <a:lnTo>
                  <a:pt x="141" y="152"/>
                </a:lnTo>
                <a:lnTo>
                  <a:pt x="129" y="141"/>
                </a:lnTo>
                <a:lnTo>
                  <a:pt x="117" y="129"/>
                </a:lnTo>
                <a:lnTo>
                  <a:pt x="106" y="118"/>
                </a:lnTo>
                <a:lnTo>
                  <a:pt x="95" y="106"/>
                </a:lnTo>
                <a:lnTo>
                  <a:pt x="85" y="95"/>
                </a:lnTo>
                <a:lnTo>
                  <a:pt x="76" y="83"/>
                </a:lnTo>
                <a:lnTo>
                  <a:pt x="66" y="72"/>
                </a:lnTo>
                <a:lnTo>
                  <a:pt x="59" y="61"/>
                </a:lnTo>
                <a:lnTo>
                  <a:pt x="52" y="50"/>
                </a:lnTo>
                <a:lnTo>
                  <a:pt x="46" y="41"/>
                </a:lnTo>
                <a:lnTo>
                  <a:pt x="42" y="32"/>
                </a:lnTo>
                <a:lnTo>
                  <a:pt x="35" y="17"/>
                </a:lnTo>
                <a:lnTo>
                  <a:pt x="27" y="7"/>
                </a:lnTo>
                <a:lnTo>
                  <a:pt x="20" y="1"/>
                </a:lnTo>
                <a:lnTo>
                  <a:pt x="12" y="0"/>
                </a:lnTo>
                <a:lnTo>
                  <a:pt x="7" y="4"/>
                </a:lnTo>
                <a:lnTo>
                  <a:pt x="2" y="11"/>
                </a:lnTo>
                <a:lnTo>
                  <a:pt x="0" y="22"/>
                </a:lnTo>
                <a:lnTo>
                  <a:pt x="0" y="37"/>
                </a:lnTo>
                <a:close/>
              </a:path>
            </a:pathLst>
          </a:custGeom>
          <a:solidFill>
            <a:srgbClr val="E5E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6" name="Freeform 125"/>
          <p:cNvSpPr>
            <a:spLocks/>
          </p:cNvSpPr>
          <p:nvPr/>
        </p:nvSpPr>
        <p:spPr bwMode="auto">
          <a:xfrm>
            <a:off x="7586663" y="3494088"/>
            <a:ext cx="544512" cy="1220787"/>
          </a:xfrm>
          <a:custGeom>
            <a:avLst/>
            <a:gdLst>
              <a:gd name="T0" fmla="*/ 2147483647 w 386"/>
              <a:gd name="T1" fmla="*/ 2147483647 h 769"/>
              <a:gd name="T2" fmla="*/ 2147483647 w 386"/>
              <a:gd name="T3" fmla="*/ 2147483647 h 769"/>
              <a:gd name="T4" fmla="*/ 2147483647 w 386"/>
              <a:gd name="T5" fmla="*/ 2147483647 h 769"/>
              <a:gd name="T6" fmla="*/ 2147483647 w 386"/>
              <a:gd name="T7" fmla="*/ 2147483647 h 769"/>
              <a:gd name="T8" fmla="*/ 2147483647 w 386"/>
              <a:gd name="T9" fmla="*/ 2147483647 h 769"/>
              <a:gd name="T10" fmla="*/ 2147483647 w 386"/>
              <a:gd name="T11" fmla="*/ 2147483647 h 769"/>
              <a:gd name="T12" fmla="*/ 2147483647 w 386"/>
              <a:gd name="T13" fmla="*/ 2147483647 h 769"/>
              <a:gd name="T14" fmla="*/ 2147483647 w 386"/>
              <a:gd name="T15" fmla="*/ 2147483647 h 769"/>
              <a:gd name="T16" fmla="*/ 2147483647 w 386"/>
              <a:gd name="T17" fmla="*/ 2147483647 h 769"/>
              <a:gd name="T18" fmla="*/ 2147483647 w 386"/>
              <a:gd name="T19" fmla="*/ 2147483647 h 769"/>
              <a:gd name="T20" fmla="*/ 2147483647 w 386"/>
              <a:gd name="T21" fmla="*/ 2147483647 h 769"/>
              <a:gd name="T22" fmla="*/ 2147483647 w 386"/>
              <a:gd name="T23" fmla="*/ 2147483647 h 769"/>
              <a:gd name="T24" fmla="*/ 2147483647 w 386"/>
              <a:gd name="T25" fmla="*/ 2147483647 h 769"/>
              <a:gd name="T26" fmla="*/ 2147483647 w 386"/>
              <a:gd name="T27" fmla="*/ 2147483647 h 769"/>
              <a:gd name="T28" fmla="*/ 2147483647 w 386"/>
              <a:gd name="T29" fmla="*/ 2147483647 h 769"/>
              <a:gd name="T30" fmla="*/ 2147483647 w 386"/>
              <a:gd name="T31" fmla="*/ 2147483647 h 769"/>
              <a:gd name="T32" fmla="*/ 2147483647 w 386"/>
              <a:gd name="T33" fmla="*/ 2147483647 h 769"/>
              <a:gd name="T34" fmla="*/ 2147483647 w 386"/>
              <a:gd name="T35" fmla="*/ 2147483647 h 769"/>
              <a:gd name="T36" fmla="*/ 2147483647 w 386"/>
              <a:gd name="T37" fmla="*/ 2147483647 h 769"/>
              <a:gd name="T38" fmla="*/ 2147483647 w 386"/>
              <a:gd name="T39" fmla="*/ 2147483647 h 769"/>
              <a:gd name="T40" fmla="*/ 2147483647 w 386"/>
              <a:gd name="T41" fmla="*/ 2147483647 h 769"/>
              <a:gd name="T42" fmla="*/ 2147483647 w 386"/>
              <a:gd name="T43" fmla="*/ 2147483647 h 769"/>
              <a:gd name="T44" fmla="*/ 2147483647 w 386"/>
              <a:gd name="T45" fmla="*/ 2147483647 h 769"/>
              <a:gd name="T46" fmla="*/ 2147483647 w 386"/>
              <a:gd name="T47" fmla="*/ 2147483647 h 769"/>
              <a:gd name="T48" fmla="*/ 2147483647 w 386"/>
              <a:gd name="T49" fmla="*/ 2147483647 h 769"/>
              <a:gd name="T50" fmla="*/ 2147483647 w 386"/>
              <a:gd name="T51" fmla="*/ 2147483647 h 769"/>
              <a:gd name="T52" fmla="*/ 2147483647 w 386"/>
              <a:gd name="T53" fmla="*/ 2147483647 h 769"/>
              <a:gd name="T54" fmla="*/ 2147483647 w 386"/>
              <a:gd name="T55" fmla="*/ 2147483647 h 769"/>
              <a:gd name="T56" fmla="*/ 2147483647 w 386"/>
              <a:gd name="T57" fmla="*/ 2147483647 h 769"/>
              <a:gd name="T58" fmla="*/ 2147483647 w 386"/>
              <a:gd name="T59" fmla="*/ 2147483647 h 769"/>
              <a:gd name="T60" fmla="*/ 2147483647 w 386"/>
              <a:gd name="T61" fmla="*/ 2147483647 h 769"/>
              <a:gd name="T62" fmla="*/ 2147483647 w 386"/>
              <a:gd name="T63" fmla="*/ 2147483647 h 769"/>
              <a:gd name="T64" fmla="*/ 2147483647 w 386"/>
              <a:gd name="T65" fmla="*/ 2147483647 h 769"/>
              <a:gd name="T66" fmla="*/ 2147483647 w 386"/>
              <a:gd name="T67" fmla="*/ 2147483647 h 769"/>
              <a:gd name="T68" fmla="*/ 2147483647 w 386"/>
              <a:gd name="T69" fmla="*/ 2147483647 h 769"/>
              <a:gd name="T70" fmla="*/ 2147483647 w 386"/>
              <a:gd name="T71" fmla="*/ 2147483647 h 769"/>
              <a:gd name="T72" fmla="*/ 2147483647 w 386"/>
              <a:gd name="T73" fmla="*/ 2147483647 h 769"/>
              <a:gd name="T74" fmla="*/ 2147483647 w 386"/>
              <a:gd name="T75" fmla="*/ 2147483647 h 769"/>
              <a:gd name="T76" fmla="*/ 2147483647 w 386"/>
              <a:gd name="T77" fmla="*/ 2147483647 h 769"/>
              <a:gd name="T78" fmla="*/ 2147483647 w 386"/>
              <a:gd name="T79" fmla="*/ 2147483647 h 769"/>
              <a:gd name="T80" fmla="*/ 2147483647 w 386"/>
              <a:gd name="T81" fmla="*/ 2147483647 h 769"/>
              <a:gd name="T82" fmla="*/ 2147483647 w 386"/>
              <a:gd name="T83" fmla="*/ 2147483647 h 769"/>
              <a:gd name="T84" fmla="*/ 2147483647 w 386"/>
              <a:gd name="T85" fmla="*/ 2147483647 h 769"/>
              <a:gd name="T86" fmla="*/ 2147483647 w 386"/>
              <a:gd name="T87" fmla="*/ 2147483647 h 769"/>
              <a:gd name="T88" fmla="*/ 2147483647 w 386"/>
              <a:gd name="T89" fmla="*/ 2147483647 h 769"/>
              <a:gd name="T90" fmla="*/ 2147483647 w 386"/>
              <a:gd name="T91" fmla="*/ 2147483647 h 769"/>
              <a:gd name="T92" fmla="*/ 2147483647 w 386"/>
              <a:gd name="T93" fmla="*/ 2147483647 h 769"/>
              <a:gd name="T94" fmla="*/ 2147483647 w 386"/>
              <a:gd name="T95" fmla="*/ 2147483647 h 769"/>
              <a:gd name="T96" fmla="*/ 2147483647 w 386"/>
              <a:gd name="T97" fmla="*/ 2147483647 h 769"/>
              <a:gd name="T98" fmla="*/ 2147483647 w 386"/>
              <a:gd name="T99" fmla="*/ 2147483647 h 769"/>
              <a:gd name="T100" fmla="*/ 2147483647 w 386"/>
              <a:gd name="T101" fmla="*/ 2147483647 h 769"/>
              <a:gd name="T102" fmla="*/ 2147483647 w 386"/>
              <a:gd name="T103" fmla="*/ 2147483647 h 769"/>
              <a:gd name="T104" fmla="*/ 2147483647 w 386"/>
              <a:gd name="T105" fmla="*/ 2147483647 h 769"/>
              <a:gd name="T106" fmla="*/ 2147483647 w 386"/>
              <a:gd name="T107" fmla="*/ 2147483647 h 769"/>
              <a:gd name="T108" fmla="*/ 2147483647 w 386"/>
              <a:gd name="T109" fmla="*/ 0 h 769"/>
              <a:gd name="T110" fmla="*/ 2147483647 w 386"/>
              <a:gd name="T111" fmla="*/ 2147483647 h 7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6"/>
              <a:gd name="T169" fmla="*/ 0 h 769"/>
              <a:gd name="T170" fmla="*/ 386 w 386"/>
              <a:gd name="T171" fmla="*/ 769 h 7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6" h="769">
                <a:moveTo>
                  <a:pt x="2" y="52"/>
                </a:moveTo>
                <a:lnTo>
                  <a:pt x="2" y="67"/>
                </a:lnTo>
                <a:lnTo>
                  <a:pt x="2" y="77"/>
                </a:lnTo>
                <a:lnTo>
                  <a:pt x="2" y="85"/>
                </a:lnTo>
                <a:lnTo>
                  <a:pt x="1" y="89"/>
                </a:lnTo>
                <a:lnTo>
                  <a:pt x="0" y="92"/>
                </a:lnTo>
                <a:lnTo>
                  <a:pt x="0" y="94"/>
                </a:lnTo>
                <a:lnTo>
                  <a:pt x="2" y="96"/>
                </a:lnTo>
                <a:lnTo>
                  <a:pt x="3" y="100"/>
                </a:lnTo>
                <a:lnTo>
                  <a:pt x="6" y="102"/>
                </a:lnTo>
                <a:lnTo>
                  <a:pt x="8" y="105"/>
                </a:lnTo>
                <a:lnTo>
                  <a:pt x="10" y="106"/>
                </a:lnTo>
                <a:lnTo>
                  <a:pt x="12" y="108"/>
                </a:lnTo>
                <a:lnTo>
                  <a:pt x="14" y="109"/>
                </a:lnTo>
                <a:lnTo>
                  <a:pt x="15" y="112"/>
                </a:lnTo>
                <a:lnTo>
                  <a:pt x="16" y="117"/>
                </a:lnTo>
                <a:lnTo>
                  <a:pt x="16" y="123"/>
                </a:lnTo>
                <a:lnTo>
                  <a:pt x="16" y="131"/>
                </a:lnTo>
                <a:lnTo>
                  <a:pt x="17" y="140"/>
                </a:lnTo>
                <a:lnTo>
                  <a:pt x="18" y="149"/>
                </a:lnTo>
                <a:lnTo>
                  <a:pt x="20" y="158"/>
                </a:lnTo>
                <a:lnTo>
                  <a:pt x="22" y="168"/>
                </a:lnTo>
                <a:lnTo>
                  <a:pt x="24" y="176"/>
                </a:lnTo>
                <a:lnTo>
                  <a:pt x="26" y="184"/>
                </a:lnTo>
                <a:lnTo>
                  <a:pt x="29" y="191"/>
                </a:lnTo>
                <a:lnTo>
                  <a:pt x="32" y="196"/>
                </a:lnTo>
                <a:lnTo>
                  <a:pt x="36" y="200"/>
                </a:lnTo>
                <a:lnTo>
                  <a:pt x="40" y="203"/>
                </a:lnTo>
                <a:lnTo>
                  <a:pt x="44" y="206"/>
                </a:lnTo>
                <a:lnTo>
                  <a:pt x="48" y="210"/>
                </a:lnTo>
                <a:lnTo>
                  <a:pt x="51" y="216"/>
                </a:lnTo>
                <a:lnTo>
                  <a:pt x="54" y="225"/>
                </a:lnTo>
                <a:lnTo>
                  <a:pt x="56" y="235"/>
                </a:lnTo>
                <a:lnTo>
                  <a:pt x="58" y="248"/>
                </a:lnTo>
                <a:lnTo>
                  <a:pt x="60" y="257"/>
                </a:lnTo>
                <a:lnTo>
                  <a:pt x="63" y="266"/>
                </a:lnTo>
                <a:lnTo>
                  <a:pt x="65" y="273"/>
                </a:lnTo>
                <a:lnTo>
                  <a:pt x="68" y="280"/>
                </a:lnTo>
                <a:lnTo>
                  <a:pt x="71" y="286"/>
                </a:lnTo>
                <a:lnTo>
                  <a:pt x="75" y="291"/>
                </a:lnTo>
                <a:lnTo>
                  <a:pt x="79" y="296"/>
                </a:lnTo>
                <a:lnTo>
                  <a:pt x="82" y="302"/>
                </a:lnTo>
                <a:lnTo>
                  <a:pt x="83" y="310"/>
                </a:lnTo>
                <a:lnTo>
                  <a:pt x="84" y="320"/>
                </a:lnTo>
                <a:lnTo>
                  <a:pt x="84" y="331"/>
                </a:lnTo>
                <a:lnTo>
                  <a:pt x="85" y="341"/>
                </a:lnTo>
                <a:lnTo>
                  <a:pt x="87" y="351"/>
                </a:lnTo>
                <a:lnTo>
                  <a:pt x="90" y="360"/>
                </a:lnTo>
                <a:lnTo>
                  <a:pt x="97" y="367"/>
                </a:lnTo>
                <a:lnTo>
                  <a:pt x="105" y="374"/>
                </a:lnTo>
                <a:lnTo>
                  <a:pt x="110" y="381"/>
                </a:lnTo>
                <a:lnTo>
                  <a:pt x="114" y="387"/>
                </a:lnTo>
                <a:lnTo>
                  <a:pt x="117" y="394"/>
                </a:lnTo>
                <a:lnTo>
                  <a:pt x="120" y="401"/>
                </a:lnTo>
                <a:lnTo>
                  <a:pt x="123" y="409"/>
                </a:lnTo>
                <a:lnTo>
                  <a:pt x="125" y="416"/>
                </a:lnTo>
                <a:lnTo>
                  <a:pt x="129" y="423"/>
                </a:lnTo>
                <a:lnTo>
                  <a:pt x="132" y="431"/>
                </a:lnTo>
                <a:lnTo>
                  <a:pt x="136" y="441"/>
                </a:lnTo>
                <a:lnTo>
                  <a:pt x="138" y="451"/>
                </a:lnTo>
                <a:lnTo>
                  <a:pt x="140" y="462"/>
                </a:lnTo>
                <a:lnTo>
                  <a:pt x="141" y="474"/>
                </a:lnTo>
                <a:lnTo>
                  <a:pt x="141" y="486"/>
                </a:lnTo>
                <a:lnTo>
                  <a:pt x="140" y="499"/>
                </a:lnTo>
                <a:lnTo>
                  <a:pt x="138" y="511"/>
                </a:lnTo>
                <a:lnTo>
                  <a:pt x="136" y="523"/>
                </a:lnTo>
                <a:lnTo>
                  <a:pt x="135" y="532"/>
                </a:lnTo>
                <a:lnTo>
                  <a:pt x="135" y="540"/>
                </a:lnTo>
                <a:lnTo>
                  <a:pt x="134" y="546"/>
                </a:lnTo>
                <a:lnTo>
                  <a:pt x="133" y="554"/>
                </a:lnTo>
                <a:lnTo>
                  <a:pt x="131" y="561"/>
                </a:lnTo>
                <a:lnTo>
                  <a:pt x="128" y="570"/>
                </a:lnTo>
                <a:lnTo>
                  <a:pt x="124" y="580"/>
                </a:lnTo>
                <a:lnTo>
                  <a:pt x="120" y="591"/>
                </a:lnTo>
                <a:lnTo>
                  <a:pt x="120" y="601"/>
                </a:lnTo>
                <a:lnTo>
                  <a:pt x="123" y="609"/>
                </a:lnTo>
                <a:lnTo>
                  <a:pt x="126" y="616"/>
                </a:lnTo>
                <a:lnTo>
                  <a:pt x="129" y="623"/>
                </a:lnTo>
                <a:lnTo>
                  <a:pt x="132" y="629"/>
                </a:lnTo>
                <a:lnTo>
                  <a:pt x="133" y="636"/>
                </a:lnTo>
                <a:lnTo>
                  <a:pt x="131" y="643"/>
                </a:lnTo>
                <a:lnTo>
                  <a:pt x="129" y="650"/>
                </a:lnTo>
                <a:lnTo>
                  <a:pt x="130" y="656"/>
                </a:lnTo>
                <a:lnTo>
                  <a:pt x="134" y="660"/>
                </a:lnTo>
                <a:lnTo>
                  <a:pt x="139" y="663"/>
                </a:lnTo>
                <a:lnTo>
                  <a:pt x="144" y="667"/>
                </a:lnTo>
                <a:lnTo>
                  <a:pt x="148" y="670"/>
                </a:lnTo>
                <a:lnTo>
                  <a:pt x="151" y="673"/>
                </a:lnTo>
                <a:lnTo>
                  <a:pt x="150" y="678"/>
                </a:lnTo>
                <a:lnTo>
                  <a:pt x="144" y="687"/>
                </a:lnTo>
                <a:lnTo>
                  <a:pt x="137" y="694"/>
                </a:lnTo>
                <a:lnTo>
                  <a:pt x="131" y="700"/>
                </a:lnTo>
                <a:lnTo>
                  <a:pt x="125" y="707"/>
                </a:lnTo>
                <a:lnTo>
                  <a:pt x="120" y="714"/>
                </a:lnTo>
                <a:lnTo>
                  <a:pt x="119" y="723"/>
                </a:lnTo>
                <a:lnTo>
                  <a:pt x="119" y="734"/>
                </a:lnTo>
                <a:lnTo>
                  <a:pt x="123" y="750"/>
                </a:lnTo>
                <a:lnTo>
                  <a:pt x="128" y="759"/>
                </a:lnTo>
                <a:lnTo>
                  <a:pt x="136" y="765"/>
                </a:lnTo>
                <a:lnTo>
                  <a:pt x="147" y="768"/>
                </a:lnTo>
                <a:lnTo>
                  <a:pt x="158" y="769"/>
                </a:lnTo>
                <a:lnTo>
                  <a:pt x="170" y="768"/>
                </a:lnTo>
                <a:lnTo>
                  <a:pt x="181" y="767"/>
                </a:lnTo>
                <a:lnTo>
                  <a:pt x="189" y="763"/>
                </a:lnTo>
                <a:lnTo>
                  <a:pt x="196" y="760"/>
                </a:lnTo>
                <a:lnTo>
                  <a:pt x="201" y="756"/>
                </a:lnTo>
                <a:lnTo>
                  <a:pt x="207" y="753"/>
                </a:lnTo>
                <a:lnTo>
                  <a:pt x="215" y="750"/>
                </a:lnTo>
                <a:lnTo>
                  <a:pt x="223" y="746"/>
                </a:lnTo>
                <a:lnTo>
                  <a:pt x="231" y="742"/>
                </a:lnTo>
                <a:lnTo>
                  <a:pt x="239" y="737"/>
                </a:lnTo>
                <a:lnTo>
                  <a:pt x="247" y="730"/>
                </a:lnTo>
                <a:lnTo>
                  <a:pt x="254" y="721"/>
                </a:lnTo>
                <a:lnTo>
                  <a:pt x="258" y="716"/>
                </a:lnTo>
                <a:lnTo>
                  <a:pt x="263" y="711"/>
                </a:lnTo>
                <a:lnTo>
                  <a:pt x="268" y="704"/>
                </a:lnTo>
                <a:lnTo>
                  <a:pt x="273" y="698"/>
                </a:lnTo>
                <a:lnTo>
                  <a:pt x="279" y="691"/>
                </a:lnTo>
                <a:lnTo>
                  <a:pt x="285" y="684"/>
                </a:lnTo>
                <a:lnTo>
                  <a:pt x="291" y="677"/>
                </a:lnTo>
                <a:lnTo>
                  <a:pt x="297" y="669"/>
                </a:lnTo>
                <a:lnTo>
                  <a:pt x="303" y="662"/>
                </a:lnTo>
                <a:lnTo>
                  <a:pt x="310" y="654"/>
                </a:lnTo>
                <a:lnTo>
                  <a:pt x="315" y="646"/>
                </a:lnTo>
                <a:lnTo>
                  <a:pt x="321" y="639"/>
                </a:lnTo>
                <a:lnTo>
                  <a:pt x="326" y="631"/>
                </a:lnTo>
                <a:lnTo>
                  <a:pt x="331" y="624"/>
                </a:lnTo>
                <a:lnTo>
                  <a:pt x="336" y="616"/>
                </a:lnTo>
                <a:lnTo>
                  <a:pt x="339" y="609"/>
                </a:lnTo>
                <a:lnTo>
                  <a:pt x="343" y="602"/>
                </a:lnTo>
                <a:lnTo>
                  <a:pt x="345" y="595"/>
                </a:lnTo>
                <a:lnTo>
                  <a:pt x="348" y="589"/>
                </a:lnTo>
                <a:lnTo>
                  <a:pt x="351" y="582"/>
                </a:lnTo>
                <a:lnTo>
                  <a:pt x="354" y="576"/>
                </a:lnTo>
                <a:lnTo>
                  <a:pt x="356" y="570"/>
                </a:lnTo>
                <a:lnTo>
                  <a:pt x="359" y="563"/>
                </a:lnTo>
                <a:lnTo>
                  <a:pt x="362" y="557"/>
                </a:lnTo>
                <a:lnTo>
                  <a:pt x="364" y="551"/>
                </a:lnTo>
                <a:lnTo>
                  <a:pt x="366" y="545"/>
                </a:lnTo>
                <a:lnTo>
                  <a:pt x="368" y="538"/>
                </a:lnTo>
                <a:lnTo>
                  <a:pt x="371" y="532"/>
                </a:lnTo>
                <a:lnTo>
                  <a:pt x="372" y="526"/>
                </a:lnTo>
                <a:lnTo>
                  <a:pt x="375" y="520"/>
                </a:lnTo>
                <a:lnTo>
                  <a:pt x="377" y="514"/>
                </a:lnTo>
                <a:lnTo>
                  <a:pt x="378" y="508"/>
                </a:lnTo>
                <a:lnTo>
                  <a:pt x="380" y="502"/>
                </a:lnTo>
                <a:lnTo>
                  <a:pt x="381" y="495"/>
                </a:lnTo>
                <a:lnTo>
                  <a:pt x="382" y="487"/>
                </a:lnTo>
                <a:lnTo>
                  <a:pt x="383" y="480"/>
                </a:lnTo>
                <a:lnTo>
                  <a:pt x="385" y="472"/>
                </a:lnTo>
                <a:lnTo>
                  <a:pt x="385" y="464"/>
                </a:lnTo>
                <a:lnTo>
                  <a:pt x="385" y="456"/>
                </a:lnTo>
                <a:lnTo>
                  <a:pt x="386" y="449"/>
                </a:lnTo>
                <a:lnTo>
                  <a:pt x="386" y="441"/>
                </a:lnTo>
                <a:lnTo>
                  <a:pt x="385" y="434"/>
                </a:lnTo>
                <a:lnTo>
                  <a:pt x="385" y="426"/>
                </a:lnTo>
                <a:lnTo>
                  <a:pt x="384" y="420"/>
                </a:lnTo>
                <a:lnTo>
                  <a:pt x="383" y="413"/>
                </a:lnTo>
                <a:lnTo>
                  <a:pt x="382" y="408"/>
                </a:lnTo>
                <a:lnTo>
                  <a:pt x="380" y="403"/>
                </a:lnTo>
                <a:lnTo>
                  <a:pt x="378" y="399"/>
                </a:lnTo>
                <a:lnTo>
                  <a:pt x="375" y="394"/>
                </a:lnTo>
                <a:lnTo>
                  <a:pt x="374" y="392"/>
                </a:lnTo>
                <a:lnTo>
                  <a:pt x="373" y="391"/>
                </a:lnTo>
                <a:lnTo>
                  <a:pt x="374" y="392"/>
                </a:lnTo>
                <a:lnTo>
                  <a:pt x="374" y="390"/>
                </a:lnTo>
                <a:lnTo>
                  <a:pt x="373" y="386"/>
                </a:lnTo>
                <a:lnTo>
                  <a:pt x="371" y="378"/>
                </a:lnTo>
                <a:lnTo>
                  <a:pt x="369" y="373"/>
                </a:lnTo>
                <a:lnTo>
                  <a:pt x="366" y="367"/>
                </a:lnTo>
                <a:lnTo>
                  <a:pt x="363" y="360"/>
                </a:lnTo>
                <a:lnTo>
                  <a:pt x="359" y="354"/>
                </a:lnTo>
                <a:lnTo>
                  <a:pt x="355" y="346"/>
                </a:lnTo>
                <a:lnTo>
                  <a:pt x="350" y="339"/>
                </a:lnTo>
                <a:lnTo>
                  <a:pt x="345" y="331"/>
                </a:lnTo>
                <a:lnTo>
                  <a:pt x="340" y="324"/>
                </a:lnTo>
                <a:lnTo>
                  <a:pt x="335" y="316"/>
                </a:lnTo>
                <a:lnTo>
                  <a:pt x="330" y="309"/>
                </a:lnTo>
                <a:lnTo>
                  <a:pt x="325" y="302"/>
                </a:lnTo>
                <a:lnTo>
                  <a:pt x="320" y="295"/>
                </a:lnTo>
                <a:lnTo>
                  <a:pt x="315" y="288"/>
                </a:lnTo>
                <a:lnTo>
                  <a:pt x="311" y="283"/>
                </a:lnTo>
                <a:lnTo>
                  <a:pt x="307" y="278"/>
                </a:lnTo>
                <a:lnTo>
                  <a:pt x="303" y="273"/>
                </a:lnTo>
                <a:lnTo>
                  <a:pt x="297" y="266"/>
                </a:lnTo>
                <a:lnTo>
                  <a:pt x="291" y="259"/>
                </a:lnTo>
                <a:lnTo>
                  <a:pt x="284" y="251"/>
                </a:lnTo>
                <a:lnTo>
                  <a:pt x="277" y="244"/>
                </a:lnTo>
                <a:lnTo>
                  <a:pt x="271" y="237"/>
                </a:lnTo>
                <a:lnTo>
                  <a:pt x="264" y="231"/>
                </a:lnTo>
                <a:lnTo>
                  <a:pt x="258" y="225"/>
                </a:lnTo>
                <a:lnTo>
                  <a:pt x="252" y="220"/>
                </a:lnTo>
                <a:lnTo>
                  <a:pt x="247" y="215"/>
                </a:lnTo>
                <a:lnTo>
                  <a:pt x="245" y="212"/>
                </a:lnTo>
                <a:lnTo>
                  <a:pt x="244" y="208"/>
                </a:lnTo>
                <a:lnTo>
                  <a:pt x="242" y="205"/>
                </a:lnTo>
                <a:lnTo>
                  <a:pt x="239" y="200"/>
                </a:lnTo>
                <a:lnTo>
                  <a:pt x="233" y="193"/>
                </a:lnTo>
                <a:lnTo>
                  <a:pt x="222" y="184"/>
                </a:lnTo>
                <a:lnTo>
                  <a:pt x="205" y="173"/>
                </a:lnTo>
                <a:lnTo>
                  <a:pt x="195" y="166"/>
                </a:lnTo>
                <a:lnTo>
                  <a:pt x="184" y="158"/>
                </a:lnTo>
                <a:lnTo>
                  <a:pt x="173" y="150"/>
                </a:lnTo>
                <a:lnTo>
                  <a:pt x="161" y="140"/>
                </a:lnTo>
                <a:lnTo>
                  <a:pt x="150" y="131"/>
                </a:lnTo>
                <a:lnTo>
                  <a:pt x="139" y="121"/>
                </a:lnTo>
                <a:lnTo>
                  <a:pt x="128" y="112"/>
                </a:lnTo>
                <a:lnTo>
                  <a:pt x="117" y="101"/>
                </a:lnTo>
                <a:lnTo>
                  <a:pt x="106" y="91"/>
                </a:lnTo>
                <a:lnTo>
                  <a:pt x="97" y="81"/>
                </a:lnTo>
                <a:lnTo>
                  <a:pt x="88" y="71"/>
                </a:lnTo>
                <a:lnTo>
                  <a:pt x="79" y="60"/>
                </a:lnTo>
                <a:lnTo>
                  <a:pt x="72" y="51"/>
                </a:lnTo>
                <a:lnTo>
                  <a:pt x="66" y="41"/>
                </a:lnTo>
                <a:lnTo>
                  <a:pt x="60" y="32"/>
                </a:lnTo>
                <a:lnTo>
                  <a:pt x="56" y="23"/>
                </a:lnTo>
                <a:lnTo>
                  <a:pt x="48" y="9"/>
                </a:lnTo>
                <a:lnTo>
                  <a:pt x="39" y="2"/>
                </a:lnTo>
                <a:lnTo>
                  <a:pt x="29" y="0"/>
                </a:lnTo>
                <a:lnTo>
                  <a:pt x="20" y="3"/>
                </a:lnTo>
                <a:lnTo>
                  <a:pt x="12" y="11"/>
                </a:lnTo>
                <a:lnTo>
                  <a:pt x="6" y="22"/>
                </a:lnTo>
                <a:lnTo>
                  <a:pt x="2" y="36"/>
                </a:lnTo>
                <a:lnTo>
                  <a:pt x="2" y="52"/>
                </a:lnTo>
                <a:close/>
              </a:path>
            </a:pathLst>
          </a:custGeom>
          <a:solidFill>
            <a:srgbClr val="E5E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47" name="Freeform 126"/>
          <p:cNvSpPr>
            <a:spLocks/>
          </p:cNvSpPr>
          <p:nvPr/>
        </p:nvSpPr>
        <p:spPr bwMode="auto">
          <a:xfrm>
            <a:off x="3082925" y="3455988"/>
            <a:ext cx="533400" cy="1301750"/>
          </a:xfrm>
          <a:custGeom>
            <a:avLst/>
            <a:gdLst>
              <a:gd name="T0" fmla="*/ 2147483647 w 378"/>
              <a:gd name="T1" fmla="*/ 2147483647 h 820"/>
              <a:gd name="T2" fmla="*/ 2147483647 w 378"/>
              <a:gd name="T3" fmla="*/ 2147483647 h 820"/>
              <a:gd name="T4" fmla="*/ 2147483647 w 378"/>
              <a:gd name="T5" fmla="*/ 2147483647 h 820"/>
              <a:gd name="T6" fmla="*/ 2147483647 w 378"/>
              <a:gd name="T7" fmla="*/ 2147483647 h 820"/>
              <a:gd name="T8" fmla="*/ 2147483647 w 378"/>
              <a:gd name="T9" fmla="*/ 2147483647 h 820"/>
              <a:gd name="T10" fmla="*/ 2147483647 w 378"/>
              <a:gd name="T11" fmla="*/ 2147483647 h 820"/>
              <a:gd name="T12" fmla="*/ 2147483647 w 378"/>
              <a:gd name="T13" fmla="*/ 2147483647 h 820"/>
              <a:gd name="T14" fmla="*/ 2147483647 w 378"/>
              <a:gd name="T15" fmla="*/ 2147483647 h 820"/>
              <a:gd name="T16" fmla="*/ 2147483647 w 378"/>
              <a:gd name="T17" fmla="*/ 2147483647 h 820"/>
              <a:gd name="T18" fmla="*/ 2147483647 w 378"/>
              <a:gd name="T19" fmla="*/ 2147483647 h 820"/>
              <a:gd name="T20" fmla="*/ 2147483647 w 378"/>
              <a:gd name="T21" fmla="*/ 2147483647 h 820"/>
              <a:gd name="T22" fmla="*/ 2147483647 w 378"/>
              <a:gd name="T23" fmla="*/ 2147483647 h 820"/>
              <a:gd name="T24" fmla="*/ 2147483647 w 378"/>
              <a:gd name="T25" fmla="*/ 2147483647 h 820"/>
              <a:gd name="T26" fmla="*/ 2147483647 w 378"/>
              <a:gd name="T27" fmla="*/ 2147483647 h 820"/>
              <a:gd name="T28" fmla="*/ 2147483647 w 378"/>
              <a:gd name="T29" fmla="*/ 2147483647 h 820"/>
              <a:gd name="T30" fmla="*/ 2147483647 w 378"/>
              <a:gd name="T31" fmla="*/ 2147483647 h 820"/>
              <a:gd name="T32" fmla="*/ 2147483647 w 378"/>
              <a:gd name="T33" fmla="*/ 2147483647 h 820"/>
              <a:gd name="T34" fmla="*/ 2147483647 w 378"/>
              <a:gd name="T35" fmla="*/ 2147483647 h 820"/>
              <a:gd name="T36" fmla="*/ 2147483647 w 378"/>
              <a:gd name="T37" fmla="*/ 2147483647 h 820"/>
              <a:gd name="T38" fmla="*/ 2147483647 w 378"/>
              <a:gd name="T39" fmla="*/ 2147483647 h 820"/>
              <a:gd name="T40" fmla="*/ 2147483647 w 378"/>
              <a:gd name="T41" fmla="*/ 2147483647 h 820"/>
              <a:gd name="T42" fmla="*/ 2147483647 w 378"/>
              <a:gd name="T43" fmla="*/ 2147483647 h 820"/>
              <a:gd name="T44" fmla="*/ 2147483647 w 378"/>
              <a:gd name="T45" fmla="*/ 2147483647 h 820"/>
              <a:gd name="T46" fmla="*/ 2147483647 w 378"/>
              <a:gd name="T47" fmla="*/ 2147483647 h 820"/>
              <a:gd name="T48" fmla="*/ 2147483647 w 378"/>
              <a:gd name="T49" fmla="*/ 2147483647 h 820"/>
              <a:gd name="T50" fmla="*/ 2147483647 w 378"/>
              <a:gd name="T51" fmla="*/ 2147483647 h 820"/>
              <a:gd name="T52" fmla="*/ 2147483647 w 378"/>
              <a:gd name="T53" fmla="*/ 2147483647 h 820"/>
              <a:gd name="T54" fmla="*/ 2147483647 w 378"/>
              <a:gd name="T55" fmla="*/ 2147483647 h 820"/>
              <a:gd name="T56" fmla="*/ 2147483647 w 378"/>
              <a:gd name="T57" fmla="*/ 2147483647 h 820"/>
              <a:gd name="T58" fmla="*/ 2147483647 w 378"/>
              <a:gd name="T59" fmla="*/ 2147483647 h 820"/>
              <a:gd name="T60" fmla="*/ 2147483647 w 378"/>
              <a:gd name="T61" fmla="*/ 2147483647 h 820"/>
              <a:gd name="T62" fmla="*/ 2147483647 w 378"/>
              <a:gd name="T63" fmla="*/ 2147483647 h 820"/>
              <a:gd name="T64" fmla="*/ 2147483647 w 378"/>
              <a:gd name="T65" fmla="*/ 2147483647 h 820"/>
              <a:gd name="T66" fmla="*/ 2147483647 w 378"/>
              <a:gd name="T67" fmla="*/ 2147483647 h 820"/>
              <a:gd name="T68" fmla="*/ 2147483647 w 378"/>
              <a:gd name="T69" fmla="*/ 2147483647 h 820"/>
              <a:gd name="T70" fmla="*/ 2147483647 w 378"/>
              <a:gd name="T71" fmla="*/ 2147483647 h 820"/>
              <a:gd name="T72" fmla="*/ 2147483647 w 378"/>
              <a:gd name="T73" fmla="*/ 2147483647 h 820"/>
              <a:gd name="T74" fmla="*/ 2147483647 w 378"/>
              <a:gd name="T75" fmla="*/ 2147483647 h 820"/>
              <a:gd name="T76" fmla="*/ 2147483647 w 378"/>
              <a:gd name="T77" fmla="*/ 2147483647 h 820"/>
              <a:gd name="T78" fmla="*/ 2147483647 w 378"/>
              <a:gd name="T79" fmla="*/ 2147483647 h 820"/>
              <a:gd name="T80" fmla="*/ 2147483647 w 378"/>
              <a:gd name="T81" fmla="*/ 2147483647 h 820"/>
              <a:gd name="T82" fmla="*/ 2147483647 w 378"/>
              <a:gd name="T83" fmla="*/ 2147483647 h 820"/>
              <a:gd name="T84" fmla="*/ 2147483647 w 378"/>
              <a:gd name="T85" fmla="*/ 2147483647 h 820"/>
              <a:gd name="T86" fmla="*/ 2147483647 w 378"/>
              <a:gd name="T87" fmla="*/ 2147483647 h 820"/>
              <a:gd name="T88" fmla="*/ 2147483647 w 378"/>
              <a:gd name="T89" fmla="*/ 2147483647 h 820"/>
              <a:gd name="T90" fmla="*/ 2147483647 w 378"/>
              <a:gd name="T91" fmla="*/ 2147483647 h 820"/>
              <a:gd name="T92" fmla="*/ 2147483647 w 378"/>
              <a:gd name="T93" fmla="*/ 2147483647 h 820"/>
              <a:gd name="T94" fmla="*/ 2147483647 w 378"/>
              <a:gd name="T95" fmla="*/ 2147483647 h 820"/>
              <a:gd name="T96" fmla="*/ 2147483647 w 378"/>
              <a:gd name="T97" fmla="*/ 2147483647 h 820"/>
              <a:gd name="T98" fmla="*/ 2147483647 w 378"/>
              <a:gd name="T99" fmla="*/ 2147483647 h 820"/>
              <a:gd name="T100" fmla="*/ 2147483647 w 378"/>
              <a:gd name="T101" fmla="*/ 2147483647 h 820"/>
              <a:gd name="T102" fmla="*/ 2147483647 w 378"/>
              <a:gd name="T103" fmla="*/ 2147483647 h 820"/>
              <a:gd name="T104" fmla="*/ 0 w 378"/>
              <a:gd name="T105" fmla="*/ 2147483647 h 8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8"/>
              <a:gd name="T160" fmla="*/ 0 h 820"/>
              <a:gd name="T161" fmla="*/ 378 w 378"/>
              <a:gd name="T162" fmla="*/ 820 h 8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8" h="820">
                <a:moveTo>
                  <a:pt x="0" y="37"/>
                </a:moveTo>
                <a:lnTo>
                  <a:pt x="0" y="37"/>
                </a:lnTo>
                <a:lnTo>
                  <a:pt x="1" y="53"/>
                </a:lnTo>
                <a:lnTo>
                  <a:pt x="2" y="65"/>
                </a:lnTo>
                <a:lnTo>
                  <a:pt x="5" y="75"/>
                </a:lnTo>
                <a:lnTo>
                  <a:pt x="7" y="83"/>
                </a:lnTo>
                <a:lnTo>
                  <a:pt x="9" y="89"/>
                </a:lnTo>
                <a:lnTo>
                  <a:pt x="11" y="94"/>
                </a:lnTo>
                <a:lnTo>
                  <a:pt x="13" y="99"/>
                </a:lnTo>
                <a:lnTo>
                  <a:pt x="16" y="103"/>
                </a:lnTo>
                <a:lnTo>
                  <a:pt x="19" y="106"/>
                </a:lnTo>
                <a:lnTo>
                  <a:pt x="21" y="110"/>
                </a:lnTo>
                <a:lnTo>
                  <a:pt x="24" y="113"/>
                </a:lnTo>
                <a:lnTo>
                  <a:pt x="28" y="115"/>
                </a:lnTo>
                <a:lnTo>
                  <a:pt x="30" y="119"/>
                </a:lnTo>
                <a:lnTo>
                  <a:pt x="32" y="123"/>
                </a:lnTo>
                <a:lnTo>
                  <a:pt x="34" y="128"/>
                </a:lnTo>
                <a:lnTo>
                  <a:pt x="35" y="135"/>
                </a:lnTo>
                <a:lnTo>
                  <a:pt x="36" y="142"/>
                </a:lnTo>
                <a:lnTo>
                  <a:pt x="39" y="148"/>
                </a:lnTo>
                <a:lnTo>
                  <a:pt x="43" y="155"/>
                </a:lnTo>
                <a:lnTo>
                  <a:pt x="49" y="160"/>
                </a:lnTo>
                <a:lnTo>
                  <a:pt x="54" y="165"/>
                </a:lnTo>
                <a:lnTo>
                  <a:pt x="60" y="170"/>
                </a:lnTo>
                <a:lnTo>
                  <a:pt x="65" y="176"/>
                </a:lnTo>
                <a:lnTo>
                  <a:pt x="68" y="182"/>
                </a:lnTo>
                <a:lnTo>
                  <a:pt x="71" y="187"/>
                </a:lnTo>
                <a:lnTo>
                  <a:pt x="74" y="194"/>
                </a:lnTo>
                <a:lnTo>
                  <a:pt x="78" y="200"/>
                </a:lnTo>
                <a:lnTo>
                  <a:pt x="82" y="205"/>
                </a:lnTo>
                <a:lnTo>
                  <a:pt x="86" y="211"/>
                </a:lnTo>
                <a:lnTo>
                  <a:pt x="90" y="216"/>
                </a:lnTo>
                <a:lnTo>
                  <a:pt x="93" y="221"/>
                </a:lnTo>
                <a:lnTo>
                  <a:pt x="96" y="227"/>
                </a:lnTo>
                <a:lnTo>
                  <a:pt x="99" y="231"/>
                </a:lnTo>
                <a:lnTo>
                  <a:pt x="103" y="236"/>
                </a:lnTo>
                <a:lnTo>
                  <a:pt x="108" y="241"/>
                </a:lnTo>
                <a:lnTo>
                  <a:pt x="112" y="246"/>
                </a:lnTo>
                <a:lnTo>
                  <a:pt x="118" y="251"/>
                </a:lnTo>
                <a:lnTo>
                  <a:pt x="123" y="256"/>
                </a:lnTo>
                <a:lnTo>
                  <a:pt x="128" y="261"/>
                </a:lnTo>
                <a:lnTo>
                  <a:pt x="133" y="266"/>
                </a:lnTo>
                <a:lnTo>
                  <a:pt x="138" y="272"/>
                </a:lnTo>
                <a:lnTo>
                  <a:pt x="144" y="278"/>
                </a:lnTo>
                <a:lnTo>
                  <a:pt x="151" y="285"/>
                </a:lnTo>
                <a:lnTo>
                  <a:pt x="159" y="292"/>
                </a:lnTo>
                <a:lnTo>
                  <a:pt x="166" y="299"/>
                </a:lnTo>
                <a:lnTo>
                  <a:pt x="174" y="307"/>
                </a:lnTo>
                <a:lnTo>
                  <a:pt x="182" y="314"/>
                </a:lnTo>
                <a:lnTo>
                  <a:pt x="191" y="320"/>
                </a:lnTo>
                <a:lnTo>
                  <a:pt x="199" y="327"/>
                </a:lnTo>
                <a:lnTo>
                  <a:pt x="207" y="336"/>
                </a:lnTo>
                <a:lnTo>
                  <a:pt x="215" y="346"/>
                </a:lnTo>
                <a:lnTo>
                  <a:pt x="222" y="357"/>
                </a:lnTo>
                <a:lnTo>
                  <a:pt x="229" y="368"/>
                </a:lnTo>
                <a:lnTo>
                  <a:pt x="236" y="379"/>
                </a:lnTo>
                <a:lnTo>
                  <a:pt x="241" y="389"/>
                </a:lnTo>
                <a:lnTo>
                  <a:pt x="246" y="397"/>
                </a:lnTo>
                <a:lnTo>
                  <a:pt x="250" y="405"/>
                </a:lnTo>
                <a:lnTo>
                  <a:pt x="254" y="414"/>
                </a:lnTo>
                <a:lnTo>
                  <a:pt x="258" y="424"/>
                </a:lnTo>
                <a:lnTo>
                  <a:pt x="261" y="434"/>
                </a:lnTo>
                <a:lnTo>
                  <a:pt x="263" y="445"/>
                </a:lnTo>
                <a:lnTo>
                  <a:pt x="265" y="456"/>
                </a:lnTo>
                <a:lnTo>
                  <a:pt x="265" y="469"/>
                </a:lnTo>
                <a:lnTo>
                  <a:pt x="263" y="481"/>
                </a:lnTo>
                <a:lnTo>
                  <a:pt x="261" y="494"/>
                </a:lnTo>
                <a:lnTo>
                  <a:pt x="259" y="507"/>
                </a:lnTo>
                <a:lnTo>
                  <a:pt x="258" y="519"/>
                </a:lnTo>
                <a:lnTo>
                  <a:pt x="256" y="530"/>
                </a:lnTo>
                <a:lnTo>
                  <a:pt x="255" y="542"/>
                </a:lnTo>
                <a:lnTo>
                  <a:pt x="254" y="551"/>
                </a:lnTo>
                <a:lnTo>
                  <a:pt x="252" y="561"/>
                </a:lnTo>
                <a:lnTo>
                  <a:pt x="250" y="569"/>
                </a:lnTo>
                <a:lnTo>
                  <a:pt x="247" y="576"/>
                </a:lnTo>
                <a:lnTo>
                  <a:pt x="246" y="583"/>
                </a:lnTo>
                <a:lnTo>
                  <a:pt x="244" y="589"/>
                </a:lnTo>
                <a:lnTo>
                  <a:pt x="243" y="595"/>
                </a:lnTo>
                <a:lnTo>
                  <a:pt x="241" y="602"/>
                </a:lnTo>
                <a:lnTo>
                  <a:pt x="240" y="609"/>
                </a:lnTo>
                <a:lnTo>
                  <a:pt x="236" y="617"/>
                </a:lnTo>
                <a:lnTo>
                  <a:pt x="232" y="625"/>
                </a:lnTo>
                <a:lnTo>
                  <a:pt x="229" y="630"/>
                </a:lnTo>
                <a:lnTo>
                  <a:pt x="227" y="636"/>
                </a:lnTo>
                <a:lnTo>
                  <a:pt x="223" y="641"/>
                </a:lnTo>
                <a:lnTo>
                  <a:pt x="219" y="648"/>
                </a:lnTo>
                <a:lnTo>
                  <a:pt x="215" y="655"/>
                </a:lnTo>
                <a:lnTo>
                  <a:pt x="211" y="661"/>
                </a:lnTo>
                <a:lnTo>
                  <a:pt x="206" y="668"/>
                </a:lnTo>
                <a:lnTo>
                  <a:pt x="202" y="675"/>
                </a:lnTo>
                <a:lnTo>
                  <a:pt x="198" y="682"/>
                </a:lnTo>
                <a:lnTo>
                  <a:pt x="194" y="689"/>
                </a:lnTo>
                <a:lnTo>
                  <a:pt x="190" y="695"/>
                </a:lnTo>
                <a:lnTo>
                  <a:pt x="186" y="701"/>
                </a:lnTo>
                <a:lnTo>
                  <a:pt x="183" y="707"/>
                </a:lnTo>
                <a:lnTo>
                  <a:pt x="179" y="712"/>
                </a:lnTo>
                <a:lnTo>
                  <a:pt x="177" y="716"/>
                </a:lnTo>
                <a:lnTo>
                  <a:pt x="175" y="719"/>
                </a:lnTo>
                <a:lnTo>
                  <a:pt x="172" y="723"/>
                </a:lnTo>
                <a:lnTo>
                  <a:pt x="171" y="724"/>
                </a:lnTo>
                <a:lnTo>
                  <a:pt x="172" y="722"/>
                </a:lnTo>
                <a:lnTo>
                  <a:pt x="173" y="720"/>
                </a:lnTo>
                <a:lnTo>
                  <a:pt x="174" y="717"/>
                </a:lnTo>
                <a:lnTo>
                  <a:pt x="175" y="715"/>
                </a:lnTo>
                <a:lnTo>
                  <a:pt x="174" y="716"/>
                </a:lnTo>
                <a:lnTo>
                  <a:pt x="172" y="719"/>
                </a:lnTo>
                <a:lnTo>
                  <a:pt x="169" y="726"/>
                </a:lnTo>
                <a:lnTo>
                  <a:pt x="164" y="735"/>
                </a:lnTo>
                <a:lnTo>
                  <a:pt x="158" y="746"/>
                </a:lnTo>
                <a:lnTo>
                  <a:pt x="152" y="758"/>
                </a:lnTo>
                <a:lnTo>
                  <a:pt x="147" y="770"/>
                </a:lnTo>
                <a:lnTo>
                  <a:pt x="144" y="783"/>
                </a:lnTo>
                <a:lnTo>
                  <a:pt x="143" y="795"/>
                </a:lnTo>
                <a:lnTo>
                  <a:pt x="145" y="807"/>
                </a:lnTo>
                <a:lnTo>
                  <a:pt x="149" y="815"/>
                </a:lnTo>
                <a:lnTo>
                  <a:pt x="156" y="820"/>
                </a:lnTo>
                <a:lnTo>
                  <a:pt x="164" y="820"/>
                </a:lnTo>
                <a:lnTo>
                  <a:pt x="173" y="819"/>
                </a:lnTo>
                <a:lnTo>
                  <a:pt x="182" y="815"/>
                </a:lnTo>
                <a:lnTo>
                  <a:pt x="190" y="811"/>
                </a:lnTo>
                <a:lnTo>
                  <a:pt x="197" y="806"/>
                </a:lnTo>
                <a:lnTo>
                  <a:pt x="202" y="801"/>
                </a:lnTo>
                <a:lnTo>
                  <a:pt x="207" y="797"/>
                </a:lnTo>
                <a:lnTo>
                  <a:pt x="212" y="792"/>
                </a:lnTo>
                <a:lnTo>
                  <a:pt x="217" y="786"/>
                </a:lnTo>
                <a:lnTo>
                  <a:pt x="222" y="779"/>
                </a:lnTo>
                <a:lnTo>
                  <a:pt x="227" y="772"/>
                </a:lnTo>
                <a:lnTo>
                  <a:pt x="233" y="763"/>
                </a:lnTo>
                <a:lnTo>
                  <a:pt x="240" y="755"/>
                </a:lnTo>
                <a:lnTo>
                  <a:pt x="247" y="745"/>
                </a:lnTo>
                <a:lnTo>
                  <a:pt x="251" y="740"/>
                </a:lnTo>
                <a:lnTo>
                  <a:pt x="255" y="734"/>
                </a:lnTo>
                <a:lnTo>
                  <a:pt x="260" y="728"/>
                </a:lnTo>
                <a:lnTo>
                  <a:pt x="266" y="721"/>
                </a:lnTo>
                <a:lnTo>
                  <a:pt x="271" y="715"/>
                </a:lnTo>
                <a:lnTo>
                  <a:pt x="277" y="708"/>
                </a:lnTo>
                <a:lnTo>
                  <a:pt x="284" y="701"/>
                </a:lnTo>
                <a:lnTo>
                  <a:pt x="290" y="693"/>
                </a:lnTo>
                <a:lnTo>
                  <a:pt x="296" y="686"/>
                </a:lnTo>
                <a:lnTo>
                  <a:pt x="302" y="678"/>
                </a:lnTo>
                <a:lnTo>
                  <a:pt x="308" y="670"/>
                </a:lnTo>
                <a:lnTo>
                  <a:pt x="313" y="663"/>
                </a:lnTo>
                <a:lnTo>
                  <a:pt x="319" y="655"/>
                </a:lnTo>
                <a:lnTo>
                  <a:pt x="323" y="648"/>
                </a:lnTo>
                <a:lnTo>
                  <a:pt x="328" y="640"/>
                </a:lnTo>
                <a:lnTo>
                  <a:pt x="331" y="633"/>
                </a:lnTo>
                <a:lnTo>
                  <a:pt x="335" y="626"/>
                </a:lnTo>
                <a:lnTo>
                  <a:pt x="338" y="619"/>
                </a:lnTo>
                <a:lnTo>
                  <a:pt x="341" y="613"/>
                </a:lnTo>
                <a:lnTo>
                  <a:pt x="343" y="606"/>
                </a:lnTo>
                <a:lnTo>
                  <a:pt x="346" y="600"/>
                </a:lnTo>
                <a:lnTo>
                  <a:pt x="349" y="594"/>
                </a:lnTo>
                <a:lnTo>
                  <a:pt x="351" y="587"/>
                </a:lnTo>
                <a:lnTo>
                  <a:pt x="354" y="581"/>
                </a:lnTo>
                <a:lnTo>
                  <a:pt x="356" y="575"/>
                </a:lnTo>
                <a:lnTo>
                  <a:pt x="358" y="569"/>
                </a:lnTo>
                <a:lnTo>
                  <a:pt x="361" y="562"/>
                </a:lnTo>
                <a:lnTo>
                  <a:pt x="363" y="556"/>
                </a:lnTo>
                <a:lnTo>
                  <a:pt x="365" y="550"/>
                </a:lnTo>
                <a:lnTo>
                  <a:pt x="367" y="544"/>
                </a:lnTo>
                <a:lnTo>
                  <a:pt x="369" y="538"/>
                </a:lnTo>
                <a:lnTo>
                  <a:pt x="370" y="532"/>
                </a:lnTo>
                <a:lnTo>
                  <a:pt x="372" y="526"/>
                </a:lnTo>
                <a:lnTo>
                  <a:pt x="373" y="519"/>
                </a:lnTo>
                <a:lnTo>
                  <a:pt x="375" y="511"/>
                </a:lnTo>
                <a:lnTo>
                  <a:pt x="376" y="504"/>
                </a:lnTo>
                <a:lnTo>
                  <a:pt x="377" y="496"/>
                </a:lnTo>
                <a:lnTo>
                  <a:pt x="377" y="488"/>
                </a:lnTo>
                <a:lnTo>
                  <a:pt x="378" y="481"/>
                </a:lnTo>
                <a:lnTo>
                  <a:pt x="378" y="473"/>
                </a:lnTo>
                <a:lnTo>
                  <a:pt x="378" y="465"/>
                </a:lnTo>
                <a:lnTo>
                  <a:pt x="378" y="458"/>
                </a:lnTo>
                <a:lnTo>
                  <a:pt x="377" y="451"/>
                </a:lnTo>
                <a:lnTo>
                  <a:pt x="376" y="444"/>
                </a:lnTo>
                <a:lnTo>
                  <a:pt x="375" y="438"/>
                </a:lnTo>
                <a:lnTo>
                  <a:pt x="374" y="432"/>
                </a:lnTo>
                <a:lnTo>
                  <a:pt x="372" y="427"/>
                </a:lnTo>
                <a:lnTo>
                  <a:pt x="370" y="423"/>
                </a:lnTo>
                <a:lnTo>
                  <a:pt x="367" y="417"/>
                </a:lnTo>
                <a:lnTo>
                  <a:pt x="366" y="415"/>
                </a:lnTo>
                <a:lnTo>
                  <a:pt x="365" y="415"/>
                </a:lnTo>
                <a:lnTo>
                  <a:pt x="365" y="416"/>
                </a:lnTo>
                <a:lnTo>
                  <a:pt x="366" y="416"/>
                </a:lnTo>
                <a:lnTo>
                  <a:pt x="366" y="414"/>
                </a:lnTo>
                <a:lnTo>
                  <a:pt x="365" y="410"/>
                </a:lnTo>
                <a:lnTo>
                  <a:pt x="363" y="402"/>
                </a:lnTo>
                <a:lnTo>
                  <a:pt x="361" y="397"/>
                </a:lnTo>
                <a:lnTo>
                  <a:pt x="358" y="391"/>
                </a:lnTo>
                <a:lnTo>
                  <a:pt x="355" y="384"/>
                </a:lnTo>
                <a:lnTo>
                  <a:pt x="351" y="378"/>
                </a:lnTo>
                <a:lnTo>
                  <a:pt x="347" y="370"/>
                </a:lnTo>
                <a:lnTo>
                  <a:pt x="342" y="363"/>
                </a:lnTo>
                <a:lnTo>
                  <a:pt x="338" y="355"/>
                </a:lnTo>
                <a:lnTo>
                  <a:pt x="332" y="348"/>
                </a:lnTo>
                <a:lnTo>
                  <a:pt x="327" y="340"/>
                </a:lnTo>
                <a:lnTo>
                  <a:pt x="322" y="333"/>
                </a:lnTo>
                <a:lnTo>
                  <a:pt x="317" y="326"/>
                </a:lnTo>
                <a:lnTo>
                  <a:pt x="312" y="319"/>
                </a:lnTo>
                <a:lnTo>
                  <a:pt x="308" y="313"/>
                </a:lnTo>
                <a:lnTo>
                  <a:pt x="303" y="307"/>
                </a:lnTo>
                <a:lnTo>
                  <a:pt x="299" y="302"/>
                </a:lnTo>
                <a:lnTo>
                  <a:pt x="296" y="297"/>
                </a:lnTo>
                <a:lnTo>
                  <a:pt x="289" y="290"/>
                </a:lnTo>
                <a:lnTo>
                  <a:pt x="283" y="283"/>
                </a:lnTo>
                <a:lnTo>
                  <a:pt x="276" y="275"/>
                </a:lnTo>
                <a:lnTo>
                  <a:pt x="270" y="268"/>
                </a:lnTo>
                <a:lnTo>
                  <a:pt x="263" y="261"/>
                </a:lnTo>
                <a:lnTo>
                  <a:pt x="256" y="255"/>
                </a:lnTo>
                <a:lnTo>
                  <a:pt x="250" y="249"/>
                </a:lnTo>
                <a:lnTo>
                  <a:pt x="244" y="244"/>
                </a:lnTo>
                <a:lnTo>
                  <a:pt x="239" y="239"/>
                </a:lnTo>
                <a:lnTo>
                  <a:pt x="237" y="236"/>
                </a:lnTo>
                <a:lnTo>
                  <a:pt x="236" y="232"/>
                </a:lnTo>
                <a:lnTo>
                  <a:pt x="235" y="229"/>
                </a:lnTo>
                <a:lnTo>
                  <a:pt x="232" y="224"/>
                </a:lnTo>
                <a:lnTo>
                  <a:pt x="225" y="217"/>
                </a:lnTo>
                <a:lnTo>
                  <a:pt x="214" y="209"/>
                </a:lnTo>
                <a:lnTo>
                  <a:pt x="197" y="197"/>
                </a:lnTo>
                <a:lnTo>
                  <a:pt x="187" y="189"/>
                </a:lnTo>
                <a:lnTo>
                  <a:pt x="175" y="181"/>
                </a:lnTo>
                <a:lnTo>
                  <a:pt x="164" y="172"/>
                </a:lnTo>
                <a:lnTo>
                  <a:pt x="152" y="162"/>
                </a:lnTo>
                <a:lnTo>
                  <a:pt x="141" y="152"/>
                </a:lnTo>
                <a:lnTo>
                  <a:pt x="129" y="141"/>
                </a:lnTo>
                <a:lnTo>
                  <a:pt x="117" y="129"/>
                </a:lnTo>
                <a:lnTo>
                  <a:pt x="106" y="118"/>
                </a:lnTo>
                <a:lnTo>
                  <a:pt x="95" y="106"/>
                </a:lnTo>
                <a:lnTo>
                  <a:pt x="85" y="95"/>
                </a:lnTo>
                <a:lnTo>
                  <a:pt x="76" y="83"/>
                </a:lnTo>
                <a:lnTo>
                  <a:pt x="66" y="72"/>
                </a:lnTo>
                <a:lnTo>
                  <a:pt x="59" y="61"/>
                </a:lnTo>
                <a:lnTo>
                  <a:pt x="52" y="50"/>
                </a:lnTo>
                <a:lnTo>
                  <a:pt x="46" y="41"/>
                </a:lnTo>
                <a:lnTo>
                  <a:pt x="42" y="32"/>
                </a:lnTo>
                <a:lnTo>
                  <a:pt x="35" y="17"/>
                </a:lnTo>
                <a:lnTo>
                  <a:pt x="27" y="7"/>
                </a:lnTo>
                <a:lnTo>
                  <a:pt x="20" y="1"/>
                </a:lnTo>
                <a:lnTo>
                  <a:pt x="12" y="0"/>
                </a:lnTo>
                <a:lnTo>
                  <a:pt x="7" y="4"/>
                </a:lnTo>
                <a:lnTo>
                  <a:pt x="2" y="11"/>
                </a:lnTo>
                <a:lnTo>
                  <a:pt x="0" y="22"/>
                </a:lnTo>
                <a:lnTo>
                  <a:pt x="0" y="3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48" name="Freeform 127"/>
          <p:cNvSpPr>
            <a:spLocks/>
          </p:cNvSpPr>
          <p:nvPr/>
        </p:nvSpPr>
        <p:spPr bwMode="auto">
          <a:xfrm>
            <a:off x="7586663" y="3494088"/>
            <a:ext cx="544512" cy="1220787"/>
          </a:xfrm>
          <a:custGeom>
            <a:avLst/>
            <a:gdLst>
              <a:gd name="T0" fmla="*/ 2147483647 w 386"/>
              <a:gd name="T1" fmla="*/ 2147483647 h 769"/>
              <a:gd name="T2" fmla="*/ 0 w 386"/>
              <a:gd name="T3" fmla="*/ 2147483647 h 769"/>
              <a:gd name="T4" fmla="*/ 2147483647 w 386"/>
              <a:gd name="T5" fmla="*/ 2147483647 h 769"/>
              <a:gd name="T6" fmla="*/ 2147483647 w 386"/>
              <a:gd name="T7" fmla="*/ 2147483647 h 769"/>
              <a:gd name="T8" fmla="*/ 2147483647 w 386"/>
              <a:gd name="T9" fmla="*/ 2147483647 h 769"/>
              <a:gd name="T10" fmla="*/ 2147483647 w 386"/>
              <a:gd name="T11" fmla="*/ 2147483647 h 769"/>
              <a:gd name="T12" fmla="*/ 2147483647 w 386"/>
              <a:gd name="T13" fmla="*/ 2147483647 h 769"/>
              <a:gd name="T14" fmla="*/ 2147483647 w 386"/>
              <a:gd name="T15" fmla="*/ 2147483647 h 769"/>
              <a:gd name="T16" fmla="*/ 2147483647 w 386"/>
              <a:gd name="T17" fmla="*/ 2147483647 h 769"/>
              <a:gd name="T18" fmla="*/ 2147483647 w 386"/>
              <a:gd name="T19" fmla="*/ 2147483647 h 769"/>
              <a:gd name="T20" fmla="*/ 2147483647 w 386"/>
              <a:gd name="T21" fmla="*/ 2147483647 h 769"/>
              <a:gd name="T22" fmla="*/ 2147483647 w 386"/>
              <a:gd name="T23" fmla="*/ 2147483647 h 769"/>
              <a:gd name="T24" fmla="*/ 2147483647 w 386"/>
              <a:gd name="T25" fmla="*/ 2147483647 h 769"/>
              <a:gd name="T26" fmla="*/ 2147483647 w 386"/>
              <a:gd name="T27" fmla="*/ 2147483647 h 769"/>
              <a:gd name="T28" fmla="*/ 2147483647 w 386"/>
              <a:gd name="T29" fmla="*/ 2147483647 h 769"/>
              <a:gd name="T30" fmla="*/ 2147483647 w 386"/>
              <a:gd name="T31" fmla="*/ 2147483647 h 769"/>
              <a:gd name="T32" fmla="*/ 2147483647 w 386"/>
              <a:gd name="T33" fmla="*/ 2147483647 h 769"/>
              <a:gd name="T34" fmla="*/ 2147483647 w 386"/>
              <a:gd name="T35" fmla="*/ 2147483647 h 769"/>
              <a:gd name="T36" fmla="*/ 2147483647 w 386"/>
              <a:gd name="T37" fmla="*/ 2147483647 h 769"/>
              <a:gd name="T38" fmla="*/ 2147483647 w 386"/>
              <a:gd name="T39" fmla="*/ 2147483647 h 769"/>
              <a:gd name="T40" fmla="*/ 2147483647 w 386"/>
              <a:gd name="T41" fmla="*/ 2147483647 h 769"/>
              <a:gd name="T42" fmla="*/ 2147483647 w 386"/>
              <a:gd name="T43" fmla="*/ 2147483647 h 769"/>
              <a:gd name="T44" fmla="*/ 2147483647 w 386"/>
              <a:gd name="T45" fmla="*/ 2147483647 h 769"/>
              <a:gd name="T46" fmla="*/ 2147483647 w 386"/>
              <a:gd name="T47" fmla="*/ 2147483647 h 769"/>
              <a:gd name="T48" fmla="*/ 2147483647 w 386"/>
              <a:gd name="T49" fmla="*/ 2147483647 h 769"/>
              <a:gd name="T50" fmla="*/ 2147483647 w 386"/>
              <a:gd name="T51" fmla="*/ 2147483647 h 769"/>
              <a:gd name="T52" fmla="*/ 2147483647 w 386"/>
              <a:gd name="T53" fmla="*/ 2147483647 h 769"/>
              <a:gd name="T54" fmla="*/ 2147483647 w 386"/>
              <a:gd name="T55" fmla="*/ 2147483647 h 769"/>
              <a:gd name="T56" fmla="*/ 2147483647 w 386"/>
              <a:gd name="T57" fmla="*/ 2147483647 h 769"/>
              <a:gd name="T58" fmla="*/ 2147483647 w 386"/>
              <a:gd name="T59" fmla="*/ 2147483647 h 769"/>
              <a:gd name="T60" fmla="*/ 2147483647 w 386"/>
              <a:gd name="T61" fmla="*/ 2147483647 h 769"/>
              <a:gd name="T62" fmla="*/ 2147483647 w 386"/>
              <a:gd name="T63" fmla="*/ 2147483647 h 769"/>
              <a:gd name="T64" fmla="*/ 2147483647 w 386"/>
              <a:gd name="T65" fmla="*/ 2147483647 h 769"/>
              <a:gd name="T66" fmla="*/ 2147483647 w 386"/>
              <a:gd name="T67" fmla="*/ 2147483647 h 769"/>
              <a:gd name="T68" fmla="*/ 2147483647 w 386"/>
              <a:gd name="T69" fmla="*/ 2147483647 h 769"/>
              <a:gd name="T70" fmla="*/ 2147483647 w 386"/>
              <a:gd name="T71" fmla="*/ 2147483647 h 769"/>
              <a:gd name="T72" fmla="*/ 2147483647 w 386"/>
              <a:gd name="T73" fmla="*/ 2147483647 h 769"/>
              <a:gd name="T74" fmla="*/ 2147483647 w 386"/>
              <a:gd name="T75" fmla="*/ 2147483647 h 769"/>
              <a:gd name="T76" fmla="*/ 2147483647 w 386"/>
              <a:gd name="T77" fmla="*/ 2147483647 h 769"/>
              <a:gd name="T78" fmla="*/ 2147483647 w 386"/>
              <a:gd name="T79" fmla="*/ 2147483647 h 769"/>
              <a:gd name="T80" fmla="*/ 2147483647 w 386"/>
              <a:gd name="T81" fmla="*/ 2147483647 h 769"/>
              <a:gd name="T82" fmla="*/ 2147483647 w 386"/>
              <a:gd name="T83" fmla="*/ 2147483647 h 769"/>
              <a:gd name="T84" fmla="*/ 2147483647 w 386"/>
              <a:gd name="T85" fmla="*/ 2147483647 h 769"/>
              <a:gd name="T86" fmla="*/ 2147483647 w 386"/>
              <a:gd name="T87" fmla="*/ 2147483647 h 769"/>
              <a:gd name="T88" fmla="*/ 2147483647 w 386"/>
              <a:gd name="T89" fmla="*/ 2147483647 h 769"/>
              <a:gd name="T90" fmla="*/ 2147483647 w 386"/>
              <a:gd name="T91" fmla="*/ 2147483647 h 769"/>
              <a:gd name="T92" fmla="*/ 2147483647 w 386"/>
              <a:gd name="T93" fmla="*/ 2147483647 h 769"/>
              <a:gd name="T94" fmla="*/ 2147483647 w 386"/>
              <a:gd name="T95" fmla="*/ 2147483647 h 769"/>
              <a:gd name="T96" fmla="*/ 2147483647 w 386"/>
              <a:gd name="T97" fmla="*/ 2147483647 h 769"/>
              <a:gd name="T98" fmla="*/ 2147483647 w 386"/>
              <a:gd name="T99" fmla="*/ 2147483647 h 769"/>
              <a:gd name="T100" fmla="*/ 2147483647 w 386"/>
              <a:gd name="T101" fmla="*/ 2147483647 h 769"/>
              <a:gd name="T102" fmla="*/ 2147483647 w 386"/>
              <a:gd name="T103" fmla="*/ 2147483647 h 769"/>
              <a:gd name="T104" fmla="*/ 2147483647 w 386"/>
              <a:gd name="T105" fmla="*/ 2147483647 h 769"/>
              <a:gd name="T106" fmla="*/ 2147483647 w 386"/>
              <a:gd name="T107" fmla="*/ 2147483647 h 769"/>
              <a:gd name="T108" fmla="*/ 2147483647 w 386"/>
              <a:gd name="T109" fmla="*/ 2147483647 h 769"/>
              <a:gd name="T110" fmla="*/ 2147483647 w 386"/>
              <a:gd name="T111" fmla="*/ 2147483647 h 769"/>
              <a:gd name="T112" fmla="*/ 2147483647 w 386"/>
              <a:gd name="T113" fmla="*/ 2147483647 h 769"/>
              <a:gd name="T114" fmla="*/ 2147483647 w 386"/>
              <a:gd name="T115" fmla="*/ 2147483647 h 769"/>
              <a:gd name="T116" fmla="*/ 2147483647 w 386"/>
              <a:gd name="T117" fmla="*/ 2147483647 h 769"/>
              <a:gd name="T118" fmla="*/ 2147483647 w 386"/>
              <a:gd name="T119" fmla="*/ 2147483647 h 769"/>
              <a:gd name="T120" fmla="*/ 2147483647 w 386"/>
              <a:gd name="T121" fmla="*/ 2147483647 h 769"/>
              <a:gd name="T122" fmla="*/ 2147483647 w 386"/>
              <a:gd name="T123" fmla="*/ 2147483647 h 7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6"/>
              <a:gd name="T187" fmla="*/ 0 h 769"/>
              <a:gd name="T188" fmla="*/ 386 w 386"/>
              <a:gd name="T189" fmla="*/ 769 h 7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6" h="769">
                <a:moveTo>
                  <a:pt x="2" y="52"/>
                </a:moveTo>
                <a:lnTo>
                  <a:pt x="2" y="52"/>
                </a:lnTo>
                <a:lnTo>
                  <a:pt x="2" y="67"/>
                </a:lnTo>
                <a:lnTo>
                  <a:pt x="2" y="77"/>
                </a:lnTo>
                <a:lnTo>
                  <a:pt x="2" y="85"/>
                </a:lnTo>
                <a:lnTo>
                  <a:pt x="1" y="89"/>
                </a:lnTo>
                <a:lnTo>
                  <a:pt x="0" y="92"/>
                </a:lnTo>
                <a:lnTo>
                  <a:pt x="0" y="94"/>
                </a:lnTo>
                <a:lnTo>
                  <a:pt x="2" y="96"/>
                </a:lnTo>
                <a:lnTo>
                  <a:pt x="3" y="100"/>
                </a:lnTo>
                <a:lnTo>
                  <a:pt x="6" y="102"/>
                </a:lnTo>
                <a:lnTo>
                  <a:pt x="8" y="105"/>
                </a:lnTo>
                <a:lnTo>
                  <a:pt x="10" y="106"/>
                </a:lnTo>
                <a:lnTo>
                  <a:pt x="12" y="108"/>
                </a:lnTo>
                <a:lnTo>
                  <a:pt x="14" y="109"/>
                </a:lnTo>
                <a:lnTo>
                  <a:pt x="15" y="112"/>
                </a:lnTo>
                <a:lnTo>
                  <a:pt x="16" y="117"/>
                </a:lnTo>
                <a:lnTo>
                  <a:pt x="16" y="123"/>
                </a:lnTo>
                <a:lnTo>
                  <a:pt x="16" y="131"/>
                </a:lnTo>
                <a:lnTo>
                  <a:pt x="17" y="140"/>
                </a:lnTo>
                <a:lnTo>
                  <a:pt x="18" y="149"/>
                </a:lnTo>
                <a:lnTo>
                  <a:pt x="20" y="158"/>
                </a:lnTo>
                <a:lnTo>
                  <a:pt x="22" y="168"/>
                </a:lnTo>
                <a:lnTo>
                  <a:pt x="24" y="176"/>
                </a:lnTo>
                <a:lnTo>
                  <a:pt x="26" y="184"/>
                </a:lnTo>
                <a:lnTo>
                  <a:pt x="29" y="191"/>
                </a:lnTo>
                <a:lnTo>
                  <a:pt x="32" y="196"/>
                </a:lnTo>
                <a:lnTo>
                  <a:pt x="36" y="200"/>
                </a:lnTo>
                <a:lnTo>
                  <a:pt x="40" y="203"/>
                </a:lnTo>
                <a:lnTo>
                  <a:pt x="44" y="206"/>
                </a:lnTo>
                <a:lnTo>
                  <a:pt x="48" y="210"/>
                </a:lnTo>
                <a:lnTo>
                  <a:pt x="51" y="216"/>
                </a:lnTo>
                <a:lnTo>
                  <a:pt x="54" y="225"/>
                </a:lnTo>
                <a:lnTo>
                  <a:pt x="56" y="235"/>
                </a:lnTo>
                <a:lnTo>
                  <a:pt x="58" y="248"/>
                </a:lnTo>
                <a:lnTo>
                  <a:pt x="60" y="257"/>
                </a:lnTo>
                <a:lnTo>
                  <a:pt x="63" y="266"/>
                </a:lnTo>
                <a:lnTo>
                  <a:pt x="65" y="273"/>
                </a:lnTo>
                <a:lnTo>
                  <a:pt x="68" y="280"/>
                </a:lnTo>
                <a:lnTo>
                  <a:pt x="71" y="286"/>
                </a:lnTo>
                <a:lnTo>
                  <a:pt x="75" y="291"/>
                </a:lnTo>
                <a:lnTo>
                  <a:pt x="79" y="296"/>
                </a:lnTo>
                <a:lnTo>
                  <a:pt x="82" y="302"/>
                </a:lnTo>
                <a:lnTo>
                  <a:pt x="83" y="310"/>
                </a:lnTo>
                <a:lnTo>
                  <a:pt x="84" y="320"/>
                </a:lnTo>
                <a:lnTo>
                  <a:pt x="84" y="331"/>
                </a:lnTo>
                <a:lnTo>
                  <a:pt x="85" y="341"/>
                </a:lnTo>
                <a:lnTo>
                  <a:pt x="87" y="351"/>
                </a:lnTo>
                <a:lnTo>
                  <a:pt x="90" y="360"/>
                </a:lnTo>
                <a:lnTo>
                  <a:pt x="97" y="367"/>
                </a:lnTo>
                <a:lnTo>
                  <a:pt x="105" y="374"/>
                </a:lnTo>
                <a:lnTo>
                  <a:pt x="110" y="381"/>
                </a:lnTo>
                <a:lnTo>
                  <a:pt x="114" y="387"/>
                </a:lnTo>
                <a:lnTo>
                  <a:pt x="117" y="394"/>
                </a:lnTo>
                <a:lnTo>
                  <a:pt x="120" y="401"/>
                </a:lnTo>
                <a:lnTo>
                  <a:pt x="123" y="409"/>
                </a:lnTo>
                <a:lnTo>
                  <a:pt x="125" y="416"/>
                </a:lnTo>
                <a:lnTo>
                  <a:pt x="129" y="423"/>
                </a:lnTo>
                <a:lnTo>
                  <a:pt x="132" y="431"/>
                </a:lnTo>
                <a:lnTo>
                  <a:pt x="136" y="441"/>
                </a:lnTo>
                <a:lnTo>
                  <a:pt x="138" y="451"/>
                </a:lnTo>
                <a:lnTo>
                  <a:pt x="140" y="462"/>
                </a:lnTo>
                <a:lnTo>
                  <a:pt x="141" y="474"/>
                </a:lnTo>
                <a:lnTo>
                  <a:pt x="141" y="486"/>
                </a:lnTo>
                <a:lnTo>
                  <a:pt x="140" y="499"/>
                </a:lnTo>
                <a:lnTo>
                  <a:pt x="138" y="511"/>
                </a:lnTo>
                <a:lnTo>
                  <a:pt x="136" y="523"/>
                </a:lnTo>
                <a:lnTo>
                  <a:pt x="135" y="532"/>
                </a:lnTo>
                <a:lnTo>
                  <a:pt x="135" y="540"/>
                </a:lnTo>
                <a:lnTo>
                  <a:pt x="134" y="546"/>
                </a:lnTo>
                <a:lnTo>
                  <a:pt x="133" y="554"/>
                </a:lnTo>
                <a:lnTo>
                  <a:pt x="131" y="561"/>
                </a:lnTo>
                <a:lnTo>
                  <a:pt x="128" y="570"/>
                </a:lnTo>
                <a:lnTo>
                  <a:pt x="124" y="580"/>
                </a:lnTo>
                <a:lnTo>
                  <a:pt x="120" y="591"/>
                </a:lnTo>
                <a:lnTo>
                  <a:pt x="120" y="601"/>
                </a:lnTo>
                <a:lnTo>
                  <a:pt x="123" y="609"/>
                </a:lnTo>
                <a:lnTo>
                  <a:pt x="126" y="616"/>
                </a:lnTo>
                <a:lnTo>
                  <a:pt x="129" y="623"/>
                </a:lnTo>
                <a:lnTo>
                  <a:pt x="132" y="629"/>
                </a:lnTo>
                <a:lnTo>
                  <a:pt x="133" y="636"/>
                </a:lnTo>
                <a:lnTo>
                  <a:pt x="131" y="643"/>
                </a:lnTo>
                <a:lnTo>
                  <a:pt x="129" y="650"/>
                </a:lnTo>
                <a:lnTo>
                  <a:pt x="130" y="656"/>
                </a:lnTo>
                <a:lnTo>
                  <a:pt x="134" y="660"/>
                </a:lnTo>
                <a:lnTo>
                  <a:pt x="139" y="663"/>
                </a:lnTo>
                <a:lnTo>
                  <a:pt x="144" y="667"/>
                </a:lnTo>
                <a:lnTo>
                  <a:pt x="148" y="670"/>
                </a:lnTo>
                <a:lnTo>
                  <a:pt x="151" y="673"/>
                </a:lnTo>
                <a:lnTo>
                  <a:pt x="150" y="678"/>
                </a:lnTo>
                <a:lnTo>
                  <a:pt x="144" y="687"/>
                </a:lnTo>
                <a:lnTo>
                  <a:pt x="137" y="694"/>
                </a:lnTo>
                <a:lnTo>
                  <a:pt x="131" y="700"/>
                </a:lnTo>
                <a:lnTo>
                  <a:pt x="125" y="707"/>
                </a:lnTo>
                <a:lnTo>
                  <a:pt x="120" y="714"/>
                </a:lnTo>
                <a:lnTo>
                  <a:pt x="119" y="723"/>
                </a:lnTo>
                <a:lnTo>
                  <a:pt x="119" y="734"/>
                </a:lnTo>
                <a:lnTo>
                  <a:pt x="123" y="750"/>
                </a:lnTo>
                <a:lnTo>
                  <a:pt x="128" y="759"/>
                </a:lnTo>
                <a:lnTo>
                  <a:pt x="136" y="765"/>
                </a:lnTo>
                <a:lnTo>
                  <a:pt x="147" y="768"/>
                </a:lnTo>
                <a:lnTo>
                  <a:pt x="158" y="769"/>
                </a:lnTo>
                <a:lnTo>
                  <a:pt x="170" y="768"/>
                </a:lnTo>
                <a:lnTo>
                  <a:pt x="181" y="767"/>
                </a:lnTo>
                <a:lnTo>
                  <a:pt x="189" y="763"/>
                </a:lnTo>
                <a:lnTo>
                  <a:pt x="196" y="760"/>
                </a:lnTo>
                <a:lnTo>
                  <a:pt x="201" y="756"/>
                </a:lnTo>
                <a:lnTo>
                  <a:pt x="207" y="753"/>
                </a:lnTo>
                <a:lnTo>
                  <a:pt x="215" y="750"/>
                </a:lnTo>
                <a:lnTo>
                  <a:pt x="223" y="746"/>
                </a:lnTo>
                <a:lnTo>
                  <a:pt x="231" y="742"/>
                </a:lnTo>
                <a:lnTo>
                  <a:pt x="239" y="737"/>
                </a:lnTo>
                <a:lnTo>
                  <a:pt x="247" y="730"/>
                </a:lnTo>
                <a:lnTo>
                  <a:pt x="254" y="721"/>
                </a:lnTo>
                <a:lnTo>
                  <a:pt x="258" y="716"/>
                </a:lnTo>
                <a:lnTo>
                  <a:pt x="263" y="711"/>
                </a:lnTo>
                <a:lnTo>
                  <a:pt x="268" y="704"/>
                </a:lnTo>
                <a:lnTo>
                  <a:pt x="273" y="698"/>
                </a:lnTo>
                <a:lnTo>
                  <a:pt x="279" y="691"/>
                </a:lnTo>
                <a:lnTo>
                  <a:pt x="285" y="684"/>
                </a:lnTo>
                <a:lnTo>
                  <a:pt x="291" y="677"/>
                </a:lnTo>
                <a:lnTo>
                  <a:pt x="297" y="669"/>
                </a:lnTo>
                <a:lnTo>
                  <a:pt x="303" y="662"/>
                </a:lnTo>
                <a:lnTo>
                  <a:pt x="310" y="654"/>
                </a:lnTo>
                <a:lnTo>
                  <a:pt x="315" y="646"/>
                </a:lnTo>
                <a:lnTo>
                  <a:pt x="321" y="639"/>
                </a:lnTo>
                <a:lnTo>
                  <a:pt x="326" y="631"/>
                </a:lnTo>
                <a:lnTo>
                  <a:pt x="331" y="624"/>
                </a:lnTo>
                <a:lnTo>
                  <a:pt x="336" y="616"/>
                </a:lnTo>
                <a:lnTo>
                  <a:pt x="339" y="609"/>
                </a:lnTo>
                <a:lnTo>
                  <a:pt x="343" y="602"/>
                </a:lnTo>
                <a:lnTo>
                  <a:pt x="345" y="595"/>
                </a:lnTo>
                <a:lnTo>
                  <a:pt x="348" y="589"/>
                </a:lnTo>
                <a:lnTo>
                  <a:pt x="351" y="582"/>
                </a:lnTo>
                <a:lnTo>
                  <a:pt x="354" y="576"/>
                </a:lnTo>
                <a:lnTo>
                  <a:pt x="356" y="570"/>
                </a:lnTo>
                <a:lnTo>
                  <a:pt x="359" y="563"/>
                </a:lnTo>
                <a:lnTo>
                  <a:pt x="362" y="557"/>
                </a:lnTo>
                <a:lnTo>
                  <a:pt x="364" y="551"/>
                </a:lnTo>
                <a:lnTo>
                  <a:pt x="366" y="545"/>
                </a:lnTo>
                <a:lnTo>
                  <a:pt x="368" y="538"/>
                </a:lnTo>
                <a:lnTo>
                  <a:pt x="371" y="532"/>
                </a:lnTo>
                <a:lnTo>
                  <a:pt x="372" y="526"/>
                </a:lnTo>
                <a:lnTo>
                  <a:pt x="375" y="520"/>
                </a:lnTo>
                <a:lnTo>
                  <a:pt x="377" y="514"/>
                </a:lnTo>
                <a:lnTo>
                  <a:pt x="378" y="508"/>
                </a:lnTo>
                <a:lnTo>
                  <a:pt x="380" y="502"/>
                </a:lnTo>
                <a:lnTo>
                  <a:pt x="381" y="495"/>
                </a:lnTo>
                <a:lnTo>
                  <a:pt x="382" y="487"/>
                </a:lnTo>
                <a:lnTo>
                  <a:pt x="383" y="480"/>
                </a:lnTo>
                <a:lnTo>
                  <a:pt x="385" y="472"/>
                </a:lnTo>
                <a:lnTo>
                  <a:pt x="385" y="464"/>
                </a:lnTo>
                <a:lnTo>
                  <a:pt x="385" y="456"/>
                </a:lnTo>
                <a:lnTo>
                  <a:pt x="386" y="449"/>
                </a:lnTo>
                <a:lnTo>
                  <a:pt x="386" y="441"/>
                </a:lnTo>
                <a:lnTo>
                  <a:pt x="385" y="434"/>
                </a:lnTo>
                <a:lnTo>
                  <a:pt x="385" y="426"/>
                </a:lnTo>
                <a:lnTo>
                  <a:pt x="384" y="420"/>
                </a:lnTo>
                <a:lnTo>
                  <a:pt x="383" y="413"/>
                </a:lnTo>
                <a:lnTo>
                  <a:pt x="382" y="408"/>
                </a:lnTo>
                <a:lnTo>
                  <a:pt x="380" y="403"/>
                </a:lnTo>
                <a:lnTo>
                  <a:pt x="378" y="399"/>
                </a:lnTo>
                <a:lnTo>
                  <a:pt x="375" y="394"/>
                </a:lnTo>
                <a:lnTo>
                  <a:pt x="374" y="392"/>
                </a:lnTo>
                <a:lnTo>
                  <a:pt x="373" y="391"/>
                </a:lnTo>
                <a:lnTo>
                  <a:pt x="374" y="392"/>
                </a:lnTo>
                <a:lnTo>
                  <a:pt x="374" y="390"/>
                </a:lnTo>
                <a:lnTo>
                  <a:pt x="373" y="386"/>
                </a:lnTo>
                <a:lnTo>
                  <a:pt x="371" y="378"/>
                </a:lnTo>
                <a:lnTo>
                  <a:pt x="369" y="373"/>
                </a:lnTo>
                <a:lnTo>
                  <a:pt x="366" y="367"/>
                </a:lnTo>
                <a:lnTo>
                  <a:pt x="363" y="360"/>
                </a:lnTo>
                <a:lnTo>
                  <a:pt x="359" y="354"/>
                </a:lnTo>
                <a:lnTo>
                  <a:pt x="355" y="346"/>
                </a:lnTo>
                <a:lnTo>
                  <a:pt x="350" y="339"/>
                </a:lnTo>
                <a:lnTo>
                  <a:pt x="345" y="331"/>
                </a:lnTo>
                <a:lnTo>
                  <a:pt x="340" y="324"/>
                </a:lnTo>
                <a:lnTo>
                  <a:pt x="335" y="316"/>
                </a:lnTo>
                <a:lnTo>
                  <a:pt x="330" y="309"/>
                </a:lnTo>
                <a:lnTo>
                  <a:pt x="325" y="302"/>
                </a:lnTo>
                <a:lnTo>
                  <a:pt x="320" y="295"/>
                </a:lnTo>
                <a:lnTo>
                  <a:pt x="315" y="288"/>
                </a:lnTo>
                <a:lnTo>
                  <a:pt x="311" y="283"/>
                </a:lnTo>
                <a:lnTo>
                  <a:pt x="307" y="278"/>
                </a:lnTo>
                <a:lnTo>
                  <a:pt x="303" y="273"/>
                </a:lnTo>
                <a:lnTo>
                  <a:pt x="297" y="266"/>
                </a:lnTo>
                <a:lnTo>
                  <a:pt x="291" y="259"/>
                </a:lnTo>
                <a:lnTo>
                  <a:pt x="284" y="251"/>
                </a:lnTo>
                <a:lnTo>
                  <a:pt x="277" y="244"/>
                </a:lnTo>
                <a:lnTo>
                  <a:pt x="271" y="237"/>
                </a:lnTo>
                <a:lnTo>
                  <a:pt x="264" y="231"/>
                </a:lnTo>
                <a:lnTo>
                  <a:pt x="258" y="225"/>
                </a:lnTo>
                <a:lnTo>
                  <a:pt x="252" y="220"/>
                </a:lnTo>
                <a:lnTo>
                  <a:pt x="247" y="215"/>
                </a:lnTo>
                <a:lnTo>
                  <a:pt x="245" y="212"/>
                </a:lnTo>
                <a:lnTo>
                  <a:pt x="244" y="208"/>
                </a:lnTo>
                <a:lnTo>
                  <a:pt x="242" y="205"/>
                </a:lnTo>
                <a:lnTo>
                  <a:pt x="239" y="200"/>
                </a:lnTo>
                <a:lnTo>
                  <a:pt x="233" y="193"/>
                </a:lnTo>
                <a:lnTo>
                  <a:pt x="222" y="184"/>
                </a:lnTo>
                <a:lnTo>
                  <a:pt x="205" y="173"/>
                </a:lnTo>
                <a:lnTo>
                  <a:pt x="195" y="166"/>
                </a:lnTo>
                <a:lnTo>
                  <a:pt x="184" y="158"/>
                </a:lnTo>
                <a:lnTo>
                  <a:pt x="173" y="150"/>
                </a:lnTo>
                <a:lnTo>
                  <a:pt x="161" y="140"/>
                </a:lnTo>
                <a:lnTo>
                  <a:pt x="150" y="131"/>
                </a:lnTo>
                <a:lnTo>
                  <a:pt x="139" y="121"/>
                </a:lnTo>
                <a:lnTo>
                  <a:pt x="128" y="112"/>
                </a:lnTo>
                <a:lnTo>
                  <a:pt x="117" y="101"/>
                </a:lnTo>
                <a:lnTo>
                  <a:pt x="106" y="91"/>
                </a:lnTo>
                <a:lnTo>
                  <a:pt x="97" y="81"/>
                </a:lnTo>
                <a:lnTo>
                  <a:pt x="88" y="71"/>
                </a:lnTo>
                <a:lnTo>
                  <a:pt x="79" y="60"/>
                </a:lnTo>
                <a:lnTo>
                  <a:pt x="72" y="51"/>
                </a:lnTo>
                <a:lnTo>
                  <a:pt x="66" y="41"/>
                </a:lnTo>
                <a:lnTo>
                  <a:pt x="60" y="32"/>
                </a:lnTo>
                <a:lnTo>
                  <a:pt x="56" y="23"/>
                </a:lnTo>
                <a:lnTo>
                  <a:pt x="48" y="9"/>
                </a:lnTo>
                <a:lnTo>
                  <a:pt x="39" y="2"/>
                </a:lnTo>
                <a:lnTo>
                  <a:pt x="29" y="0"/>
                </a:lnTo>
                <a:lnTo>
                  <a:pt x="20" y="3"/>
                </a:lnTo>
                <a:lnTo>
                  <a:pt x="12" y="11"/>
                </a:lnTo>
                <a:lnTo>
                  <a:pt x="6" y="22"/>
                </a:lnTo>
                <a:lnTo>
                  <a:pt x="2" y="36"/>
                </a:lnTo>
                <a:lnTo>
                  <a:pt x="2" y="52"/>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49" name="Freeform 128"/>
          <p:cNvSpPr>
            <a:spLocks/>
          </p:cNvSpPr>
          <p:nvPr/>
        </p:nvSpPr>
        <p:spPr bwMode="auto">
          <a:xfrm>
            <a:off x="2587625" y="3589338"/>
            <a:ext cx="857250" cy="1149350"/>
          </a:xfrm>
          <a:custGeom>
            <a:avLst/>
            <a:gdLst>
              <a:gd name="T0" fmla="*/ 2147483647 w 607"/>
              <a:gd name="T1" fmla="*/ 2147483647 h 724"/>
              <a:gd name="T2" fmla="*/ 2147483647 w 607"/>
              <a:gd name="T3" fmla="*/ 2147483647 h 724"/>
              <a:gd name="T4" fmla="*/ 2147483647 w 607"/>
              <a:gd name="T5" fmla="*/ 2147483647 h 724"/>
              <a:gd name="T6" fmla="*/ 2147483647 w 607"/>
              <a:gd name="T7" fmla="*/ 2147483647 h 724"/>
              <a:gd name="T8" fmla="*/ 2147483647 w 607"/>
              <a:gd name="T9" fmla="*/ 2147483647 h 724"/>
              <a:gd name="T10" fmla="*/ 2147483647 w 607"/>
              <a:gd name="T11" fmla="*/ 2147483647 h 724"/>
              <a:gd name="T12" fmla="*/ 2147483647 w 607"/>
              <a:gd name="T13" fmla="*/ 2147483647 h 724"/>
              <a:gd name="T14" fmla="*/ 2147483647 w 607"/>
              <a:gd name="T15" fmla="*/ 2147483647 h 724"/>
              <a:gd name="T16" fmla="*/ 2147483647 w 607"/>
              <a:gd name="T17" fmla="*/ 2147483647 h 724"/>
              <a:gd name="T18" fmla="*/ 2147483647 w 607"/>
              <a:gd name="T19" fmla="*/ 2147483647 h 724"/>
              <a:gd name="T20" fmla="*/ 2147483647 w 607"/>
              <a:gd name="T21" fmla="*/ 2147483647 h 724"/>
              <a:gd name="T22" fmla="*/ 2147483647 w 607"/>
              <a:gd name="T23" fmla="*/ 2147483647 h 724"/>
              <a:gd name="T24" fmla="*/ 2147483647 w 607"/>
              <a:gd name="T25" fmla="*/ 2147483647 h 724"/>
              <a:gd name="T26" fmla="*/ 2147483647 w 607"/>
              <a:gd name="T27" fmla="*/ 2147483647 h 724"/>
              <a:gd name="T28" fmla="*/ 2147483647 w 607"/>
              <a:gd name="T29" fmla="*/ 2147483647 h 724"/>
              <a:gd name="T30" fmla="*/ 2147483647 w 607"/>
              <a:gd name="T31" fmla="*/ 2147483647 h 724"/>
              <a:gd name="T32" fmla="*/ 2147483647 w 607"/>
              <a:gd name="T33" fmla="*/ 2147483647 h 724"/>
              <a:gd name="T34" fmla="*/ 2147483647 w 607"/>
              <a:gd name="T35" fmla="*/ 2147483647 h 724"/>
              <a:gd name="T36" fmla="*/ 2147483647 w 607"/>
              <a:gd name="T37" fmla="*/ 2147483647 h 724"/>
              <a:gd name="T38" fmla="*/ 2147483647 w 607"/>
              <a:gd name="T39" fmla="*/ 2147483647 h 724"/>
              <a:gd name="T40" fmla="*/ 2147483647 w 607"/>
              <a:gd name="T41" fmla="*/ 2147483647 h 724"/>
              <a:gd name="T42" fmla="*/ 2147483647 w 607"/>
              <a:gd name="T43" fmla="*/ 2147483647 h 724"/>
              <a:gd name="T44" fmla="*/ 2147483647 w 607"/>
              <a:gd name="T45" fmla="*/ 2147483647 h 724"/>
              <a:gd name="T46" fmla="*/ 2147483647 w 607"/>
              <a:gd name="T47" fmla="*/ 2147483647 h 724"/>
              <a:gd name="T48" fmla="*/ 2147483647 w 607"/>
              <a:gd name="T49" fmla="*/ 2147483647 h 724"/>
              <a:gd name="T50" fmla="*/ 2147483647 w 607"/>
              <a:gd name="T51" fmla="*/ 2147483647 h 724"/>
              <a:gd name="T52" fmla="*/ 2147483647 w 607"/>
              <a:gd name="T53" fmla="*/ 2147483647 h 724"/>
              <a:gd name="T54" fmla="*/ 2147483647 w 607"/>
              <a:gd name="T55" fmla="*/ 2147483647 h 724"/>
              <a:gd name="T56" fmla="*/ 2147483647 w 607"/>
              <a:gd name="T57" fmla="*/ 2147483647 h 724"/>
              <a:gd name="T58" fmla="*/ 2147483647 w 607"/>
              <a:gd name="T59" fmla="*/ 2147483647 h 724"/>
              <a:gd name="T60" fmla="*/ 2147483647 w 607"/>
              <a:gd name="T61" fmla="*/ 2147483647 h 724"/>
              <a:gd name="T62" fmla="*/ 2147483647 w 607"/>
              <a:gd name="T63" fmla="*/ 2147483647 h 724"/>
              <a:gd name="T64" fmla="*/ 2147483647 w 607"/>
              <a:gd name="T65" fmla="*/ 2147483647 h 724"/>
              <a:gd name="T66" fmla="*/ 2147483647 w 607"/>
              <a:gd name="T67" fmla="*/ 2147483647 h 724"/>
              <a:gd name="T68" fmla="*/ 2147483647 w 607"/>
              <a:gd name="T69" fmla="*/ 2147483647 h 724"/>
              <a:gd name="T70" fmla="*/ 2147483647 w 607"/>
              <a:gd name="T71" fmla="*/ 2147483647 h 724"/>
              <a:gd name="T72" fmla="*/ 2147483647 w 607"/>
              <a:gd name="T73" fmla="*/ 2147483647 h 724"/>
              <a:gd name="T74" fmla="*/ 2147483647 w 607"/>
              <a:gd name="T75" fmla="*/ 2147483647 h 724"/>
              <a:gd name="T76" fmla="*/ 2147483647 w 607"/>
              <a:gd name="T77" fmla="*/ 2147483647 h 724"/>
              <a:gd name="T78" fmla="*/ 0 w 607"/>
              <a:gd name="T79" fmla="*/ 2147483647 h 724"/>
              <a:gd name="T80" fmla="*/ 2147483647 w 607"/>
              <a:gd name="T81" fmla="*/ 2147483647 h 724"/>
              <a:gd name="T82" fmla="*/ 2147483647 w 607"/>
              <a:gd name="T83" fmla="*/ 2147483647 h 724"/>
              <a:gd name="T84" fmla="*/ 2147483647 w 607"/>
              <a:gd name="T85" fmla="*/ 2147483647 h 724"/>
              <a:gd name="T86" fmla="*/ 2147483647 w 607"/>
              <a:gd name="T87" fmla="*/ 2147483647 h 724"/>
              <a:gd name="T88" fmla="*/ 2147483647 w 607"/>
              <a:gd name="T89" fmla="*/ 2147483647 h 724"/>
              <a:gd name="T90" fmla="*/ 2147483647 w 607"/>
              <a:gd name="T91" fmla="*/ 2147483647 h 724"/>
              <a:gd name="T92" fmla="*/ 2147483647 w 607"/>
              <a:gd name="T93" fmla="*/ 2147483647 h 724"/>
              <a:gd name="T94" fmla="*/ 2147483647 w 607"/>
              <a:gd name="T95" fmla="*/ 2147483647 h 724"/>
              <a:gd name="T96" fmla="*/ 2147483647 w 607"/>
              <a:gd name="T97" fmla="*/ 2147483647 h 724"/>
              <a:gd name="T98" fmla="*/ 2147483647 w 607"/>
              <a:gd name="T99" fmla="*/ 2147483647 h 724"/>
              <a:gd name="T100" fmla="*/ 2147483647 w 607"/>
              <a:gd name="T101" fmla="*/ 2147483647 h 724"/>
              <a:gd name="T102" fmla="*/ 2147483647 w 607"/>
              <a:gd name="T103" fmla="*/ 2147483647 h 724"/>
              <a:gd name="T104" fmla="*/ 2147483647 w 607"/>
              <a:gd name="T105" fmla="*/ 0 h 724"/>
              <a:gd name="T106" fmla="*/ 2147483647 w 607"/>
              <a:gd name="T107" fmla="*/ 2147483647 h 724"/>
              <a:gd name="T108" fmla="*/ 2147483647 w 607"/>
              <a:gd name="T109" fmla="*/ 2147483647 h 724"/>
              <a:gd name="T110" fmla="*/ 2147483647 w 607"/>
              <a:gd name="T111" fmla="*/ 2147483647 h 724"/>
              <a:gd name="T112" fmla="*/ 2147483647 w 607"/>
              <a:gd name="T113" fmla="*/ 2147483647 h 724"/>
              <a:gd name="T114" fmla="*/ 2147483647 w 607"/>
              <a:gd name="T115" fmla="*/ 2147483647 h 7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7"/>
              <a:gd name="T175" fmla="*/ 0 h 724"/>
              <a:gd name="T176" fmla="*/ 607 w 607"/>
              <a:gd name="T177" fmla="*/ 724 h 7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7" h="724">
                <a:moveTo>
                  <a:pt x="393" y="79"/>
                </a:moveTo>
                <a:lnTo>
                  <a:pt x="396" y="84"/>
                </a:lnTo>
                <a:lnTo>
                  <a:pt x="398" y="90"/>
                </a:lnTo>
                <a:lnTo>
                  <a:pt x="402" y="97"/>
                </a:lnTo>
                <a:lnTo>
                  <a:pt x="406" y="103"/>
                </a:lnTo>
                <a:lnTo>
                  <a:pt x="412" y="110"/>
                </a:lnTo>
                <a:lnTo>
                  <a:pt x="417" y="118"/>
                </a:lnTo>
                <a:lnTo>
                  <a:pt x="423" y="126"/>
                </a:lnTo>
                <a:lnTo>
                  <a:pt x="430" y="134"/>
                </a:lnTo>
                <a:lnTo>
                  <a:pt x="436" y="142"/>
                </a:lnTo>
                <a:lnTo>
                  <a:pt x="442" y="150"/>
                </a:lnTo>
                <a:lnTo>
                  <a:pt x="449" y="158"/>
                </a:lnTo>
                <a:lnTo>
                  <a:pt x="456" y="166"/>
                </a:lnTo>
                <a:lnTo>
                  <a:pt x="462" y="174"/>
                </a:lnTo>
                <a:lnTo>
                  <a:pt x="469" y="181"/>
                </a:lnTo>
                <a:lnTo>
                  <a:pt x="475" y="188"/>
                </a:lnTo>
                <a:lnTo>
                  <a:pt x="481" y="195"/>
                </a:lnTo>
                <a:lnTo>
                  <a:pt x="487" y="201"/>
                </a:lnTo>
                <a:lnTo>
                  <a:pt x="493" y="207"/>
                </a:lnTo>
                <a:lnTo>
                  <a:pt x="499" y="213"/>
                </a:lnTo>
                <a:lnTo>
                  <a:pt x="506" y="219"/>
                </a:lnTo>
                <a:lnTo>
                  <a:pt x="513" y="224"/>
                </a:lnTo>
                <a:lnTo>
                  <a:pt x="520" y="230"/>
                </a:lnTo>
                <a:lnTo>
                  <a:pt x="527" y="235"/>
                </a:lnTo>
                <a:lnTo>
                  <a:pt x="534" y="241"/>
                </a:lnTo>
                <a:lnTo>
                  <a:pt x="541" y="246"/>
                </a:lnTo>
                <a:lnTo>
                  <a:pt x="547" y="251"/>
                </a:lnTo>
                <a:lnTo>
                  <a:pt x="553" y="256"/>
                </a:lnTo>
                <a:lnTo>
                  <a:pt x="559" y="261"/>
                </a:lnTo>
                <a:lnTo>
                  <a:pt x="565" y="267"/>
                </a:lnTo>
                <a:lnTo>
                  <a:pt x="570" y="272"/>
                </a:lnTo>
                <a:lnTo>
                  <a:pt x="574" y="277"/>
                </a:lnTo>
                <a:lnTo>
                  <a:pt x="578" y="283"/>
                </a:lnTo>
                <a:lnTo>
                  <a:pt x="584" y="294"/>
                </a:lnTo>
                <a:lnTo>
                  <a:pt x="589" y="303"/>
                </a:lnTo>
                <a:lnTo>
                  <a:pt x="594" y="312"/>
                </a:lnTo>
                <a:lnTo>
                  <a:pt x="597" y="320"/>
                </a:lnTo>
                <a:lnTo>
                  <a:pt x="599" y="329"/>
                </a:lnTo>
                <a:lnTo>
                  <a:pt x="602" y="337"/>
                </a:lnTo>
                <a:lnTo>
                  <a:pt x="604" y="347"/>
                </a:lnTo>
                <a:lnTo>
                  <a:pt x="606" y="358"/>
                </a:lnTo>
                <a:lnTo>
                  <a:pt x="606" y="364"/>
                </a:lnTo>
                <a:lnTo>
                  <a:pt x="607" y="372"/>
                </a:lnTo>
                <a:lnTo>
                  <a:pt x="607" y="382"/>
                </a:lnTo>
                <a:lnTo>
                  <a:pt x="606" y="392"/>
                </a:lnTo>
                <a:lnTo>
                  <a:pt x="606" y="403"/>
                </a:lnTo>
                <a:lnTo>
                  <a:pt x="605" y="414"/>
                </a:lnTo>
                <a:lnTo>
                  <a:pt x="604" y="426"/>
                </a:lnTo>
                <a:lnTo>
                  <a:pt x="603" y="438"/>
                </a:lnTo>
                <a:lnTo>
                  <a:pt x="601" y="450"/>
                </a:lnTo>
                <a:lnTo>
                  <a:pt x="599" y="461"/>
                </a:lnTo>
                <a:lnTo>
                  <a:pt x="598" y="472"/>
                </a:lnTo>
                <a:lnTo>
                  <a:pt x="596" y="482"/>
                </a:lnTo>
                <a:lnTo>
                  <a:pt x="594" y="491"/>
                </a:lnTo>
                <a:lnTo>
                  <a:pt x="592" y="499"/>
                </a:lnTo>
                <a:lnTo>
                  <a:pt x="591" y="505"/>
                </a:lnTo>
                <a:lnTo>
                  <a:pt x="589" y="510"/>
                </a:lnTo>
                <a:lnTo>
                  <a:pt x="586" y="515"/>
                </a:lnTo>
                <a:lnTo>
                  <a:pt x="584" y="519"/>
                </a:lnTo>
                <a:lnTo>
                  <a:pt x="582" y="521"/>
                </a:lnTo>
                <a:lnTo>
                  <a:pt x="580" y="523"/>
                </a:lnTo>
                <a:lnTo>
                  <a:pt x="578" y="525"/>
                </a:lnTo>
                <a:lnTo>
                  <a:pt x="576" y="529"/>
                </a:lnTo>
                <a:lnTo>
                  <a:pt x="572" y="535"/>
                </a:lnTo>
                <a:lnTo>
                  <a:pt x="568" y="545"/>
                </a:lnTo>
                <a:lnTo>
                  <a:pt x="565" y="552"/>
                </a:lnTo>
                <a:lnTo>
                  <a:pt x="562" y="559"/>
                </a:lnTo>
                <a:lnTo>
                  <a:pt x="557" y="568"/>
                </a:lnTo>
                <a:lnTo>
                  <a:pt x="552" y="577"/>
                </a:lnTo>
                <a:lnTo>
                  <a:pt x="546" y="586"/>
                </a:lnTo>
                <a:lnTo>
                  <a:pt x="541" y="597"/>
                </a:lnTo>
                <a:lnTo>
                  <a:pt x="534" y="606"/>
                </a:lnTo>
                <a:lnTo>
                  <a:pt x="527" y="617"/>
                </a:lnTo>
                <a:lnTo>
                  <a:pt x="521" y="627"/>
                </a:lnTo>
                <a:lnTo>
                  <a:pt x="515" y="637"/>
                </a:lnTo>
                <a:lnTo>
                  <a:pt x="508" y="647"/>
                </a:lnTo>
                <a:lnTo>
                  <a:pt x="503" y="655"/>
                </a:lnTo>
                <a:lnTo>
                  <a:pt x="497" y="664"/>
                </a:lnTo>
                <a:lnTo>
                  <a:pt x="492" y="671"/>
                </a:lnTo>
                <a:lnTo>
                  <a:pt x="488" y="677"/>
                </a:lnTo>
                <a:lnTo>
                  <a:pt x="485" y="682"/>
                </a:lnTo>
                <a:lnTo>
                  <a:pt x="480" y="689"/>
                </a:lnTo>
                <a:lnTo>
                  <a:pt x="476" y="694"/>
                </a:lnTo>
                <a:lnTo>
                  <a:pt x="473" y="696"/>
                </a:lnTo>
                <a:lnTo>
                  <a:pt x="471" y="696"/>
                </a:lnTo>
                <a:lnTo>
                  <a:pt x="469" y="696"/>
                </a:lnTo>
                <a:lnTo>
                  <a:pt x="467" y="695"/>
                </a:lnTo>
                <a:lnTo>
                  <a:pt x="465" y="695"/>
                </a:lnTo>
                <a:lnTo>
                  <a:pt x="462" y="697"/>
                </a:lnTo>
                <a:lnTo>
                  <a:pt x="461" y="698"/>
                </a:lnTo>
                <a:lnTo>
                  <a:pt x="461" y="697"/>
                </a:lnTo>
                <a:lnTo>
                  <a:pt x="462" y="694"/>
                </a:lnTo>
                <a:lnTo>
                  <a:pt x="461" y="693"/>
                </a:lnTo>
                <a:lnTo>
                  <a:pt x="455" y="693"/>
                </a:lnTo>
                <a:lnTo>
                  <a:pt x="444" y="696"/>
                </a:lnTo>
                <a:lnTo>
                  <a:pt x="425" y="702"/>
                </a:lnTo>
                <a:lnTo>
                  <a:pt x="397" y="715"/>
                </a:lnTo>
                <a:lnTo>
                  <a:pt x="381" y="720"/>
                </a:lnTo>
                <a:lnTo>
                  <a:pt x="366" y="724"/>
                </a:lnTo>
                <a:lnTo>
                  <a:pt x="353" y="724"/>
                </a:lnTo>
                <a:lnTo>
                  <a:pt x="343" y="722"/>
                </a:lnTo>
                <a:lnTo>
                  <a:pt x="333" y="718"/>
                </a:lnTo>
                <a:lnTo>
                  <a:pt x="324" y="713"/>
                </a:lnTo>
                <a:lnTo>
                  <a:pt x="315" y="707"/>
                </a:lnTo>
                <a:lnTo>
                  <a:pt x="309" y="699"/>
                </a:lnTo>
                <a:lnTo>
                  <a:pt x="302" y="691"/>
                </a:lnTo>
                <a:lnTo>
                  <a:pt x="296" y="683"/>
                </a:lnTo>
                <a:lnTo>
                  <a:pt x="290" y="675"/>
                </a:lnTo>
                <a:lnTo>
                  <a:pt x="284" y="668"/>
                </a:lnTo>
                <a:lnTo>
                  <a:pt x="279" y="663"/>
                </a:lnTo>
                <a:lnTo>
                  <a:pt x="273" y="658"/>
                </a:lnTo>
                <a:lnTo>
                  <a:pt x="267" y="655"/>
                </a:lnTo>
                <a:lnTo>
                  <a:pt x="260" y="655"/>
                </a:lnTo>
                <a:lnTo>
                  <a:pt x="253" y="655"/>
                </a:lnTo>
                <a:lnTo>
                  <a:pt x="245" y="655"/>
                </a:lnTo>
                <a:lnTo>
                  <a:pt x="237" y="654"/>
                </a:lnTo>
                <a:lnTo>
                  <a:pt x="229" y="652"/>
                </a:lnTo>
                <a:lnTo>
                  <a:pt x="220" y="650"/>
                </a:lnTo>
                <a:lnTo>
                  <a:pt x="212" y="647"/>
                </a:lnTo>
                <a:lnTo>
                  <a:pt x="203" y="644"/>
                </a:lnTo>
                <a:lnTo>
                  <a:pt x="194" y="641"/>
                </a:lnTo>
                <a:lnTo>
                  <a:pt x="185" y="637"/>
                </a:lnTo>
                <a:lnTo>
                  <a:pt x="177" y="634"/>
                </a:lnTo>
                <a:lnTo>
                  <a:pt x="168" y="630"/>
                </a:lnTo>
                <a:lnTo>
                  <a:pt x="159" y="626"/>
                </a:lnTo>
                <a:lnTo>
                  <a:pt x="151" y="621"/>
                </a:lnTo>
                <a:lnTo>
                  <a:pt x="143" y="617"/>
                </a:lnTo>
                <a:lnTo>
                  <a:pt x="136" y="613"/>
                </a:lnTo>
                <a:lnTo>
                  <a:pt x="128" y="609"/>
                </a:lnTo>
                <a:lnTo>
                  <a:pt x="114" y="601"/>
                </a:lnTo>
                <a:lnTo>
                  <a:pt x="101" y="593"/>
                </a:lnTo>
                <a:lnTo>
                  <a:pt x="87" y="586"/>
                </a:lnTo>
                <a:lnTo>
                  <a:pt x="75" y="580"/>
                </a:lnTo>
                <a:lnTo>
                  <a:pt x="63" y="574"/>
                </a:lnTo>
                <a:lnTo>
                  <a:pt x="53" y="568"/>
                </a:lnTo>
                <a:lnTo>
                  <a:pt x="46" y="563"/>
                </a:lnTo>
                <a:lnTo>
                  <a:pt x="41" y="558"/>
                </a:lnTo>
                <a:lnTo>
                  <a:pt x="37" y="553"/>
                </a:lnTo>
                <a:lnTo>
                  <a:pt x="33" y="547"/>
                </a:lnTo>
                <a:lnTo>
                  <a:pt x="28" y="540"/>
                </a:lnTo>
                <a:lnTo>
                  <a:pt x="25" y="533"/>
                </a:lnTo>
                <a:lnTo>
                  <a:pt x="21" y="527"/>
                </a:lnTo>
                <a:lnTo>
                  <a:pt x="18" y="522"/>
                </a:lnTo>
                <a:lnTo>
                  <a:pt x="15" y="518"/>
                </a:lnTo>
                <a:lnTo>
                  <a:pt x="13" y="515"/>
                </a:lnTo>
                <a:lnTo>
                  <a:pt x="12" y="515"/>
                </a:lnTo>
                <a:lnTo>
                  <a:pt x="12" y="516"/>
                </a:lnTo>
                <a:lnTo>
                  <a:pt x="12" y="515"/>
                </a:lnTo>
                <a:lnTo>
                  <a:pt x="11" y="513"/>
                </a:lnTo>
                <a:lnTo>
                  <a:pt x="9" y="508"/>
                </a:lnTo>
                <a:lnTo>
                  <a:pt x="6" y="500"/>
                </a:lnTo>
                <a:lnTo>
                  <a:pt x="4" y="495"/>
                </a:lnTo>
                <a:lnTo>
                  <a:pt x="2" y="489"/>
                </a:lnTo>
                <a:lnTo>
                  <a:pt x="1" y="483"/>
                </a:lnTo>
                <a:lnTo>
                  <a:pt x="0" y="476"/>
                </a:lnTo>
                <a:lnTo>
                  <a:pt x="0" y="469"/>
                </a:lnTo>
                <a:lnTo>
                  <a:pt x="0" y="462"/>
                </a:lnTo>
                <a:lnTo>
                  <a:pt x="0" y="454"/>
                </a:lnTo>
                <a:lnTo>
                  <a:pt x="0" y="446"/>
                </a:lnTo>
                <a:lnTo>
                  <a:pt x="1" y="438"/>
                </a:lnTo>
                <a:lnTo>
                  <a:pt x="2" y="430"/>
                </a:lnTo>
                <a:lnTo>
                  <a:pt x="2" y="422"/>
                </a:lnTo>
                <a:lnTo>
                  <a:pt x="3" y="414"/>
                </a:lnTo>
                <a:lnTo>
                  <a:pt x="4" y="406"/>
                </a:lnTo>
                <a:lnTo>
                  <a:pt x="5" y="398"/>
                </a:lnTo>
                <a:lnTo>
                  <a:pt x="6" y="391"/>
                </a:lnTo>
                <a:lnTo>
                  <a:pt x="7" y="384"/>
                </a:lnTo>
                <a:lnTo>
                  <a:pt x="11" y="370"/>
                </a:lnTo>
                <a:lnTo>
                  <a:pt x="18" y="357"/>
                </a:lnTo>
                <a:lnTo>
                  <a:pt x="27" y="344"/>
                </a:lnTo>
                <a:lnTo>
                  <a:pt x="37" y="333"/>
                </a:lnTo>
                <a:lnTo>
                  <a:pt x="49" y="322"/>
                </a:lnTo>
                <a:lnTo>
                  <a:pt x="61" y="314"/>
                </a:lnTo>
                <a:lnTo>
                  <a:pt x="73" y="309"/>
                </a:lnTo>
                <a:lnTo>
                  <a:pt x="84" y="305"/>
                </a:lnTo>
                <a:lnTo>
                  <a:pt x="89" y="304"/>
                </a:lnTo>
                <a:lnTo>
                  <a:pt x="94" y="301"/>
                </a:lnTo>
                <a:lnTo>
                  <a:pt x="98" y="298"/>
                </a:lnTo>
                <a:lnTo>
                  <a:pt x="102" y="294"/>
                </a:lnTo>
                <a:lnTo>
                  <a:pt x="106" y="288"/>
                </a:lnTo>
                <a:lnTo>
                  <a:pt x="110" y="283"/>
                </a:lnTo>
                <a:lnTo>
                  <a:pt x="115" y="277"/>
                </a:lnTo>
                <a:lnTo>
                  <a:pt x="120" y="271"/>
                </a:lnTo>
                <a:lnTo>
                  <a:pt x="126" y="264"/>
                </a:lnTo>
                <a:lnTo>
                  <a:pt x="132" y="258"/>
                </a:lnTo>
                <a:lnTo>
                  <a:pt x="139" y="251"/>
                </a:lnTo>
                <a:lnTo>
                  <a:pt x="147" y="245"/>
                </a:lnTo>
                <a:lnTo>
                  <a:pt x="156" y="240"/>
                </a:lnTo>
                <a:lnTo>
                  <a:pt x="166" y="235"/>
                </a:lnTo>
                <a:lnTo>
                  <a:pt x="177" y="230"/>
                </a:lnTo>
                <a:lnTo>
                  <a:pt x="190" y="227"/>
                </a:lnTo>
                <a:lnTo>
                  <a:pt x="203" y="222"/>
                </a:lnTo>
                <a:lnTo>
                  <a:pt x="215" y="214"/>
                </a:lnTo>
                <a:lnTo>
                  <a:pt x="226" y="204"/>
                </a:lnTo>
                <a:lnTo>
                  <a:pt x="235" y="192"/>
                </a:lnTo>
                <a:lnTo>
                  <a:pt x="245" y="177"/>
                </a:lnTo>
                <a:lnTo>
                  <a:pt x="253" y="162"/>
                </a:lnTo>
                <a:lnTo>
                  <a:pt x="261" y="145"/>
                </a:lnTo>
                <a:lnTo>
                  <a:pt x="268" y="128"/>
                </a:lnTo>
                <a:lnTo>
                  <a:pt x="275" y="110"/>
                </a:lnTo>
                <a:lnTo>
                  <a:pt x="281" y="93"/>
                </a:lnTo>
                <a:lnTo>
                  <a:pt x="287" y="76"/>
                </a:lnTo>
                <a:lnTo>
                  <a:pt x="292" y="61"/>
                </a:lnTo>
                <a:lnTo>
                  <a:pt x="298" y="47"/>
                </a:lnTo>
                <a:lnTo>
                  <a:pt x="303" y="35"/>
                </a:lnTo>
                <a:lnTo>
                  <a:pt x="308" y="25"/>
                </a:lnTo>
                <a:lnTo>
                  <a:pt x="313" y="17"/>
                </a:lnTo>
                <a:lnTo>
                  <a:pt x="322" y="7"/>
                </a:lnTo>
                <a:lnTo>
                  <a:pt x="329" y="2"/>
                </a:lnTo>
                <a:lnTo>
                  <a:pt x="334" y="0"/>
                </a:lnTo>
                <a:lnTo>
                  <a:pt x="339" y="0"/>
                </a:lnTo>
                <a:lnTo>
                  <a:pt x="341" y="2"/>
                </a:lnTo>
                <a:lnTo>
                  <a:pt x="344" y="4"/>
                </a:lnTo>
                <a:lnTo>
                  <a:pt x="346" y="6"/>
                </a:lnTo>
                <a:lnTo>
                  <a:pt x="348" y="7"/>
                </a:lnTo>
                <a:lnTo>
                  <a:pt x="351" y="7"/>
                </a:lnTo>
                <a:lnTo>
                  <a:pt x="349" y="7"/>
                </a:lnTo>
                <a:lnTo>
                  <a:pt x="347" y="6"/>
                </a:lnTo>
                <a:lnTo>
                  <a:pt x="345" y="6"/>
                </a:lnTo>
                <a:lnTo>
                  <a:pt x="346" y="7"/>
                </a:lnTo>
                <a:lnTo>
                  <a:pt x="347" y="7"/>
                </a:lnTo>
                <a:lnTo>
                  <a:pt x="347" y="8"/>
                </a:lnTo>
                <a:lnTo>
                  <a:pt x="356" y="15"/>
                </a:lnTo>
                <a:lnTo>
                  <a:pt x="365" y="23"/>
                </a:lnTo>
                <a:lnTo>
                  <a:pt x="372" y="32"/>
                </a:lnTo>
                <a:lnTo>
                  <a:pt x="378" y="41"/>
                </a:lnTo>
                <a:lnTo>
                  <a:pt x="382" y="50"/>
                </a:lnTo>
                <a:lnTo>
                  <a:pt x="386" y="60"/>
                </a:lnTo>
                <a:lnTo>
                  <a:pt x="390" y="69"/>
                </a:lnTo>
                <a:lnTo>
                  <a:pt x="393" y="7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0" name="Freeform 129"/>
          <p:cNvSpPr>
            <a:spLocks/>
          </p:cNvSpPr>
          <p:nvPr/>
        </p:nvSpPr>
        <p:spPr bwMode="auto">
          <a:xfrm>
            <a:off x="7313613" y="3929063"/>
            <a:ext cx="255587" cy="368300"/>
          </a:xfrm>
          <a:custGeom>
            <a:avLst/>
            <a:gdLst>
              <a:gd name="T0" fmla="*/ 2147483647 w 181"/>
              <a:gd name="T1" fmla="*/ 2147483647 h 232"/>
              <a:gd name="T2" fmla="*/ 2147483647 w 181"/>
              <a:gd name="T3" fmla="*/ 2147483647 h 232"/>
              <a:gd name="T4" fmla="*/ 2147483647 w 181"/>
              <a:gd name="T5" fmla="*/ 2147483647 h 232"/>
              <a:gd name="T6" fmla="*/ 2147483647 w 181"/>
              <a:gd name="T7" fmla="*/ 2147483647 h 232"/>
              <a:gd name="T8" fmla="*/ 2147483647 w 181"/>
              <a:gd name="T9" fmla="*/ 2147483647 h 232"/>
              <a:gd name="T10" fmla="*/ 2147483647 w 181"/>
              <a:gd name="T11" fmla="*/ 2147483647 h 232"/>
              <a:gd name="T12" fmla="*/ 2147483647 w 181"/>
              <a:gd name="T13" fmla="*/ 2147483647 h 232"/>
              <a:gd name="T14" fmla="*/ 2147483647 w 181"/>
              <a:gd name="T15" fmla="*/ 2147483647 h 232"/>
              <a:gd name="T16" fmla="*/ 2147483647 w 181"/>
              <a:gd name="T17" fmla="*/ 2147483647 h 232"/>
              <a:gd name="T18" fmla="*/ 2147483647 w 181"/>
              <a:gd name="T19" fmla="*/ 2147483647 h 232"/>
              <a:gd name="T20" fmla="*/ 2147483647 w 181"/>
              <a:gd name="T21" fmla="*/ 2147483647 h 232"/>
              <a:gd name="T22" fmla="*/ 2147483647 w 181"/>
              <a:gd name="T23" fmla="*/ 2147483647 h 232"/>
              <a:gd name="T24" fmla="*/ 2147483647 w 181"/>
              <a:gd name="T25" fmla="*/ 2147483647 h 232"/>
              <a:gd name="T26" fmla="*/ 2147483647 w 181"/>
              <a:gd name="T27" fmla="*/ 2147483647 h 232"/>
              <a:gd name="T28" fmla="*/ 2147483647 w 181"/>
              <a:gd name="T29" fmla="*/ 2147483647 h 232"/>
              <a:gd name="T30" fmla="*/ 2147483647 w 181"/>
              <a:gd name="T31" fmla="*/ 2147483647 h 232"/>
              <a:gd name="T32" fmla="*/ 2147483647 w 181"/>
              <a:gd name="T33" fmla="*/ 2147483647 h 232"/>
              <a:gd name="T34" fmla="*/ 2147483647 w 181"/>
              <a:gd name="T35" fmla="*/ 2147483647 h 232"/>
              <a:gd name="T36" fmla="*/ 2147483647 w 181"/>
              <a:gd name="T37" fmla="*/ 2147483647 h 232"/>
              <a:gd name="T38" fmla="*/ 2147483647 w 181"/>
              <a:gd name="T39" fmla="*/ 2147483647 h 232"/>
              <a:gd name="T40" fmla="*/ 2147483647 w 181"/>
              <a:gd name="T41" fmla="*/ 2147483647 h 232"/>
              <a:gd name="T42" fmla="*/ 2147483647 w 181"/>
              <a:gd name="T43" fmla="*/ 2147483647 h 232"/>
              <a:gd name="T44" fmla="*/ 2147483647 w 181"/>
              <a:gd name="T45" fmla="*/ 2147483647 h 232"/>
              <a:gd name="T46" fmla="*/ 2147483647 w 181"/>
              <a:gd name="T47" fmla="*/ 2147483647 h 232"/>
              <a:gd name="T48" fmla="*/ 2147483647 w 181"/>
              <a:gd name="T49" fmla="*/ 2147483647 h 232"/>
              <a:gd name="T50" fmla="*/ 2147483647 w 181"/>
              <a:gd name="T51" fmla="*/ 2147483647 h 232"/>
              <a:gd name="T52" fmla="*/ 2147483647 w 181"/>
              <a:gd name="T53" fmla="*/ 2147483647 h 232"/>
              <a:gd name="T54" fmla="*/ 2147483647 w 181"/>
              <a:gd name="T55" fmla="*/ 2147483647 h 232"/>
              <a:gd name="T56" fmla="*/ 2147483647 w 181"/>
              <a:gd name="T57" fmla="*/ 2147483647 h 232"/>
              <a:gd name="T58" fmla="*/ 0 w 181"/>
              <a:gd name="T59" fmla="*/ 2147483647 h 232"/>
              <a:gd name="T60" fmla="*/ 0 w 181"/>
              <a:gd name="T61" fmla="*/ 2147483647 h 232"/>
              <a:gd name="T62" fmla="*/ 2147483647 w 181"/>
              <a:gd name="T63" fmla="*/ 2147483647 h 232"/>
              <a:gd name="T64" fmla="*/ 2147483647 w 181"/>
              <a:gd name="T65" fmla="*/ 2147483647 h 232"/>
              <a:gd name="T66" fmla="*/ 2147483647 w 181"/>
              <a:gd name="T67" fmla="*/ 2147483647 h 232"/>
              <a:gd name="T68" fmla="*/ 2147483647 w 181"/>
              <a:gd name="T69" fmla="*/ 2147483647 h 232"/>
              <a:gd name="T70" fmla="*/ 2147483647 w 181"/>
              <a:gd name="T71" fmla="*/ 2147483647 h 232"/>
              <a:gd name="T72" fmla="*/ 2147483647 w 181"/>
              <a:gd name="T73" fmla="*/ 2147483647 h 232"/>
              <a:gd name="T74" fmla="*/ 2147483647 w 181"/>
              <a:gd name="T75" fmla="*/ 2147483647 h 232"/>
              <a:gd name="T76" fmla="*/ 2147483647 w 181"/>
              <a:gd name="T77" fmla="*/ 2147483647 h 232"/>
              <a:gd name="T78" fmla="*/ 2147483647 w 181"/>
              <a:gd name="T79" fmla="*/ 2147483647 h 232"/>
              <a:gd name="T80" fmla="*/ 2147483647 w 181"/>
              <a:gd name="T81" fmla="*/ 2147483647 h 232"/>
              <a:gd name="T82" fmla="*/ 2147483647 w 181"/>
              <a:gd name="T83" fmla="*/ 2147483647 h 232"/>
              <a:gd name="T84" fmla="*/ 2147483647 w 181"/>
              <a:gd name="T85" fmla="*/ 2147483647 h 232"/>
              <a:gd name="T86" fmla="*/ 2147483647 w 181"/>
              <a:gd name="T87" fmla="*/ 2147483647 h 232"/>
              <a:gd name="T88" fmla="*/ 2147483647 w 181"/>
              <a:gd name="T89" fmla="*/ 2147483647 h 232"/>
              <a:gd name="T90" fmla="*/ 2147483647 w 181"/>
              <a:gd name="T91" fmla="*/ 2147483647 h 232"/>
              <a:gd name="T92" fmla="*/ 2147483647 w 181"/>
              <a:gd name="T93" fmla="*/ 0 h 232"/>
              <a:gd name="T94" fmla="*/ 2147483647 w 181"/>
              <a:gd name="T95" fmla="*/ 2147483647 h 232"/>
              <a:gd name="T96" fmla="*/ 2147483647 w 181"/>
              <a:gd name="T97" fmla="*/ 2147483647 h 232"/>
              <a:gd name="T98" fmla="*/ 2147483647 w 181"/>
              <a:gd name="T99" fmla="*/ 2147483647 h 232"/>
              <a:gd name="T100" fmla="*/ 2147483647 w 181"/>
              <a:gd name="T101" fmla="*/ 2147483647 h 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
              <a:gd name="T154" fmla="*/ 0 h 232"/>
              <a:gd name="T155" fmla="*/ 181 w 181"/>
              <a:gd name="T156" fmla="*/ 232 h 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 h="232">
                <a:moveTo>
                  <a:pt x="153" y="29"/>
                </a:moveTo>
                <a:lnTo>
                  <a:pt x="153" y="33"/>
                </a:lnTo>
                <a:lnTo>
                  <a:pt x="153" y="39"/>
                </a:lnTo>
                <a:lnTo>
                  <a:pt x="154" y="44"/>
                </a:lnTo>
                <a:lnTo>
                  <a:pt x="156" y="51"/>
                </a:lnTo>
                <a:lnTo>
                  <a:pt x="158" y="58"/>
                </a:lnTo>
                <a:lnTo>
                  <a:pt x="160" y="65"/>
                </a:lnTo>
                <a:lnTo>
                  <a:pt x="162" y="71"/>
                </a:lnTo>
                <a:lnTo>
                  <a:pt x="163" y="77"/>
                </a:lnTo>
                <a:lnTo>
                  <a:pt x="165" y="82"/>
                </a:lnTo>
                <a:lnTo>
                  <a:pt x="168" y="88"/>
                </a:lnTo>
                <a:lnTo>
                  <a:pt x="170" y="93"/>
                </a:lnTo>
                <a:lnTo>
                  <a:pt x="173" y="97"/>
                </a:lnTo>
                <a:lnTo>
                  <a:pt x="176" y="103"/>
                </a:lnTo>
                <a:lnTo>
                  <a:pt x="177" y="107"/>
                </a:lnTo>
                <a:lnTo>
                  <a:pt x="179" y="112"/>
                </a:lnTo>
                <a:lnTo>
                  <a:pt x="180" y="116"/>
                </a:lnTo>
                <a:lnTo>
                  <a:pt x="181" y="120"/>
                </a:lnTo>
                <a:lnTo>
                  <a:pt x="181" y="124"/>
                </a:lnTo>
                <a:lnTo>
                  <a:pt x="181" y="127"/>
                </a:lnTo>
                <a:lnTo>
                  <a:pt x="181" y="131"/>
                </a:lnTo>
                <a:lnTo>
                  <a:pt x="181" y="134"/>
                </a:lnTo>
                <a:lnTo>
                  <a:pt x="181" y="137"/>
                </a:lnTo>
                <a:lnTo>
                  <a:pt x="180" y="140"/>
                </a:lnTo>
                <a:lnTo>
                  <a:pt x="180" y="143"/>
                </a:lnTo>
                <a:lnTo>
                  <a:pt x="178" y="148"/>
                </a:lnTo>
                <a:lnTo>
                  <a:pt x="176" y="154"/>
                </a:lnTo>
                <a:lnTo>
                  <a:pt x="173" y="161"/>
                </a:lnTo>
                <a:lnTo>
                  <a:pt x="170" y="168"/>
                </a:lnTo>
                <a:lnTo>
                  <a:pt x="166" y="175"/>
                </a:lnTo>
                <a:lnTo>
                  <a:pt x="163" y="181"/>
                </a:lnTo>
                <a:lnTo>
                  <a:pt x="161" y="186"/>
                </a:lnTo>
                <a:lnTo>
                  <a:pt x="158" y="189"/>
                </a:lnTo>
                <a:lnTo>
                  <a:pt x="156" y="191"/>
                </a:lnTo>
                <a:lnTo>
                  <a:pt x="154" y="192"/>
                </a:lnTo>
                <a:lnTo>
                  <a:pt x="153" y="194"/>
                </a:lnTo>
                <a:lnTo>
                  <a:pt x="149" y="198"/>
                </a:lnTo>
                <a:lnTo>
                  <a:pt x="146" y="201"/>
                </a:lnTo>
                <a:lnTo>
                  <a:pt x="141" y="206"/>
                </a:lnTo>
                <a:lnTo>
                  <a:pt x="136" y="210"/>
                </a:lnTo>
                <a:lnTo>
                  <a:pt x="130" y="215"/>
                </a:lnTo>
                <a:lnTo>
                  <a:pt x="124" y="220"/>
                </a:lnTo>
                <a:lnTo>
                  <a:pt x="119" y="224"/>
                </a:lnTo>
                <a:lnTo>
                  <a:pt x="115" y="228"/>
                </a:lnTo>
                <a:lnTo>
                  <a:pt x="111" y="230"/>
                </a:lnTo>
                <a:lnTo>
                  <a:pt x="107" y="232"/>
                </a:lnTo>
                <a:lnTo>
                  <a:pt x="105" y="232"/>
                </a:lnTo>
                <a:lnTo>
                  <a:pt x="103" y="232"/>
                </a:lnTo>
                <a:lnTo>
                  <a:pt x="102" y="232"/>
                </a:lnTo>
                <a:lnTo>
                  <a:pt x="103" y="232"/>
                </a:lnTo>
                <a:lnTo>
                  <a:pt x="103" y="231"/>
                </a:lnTo>
                <a:lnTo>
                  <a:pt x="103" y="230"/>
                </a:lnTo>
                <a:lnTo>
                  <a:pt x="101" y="229"/>
                </a:lnTo>
                <a:lnTo>
                  <a:pt x="98" y="229"/>
                </a:lnTo>
                <a:lnTo>
                  <a:pt x="92" y="229"/>
                </a:lnTo>
                <a:lnTo>
                  <a:pt x="83" y="229"/>
                </a:lnTo>
                <a:lnTo>
                  <a:pt x="74" y="228"/>
                </a:lnTo>
                <a:lnTo>
                  <a:pt x="67" y="225"/>
                </a:lnTo>
                <a:lnTo>
                  <a:pt x="63" y="220"/>
                </a:lnTo>
                <a:lnTo>
                  <a:pt x="61" y="213"/>
                </a:lnTo>
                <a:lnTo>
                  <a:pt x="59" y="207"/>
                </a:lnTo>
                <a:lnTo>
                  <a:pt x="58" y="200"/>
                </a:lnTo>
                <a:lnTo>
                  <a:pt x="56" y="196"/>
                </a:lnTo>
                <a:lnTo>
                  <a:pt x="52" y="193"/>
                </a:lnTo>
                <a:lnTo>
                  <a:pt x="48" y="191"/>
                </a:lnTo>
                <a:lnTo>
                  <a:pt x="44" y="188"/>
                </a:lnTo>
                <a:lnTo>
                  <a:pt x="40" y="184"/>
                </a:lnTo>
                <a:lnTo>
                  <a:pt x="36" y="180"/>
                </a:lnTo>
                <a:lnTo>
                  <a:pt x="32" y="176"/>
                </a:lnTo>
                <a:lnTo>
                  <a:pt x="28" y="171"/>
                </a:lnTo>
                <a:lnTo>
                  <a:pt x="25" y="167"/>
                </a:lnTo>
                <a:lnTo>
                  <a:pt x="21" y="162"/>
                </a:lnTo>
                <a:lnTo>
                  <a:pt x="18" y="157"/>
                </a:lnTo>
                <a:lnTo>
                  <a:pt x="15" y="153"/>
                </a:lnTo>
                <a:lnTo>
                  <a:pt x="13" y="149"/>
                </a:lnTo>
                <a:lnTo>
                  <a:pt x="10" y="146"/>
                </a:lnTo>
                <a:lnTo>
                  <a:pt x="7" y="142"/>
                </a:lnTo>
                <a:lnTo>
                  <a:pt x="6" y="139"/>
                </a:lnTo>
                <a:lnTo>
                  <a:pt x="4" y="137"/>
                </a:lnTo>
                <a:lnTo>
                  <a:pt x="3" y="135"/>
                </a:lnTo>
                <a:lnTo>
                  <a:pt x="3" y="133"/>
                </a:lnTo>
                <a:lnTo>
                  <a:pt x="2" y="130"/>
                </a:lnTo>
                <a:lnTo>
                  <a:pt x="2" y="127"/>
                </a:lnTo>
                <a:lnTo>
                  <a:pt x="2" y="125"/>
                </a:lnTo>
                <a:lnTo>
                  <a:pt x="1" y="122"/>
                </a:lnTo>
                <a:lnTo>
                  <a:pt x="1" y="120"/>
                </a:lnTo>
                <a:lnTo>
                  <a:pt x="0" y="119"/>
                </a:lnTo>
                <a:lnTo>
                  <a:pt x="0" y="118"/>
                </a:lnTo>
                <a:lnTo>
                  <a:pt x="0" y="117"/>
                </a:lnTo>
                <a:lnTo>
                  <a:pt x="0" y="112"/>
                </a:lnTo>
                <a:lnTo>
                  <a:pt x="0" y="108"/>
                </a:lnTo>
                <a:lnTo>
                  <a:pt x="1" y="104"/>
                </a:lnTo>
                <a:lnTo>
                  <a:pt x="3" y="99"/>
                </a:lnTo>
                <a:lnTo>
                  <a:pt x="5" y="95"/>
                </a:lnTo>
                <a:lnTo>
                  <a:pt x="7" y="89"/>
                </a:lnTo>
                <a:lnTo>
                  <a:pt x="9" y="85"/>
                </a:lnTo>
                <a:lnTo>
                  <a:pt x="11" y="80"/>
                </a:lnTo>
                <a:lnTo>
                  <a:pt x="13" y="76"/>
                </a:lnTo>
                <a:lnTo>
                  <a:pt x="15" y="72"/>
                </a:lnTo>
                <a:lnTo>
                  <a:pt x="19" y="69"/>
                </a:lnTo>
                <a:lnTo>
                  <a:pt x="23" y="66"/>
                </a:lnTo>
                <a:lnTo>
                  <a:pt x="27" y="63"/>
                </a:lnTo>
                <a:lnTo>
                  <a:pt x="32" y="62"/>
                </a:lnTo>
                <a:lnTo>
                  <a:pt x="36" y="61"/>
                </a:lnTo>
                <a:lnTo>
                  <a:pt x="40" y="61"/>
                </a:lnTo>
                <a:lnTo>
                  <a:pt x="43" y="61"/>
                </a:lnTo>
                <a:lnTo>
                  <a:pt x="46" y="61"/>
                </a:lnTo>
                <a:lnTo>
                  <a:pt x="49" y="59"/>
                </a:lnTo>
                <a:lnTo>
                  <a:pt x="53" y="57"/>
                </a:lnTo>
                <a:lnTo>
                  <a:pt x="57" y="55"/>
                </a:lnTo>
                <a:lnTo>
                  <a:pt x="62" y="52"/>
                </a:lnTo>
                <a:lnTo>
                  <a:pt x="67" y="50"/>
                </a:lnTo>
                <a:lnTo>
                  <a:pt x="73" y="49"/>
                </a:lnTo>
                <a:lnTo>
                  <a:pt x="81" y="50"/>
                </a:lnTo>
                <a:lnTo>
                  <a:pt x="87" y="50"/>
                </a:lnTo>
                <a:lnTo>
                  <a:pt x="93" y="47"/>
                </a:lnTo>
                <a:lnTo>
                  <a:pt x="98" y="43"/>
                </a:lnTo>
                <a:lnTo>
                  <a:pt x="101" y="38"/>
                </a:lnTo>
                <a:lnTo>
                  <a:pt x="104" y="32"/>
                </a:lnTo>
                <a:lnTo>
                  <a:pt x="107" y="27"/>
                </a:lnTo>
                <a:lnTo>
                  <a:pt x="111" y="23"/>
                </a:lnTo>
                <a:lnTo>
                  <a:pt x="114" y="19"/>
                </a:lnTo>
                <a:lnTo>
                  <a:pt x="118" y="17"/>
                </a:lnTo>
                <a:lnTo>
                  <a:pt x="121" y="16"/>
                </a:lnTo>
                <a:lnTo>
                  <a:pt x="124" y="14"/>
                </a:lnTo>
                <a:lnTo>
                  <a:pt x="126" y="14"/>
                </a:lnTo>
                <a:lnTo>
                  <a:pt x="128" y="14"/>
                </a:lnTo>
                <a:lnTo>
                  <a:pt x="131" y="14"/>
                </a:lnTo>
                <a:lnTo>
                  <a:pt x="134" y="15"/>
                </a:lnTo>
                <a:lnTo>
                  <a:pt x="138" y="16"/>
                </a:lnTo>
                <a:lnTo>
                  <a:pt x="142" y="16"/>
                </a:lnTo>
                <a:lnTo>
                  <a:pt x="144" y="15"/>
                </a:lnTo>
                <a:lnTo>
                  <a:pt x="146" y="12"/>
                </a:lnTo>
                <a:lnTo>
                  <a:pt x="147" y="9"/>
                </a:lnTo>
                <a:lnTo>
                  <a:pt x="147" y="6"/>
                </a:lnTo>
                <a:lnTo>
                  <a:pt x="147" y="3"/>
                </a:lnTo>
                <a:lnTo>
                  <a:pt x="147" y="1"/>
                </a:lnTo>
                <a:lnTo>
                  <a:pt x="147" y="0"/>
                </a:lnTo>
                <a:lnTo>
                  <a:pt x="147" y="1"/>
                </a:lnTo>
                <a:lnTo>
                  <a:pt x="149" y="5"/>
                </a:lnTo>
                <a:lnTo>
                  <a:pt x="151" y="8"/>
                </a:lnTo>
                <a:lnTo>
                  <a:pt x="151" y="12"/>
                </a:lnTo>
                <a:lnTo>
                  <a:pt x="152" y="15"/>
                </a:lnTo>
                <a:lnTo>
                  <a:pt x="153" y="19"/>
                </a:lnTo>
                <a:lnTo>
                  <a:pt x="153" y="23"/>
                </a:lnTo>
                <a:lnTo>
                  <a:pt x="153" y="26"/>
                </a:lnTo>
                <a:lnTo>
                  <a:pt x="153" y="29"/>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1" name="Freeform 130"/>
          <p:cNvSpPr>
            <a:spLocks/>
          </p:cNvSpPr>
          <p:nvPr/>
        </p:nvSpPr>
        <p:spPr bwMode="auto">
          <a:xfrm>
            <a:off x="2587625" y="3589338"/>
            <a:ext cx="857250" cy="1149350"/>
          </a:xfrm>
          <a:custGeom>
            <a:avLst/>
            <a:gdLst>
              <a:gd name="T0" fmla="*/ 2147483647 w 607"/>
              <a:gd name="T1" fmla="*/ 2147483647 h 724"/>
              <a:gd name="T2" fmla="*/ 2147483647 w 607"/>
              <a:gd name="T3" fmla="*/ 2147483647 h 724"/>
              <a:gd name="T4" fmla="*/ 2147483647 w 607"/>
              <a:gd name="T5" fmla="*/ 2147483647 h 724"/>
              <a:gd name="T6" fmla="*/ 2147483647 w 607"/>
              <a:gd name="T7" fmla="*/ 2147483647 h 724"/>
              <a:gd name="T8" fmla="*/ 2147483647 w 607"/>
              <a:gd name="T9" fmla="*/ 2147483647 h 724"/>
              <a:gd name="T10" fmla="*/ 2147483647 w 607"/>
              <a:gd name="T11" fmla="*/ 2147483647 h 724"/>
              <a:gd name="T12" fmla="*/ 2147483647 w 607"/>
              <a:gd name="T13" fmla="*/ 2147483647 h 724"/>
              <a:gd name="T14" fmla="*/ 2147483647 w 607"/>
              <a:gd name="T15" fmla="*/ 2147483647 h 724"/>
              <a:gd name="T16" fmla="*/ 2147483647 w 607"/>
              <a:gd name="T17" fmla="*/ 2147483647 h 724"/>
              <a:gd name="T18" fmla="*/ 2147483647 w 607"/>
              <a:gd name="T19" fmla="*/ 2147483647 h 724"/>
              <a:gd name="T20" fmla="*/ 2147483647 w 607"/>
              <a:gd name="T21" fmla="*/ 2147483647 h 724"/>
              <a:gd name="T22" fmla="*/ 2147483647 w 607"/>
              <a:gd name="T23" fmla="*/ 2147483647 h 724"/>
              <a:gd name="T24" fmla="*/ 2147483647 w 607"/>
              <a:gd name="T25" fmla="*/ 2147483647 h 724"/>
              <a:gd name="T26" fmla="*/ 2147483647 w 607"/>
              <a:gd name="T27" fmla="*/ 2147483647 h 724"/>
              <a:gd name="T28" fmla="*/ 2147483647 w 607"/>
              <a:gd name="T29" fmla="*/ 2147483647 h 724"/>
              <a:gd name="T30" fmla="*/ 2147483647 w 607"/>
              <a:gd name="T31" fmla="*/ 2147483647 h 724"/>
              <a:gd name="T32" fmla="*/ 2147483647 w 607"/>
              <a:gd name="T33" fmla="*/ 2147483647 h 724"/>
              <a:gd name="T34" fmla="*/ 2147483647 w 607"/>
              <a:gd name="T35" fmla="*/ 2147483647 h 724"/>
              <a:gd name="T36" fmla="*/ 2147483647 w 607"/>
              <a:gd name="T37" fmla="*/ 2147483647 h 724"/>
              <a:gd name="T38" fmla="*/ 2147483647 w 607"/>
              <a:gd name="T39" fmla="*/ 2147483647 h 724"/>
              <a:gd name="T40" fmla="*/ 2147483647 w 607"/>
              <a:gd name="T41" fmla="*/ 2147483647 h 724"/>
              <a:gd name="T42" fmla="*/ 2147483647 w 607"/>
              <a:gd name="T43" fmla="*/ 2147483647 h 724"/>
              <a:gd name="T44" fmla="*/ 2147483647 w 607"/>
              <a:gd name="T45" fmla="*/ 2147483647 h 724"/>
              <a:gd name="T46" fmla="*/ 2147483647 w 607"/>
              <a:gd name="T47" fmla="*/ 2147483647 h 724"/>
              <a:gd name="T48" fmla="*/ 2147483647 w 607"/>
              <a:gd name="T49" fmla="*/ 2147483647 h 724"/>
              <a:gd name="T50" fmla="*/ 2147483647 w 607"/>
              <a:gd name="T51" fmla="*/ 2147483647 h 724"/>
              <a:gd name="T52" fmla="*/ 2147483647 w 607"/>
              <a:gd name="T53" fmla="*/ 2147483647 h 724"/>
              <a:gd name="T54" fmla="*/ 2147483647 w 607"/>
              <a:gd name="T55" fmla="*/ 2147483647 h 724"/>
              <a:gd name="T56" fmla="*/ 2147483647 w 607"/>
              <a:gd name="T57" fmla="*/ 2147483647 h 724"/>
              <a:gd name="T58" fmla="*/ 2147483647 w 607"/>
              <a:gd name="T59" fmla="*/ 2147483647 h 724"/>
              <a:gd name="T60" fmla="*/ 2147483647 w 607"/>
              <a:gd name="T61" fmla="*/ 2147483647 h 724"/>
              <a:gd name="T62" fmla="*/ 2147483647 w 607"/>
              <a:gd name="T63" fmla="*/ 2147483647 h 724"/>
              <a:gd name="T64" fmla="*/ 2147483647 w 607"/>
              <a:gd name="T65" fmla="*/ 2147483647 h 724"/>
              <a:gd name="T66" fmla="*/ 2147483647 w 607"/>
              <a:gd name="T67" fmla="*/ 2147483647 h 724"/>
              <a:gd name="T68" fmla="*/ 2147483647 w 607"/>
              <a:gd name="T69" fmla="*/ 2147483647 h 724"/>
              <a:gd name="T70" fmla="*/ 2147483647 w 607"/>
              <a:gd name="T71" fmla="*/ 2147483647 h 724"/>
              <a:gd name="T72" fmla="*/ 2147483647 w 607"/>
              <a:gd name="T73" fmla="*/ 2147483647 h 724"/>
              <a:gd name="T74" fmla="*/ 2147483647 w 607"/>
              <a:gd name="T75" fmla="*/ 2147483647 h 724"/>
              <a:gd name="T76" fmla="*/ 2147483647 w 607"/>
              <a:gd name="T77" fmla="*/ 2147483647 h 724"/>
              <a:gd name="T78" fmla="*/ 2147483647 w 607"/>
              <a:gd name="T79" fmla="*/ 2147483647 h 724"/>
              <a:gd name="T80" fmla="*/ 2147483647 w 607"/>
              <a:gd name="T81" fmla="*/ 2147483647 h 724"/>
              <a:gd name="T82" fmla="*/ 2147483647 w 607"/>
              <a:gd name="T83" fmla="*/ 2147483647 h 724"/>
              <a:gd name="T84" fmla="*/ 0 w 607"/>
              <a:gd name="T85" fmla="*/ 2147483647 h 724"/>
              <a:gd name="T86" fmla="*/ 2147483647 w 607"/>
              <a:gd name="T87" fmla="*/ 2147483647 h 724"/>
              <a:gd name="T88" fmla="*/ 2147483647 w 607"/>
              <a:gd name="T89" fmla="*/ 2147483647 h 724"/>
              <a:gd name="T90" fmla="*/ 2147483647 w 607"/>
              <a:gd name="T91" fmla="*/ 2147483647 h 724"/>
              <a:gd name="T92" fmla="*/ 2147483647 w 607"/>
              <a:gd name="T93" fmla="*/ 2147483647 h 724"/>
              <a:gd name="T94" fmla="*/ 2147483647 w 607"/>
              <a:gd name="T95" fmla="*/ 2147483647 h 724"/>
              <a:gd name="T96" fmla="*/ 2147483647 w 607"/>
              <a:gd name="T97" fmla="*/ 2147483647 h 724"/>
              <a:gd name="T98" fmla="*/ 2147483647 w 607"/>
              <a:gd name="T99" fmla="*/ 2147483647 h 724"/>
              <a:gd name="T100" fmla="*/ 2147483647 w 607"/>
              <a:gd name="T101" fmla="*/ 2147483647 h 724"/>
              <a:gd name="T102" fmla="*/ 2147483647 w 607"/>
              <a:gd name="T103" fmla="*/ 2147483647 h 724"/>
              <a:gd name="T104" fmla="*/ 2147483647 w 607"/>
              <a:gd name="T105" fmla="*/ 2147483647 h 724"/>
              <a:gd name="T106" fmla="*/ 2147483647 w 607"/>
              <a:gd name="T107" fmla="*/ 2147483647 h 724"/>
              <a:gd name="T108" fmla="*/ 2147483647 w 607"/>
              <a:gd name="T109" fmla="*/ 2147483647 h 724"/>
              <a:gd name="T110" fmla="*/ 2147483647 w 607"/>
              <a:gd name="T111" fmla="*/ 2147483647 h 724"/>
              <a:gd name="T112" fmla="*/ 2147483647 w 607"/>
              <a:gd name="T113" fmla="*/ 2147483647 h 724"/>
              <a:gd name="T114" fmla="*/ 2147483647 w 607"/>
              <a:gd name="T115" fmla="*/ 2147483647 h 724"/>
              <a:gd name="T116" fmla="*/ 2147483647 w 607"/>
              <a:gd name="T117" fmla="*/ 2147483647 h 724"/>
              <a:gd name="T118" fmla="*/ 2147483647 w 607"/>
              <a:gd name="T119" fmla="*/ 2147483647 h 724"/>
              <a:gd name="T120" fmla="*/ 2147483647 w 607"/>
              <a:gd name="T121" fmla="*/ 2147483647 h 724"/>
              <a:gd name="T122" fmla="*/ 2147483647 w 607"/>
              <a:gd name="T123" fmla="*/ 2147483647 h 724"/>
              <a:gd name="T124" fmla="*/ 2147483647 w 607"/>
              <a:gd name="T125" fmla="*/ 2147483647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7"/>
              <a:gd name="T190" fmla="*/ 0 h 724"/>
              <a:gd name="T191" fmla="*/ 607 w 607"/>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7" h="724">
                <a:moveTo>
                  <a:pt x="393" y="79"/>
                </a:moveTo>
                <a:lnTo>
                  <a:pt x="393" y="79"/>
                </a:lnTo>
                <a:lnTo>
                  <a:pt x="396" y="84"/>
                </a:lnTo>
                <a:lnTo>
                  <a:pt x="398" y="90"/>
                </a:lnTo>
                <a:lnTo>
                  <a:pt x="402" y="97"/>
                </a:lnTo>
                <a:lnTo>
                  <a:pt x="406" y="103"/>
                </a:lnTo>
                <a:lnTo>
                  <a:pt x="412" y="110"/>
                </a:lnTo>
                <a:lnTo>
                  <a:pt x="417" y="118"/>
                </a:lnTo>
                <a:lnTo>
                  <a:pt x="423" y="126"/>
                </a:lnTo>
                <a:lnTo>
                  <a:pt x="430" y="134"/>
                </a:lnTo>
                <a:lnTo>
                  <a:pt x="436" y="142"/>
                </a:lnTo>
                <a:lnTo>
                  <a:pt x="442" y="150"/>
                </a:lnTo>
                <a:lnTo>
                  <a:pt x="449" y="158"/>
                </a:lnTo>
                <a:lnTo>
                  <a:pt x="456" y="166"/>
                </a:lnTo>
                <a:lnTo>
                  <a:pt x="462" y="174"/>
                </a:lnTo>
                <a:lnTo>
                  <a:pt x="469" y="181"/>
                </a:lnTo>
                <a:lnTo>
                  <a:pt x="475" y="188"/>
                </a:lnTo>
                <a:lnTo>
                  <a:pt x="481" y="195"/>
                </a:lnTo>
                <a:lnTo>
                  <a:pt x="487" y="201"/>
                </a:lnTo>
                <a:lnTo>
                  <a:pt x="493" y="207"/>
                </a:lnTo>
                <a:lnTo>
                  <a:pt x="499" y="213"/>
                </a:lnTo>
                <a:lnTo>
                  <a:pt x="506" y="219"/>
                </a:lnTo>
                <a:lnTo>
                  <a:pt x="513" y="224"/>
                </a:lnTo>
                <a:lnTo>
                  <a:pt x="520" y="230"/>
                </a:lnTo>
                <a:lnTo>
                  <a:pt x="527" y="235"/>
                </a:lnTo>
                <a:lnTo>
                  <a:pt x="534" y="241"/>
                </a:lnTo>
                <a:lnTo>
                  <a:pt x="541" y="246"/>
                </a:lnTo>
                <a:lnTo>
                  <a:pt x="547" y="251"/>
                </a:lnTo>
                <a:lnTo>
                  <a:pt x="553" y="256"/>
                </a:lnTo>
                <a:lnTo>
                  <a:pt x="559" y="261"/>
                </a:lnTo>
                <a:lnTo>
                  <a:pt x="565" y="267"/>
                </a:lnTo>
                <a:lnTo>
                  <a:pt x="570" y="272"/>
                </a:lnTo>
                <a:lnTo>
                  <a:pt x="574" y="277"/>
                </a:lnTo>
                <a:lnTo>
                  <a:pt x="578" y="283"/>
                </a:lnTo>
                <a:lnTo>
                  <a:pt x="584" y="294"/>
                </a:lnTo>
                <a:lnTo>
                  <a:pt x="589" y="303"/>
                </a:lnTo>
                <a:lnTo>
                  <a:pt x="594" y="312"/>
                </a:lnTo>
                <a:lnTo>
                  <a:pt x="597" y="320"/>
                </a:lnTo>
                <a:lnTo>
                  <a:pt x="599" y="329"/>
                </a:lnTo>
                <a:lnTo>
                  <a:pt x="602" y="337"/>
                </a:lnTo>
                <a:lnTo>
                  <a:pt x="604" y="347"/>
                </a:lnTo>
                <a:lnTo>
                  <a:pt x="606" y="358"/>
                </a:lnTo>
                <a:lnTo>
                  <a:pt x="606" y="364"/>
                </a:lnTo>
                <a:lnTo>
                  <a:pt x="607" y="372"/>
                </a:lnTo>
                <a:lnTo>
                  <a:pt x="607" y="382"/>
                </a:lnTo>
                <a:lnTo>
                  <a:pt x="606" y="392"/>
                </a:lnTo>
                <a:lnTo>
                  <a:pt x="606" y="403"/>
                </a:lnTo>
                <a:lnTo>
                  <a:pt x="605" y="414"/>
                </a:lnTo>
                <a:lnTo>
                  <a:pt x="604" y="426"/>
                </a:lnTo>
                <a:lnTo>
                  <a:pt x="603" y="438"/>
                </a:lnTo>
                <a:lnTo>
                  <a:pt x="601" y="450"/>
                </a:lnTo>
                <a:lnTo>
                  <a:pt x="599" y="461"/>
                </a:lnTo>
                <a:lnTo>
                  <a:pt x="598" y="472"/>
                </a:lnTo>
                <a:lnTo>
                  <a:pt x="596" y="482"/>
                </a:lnTo>
                <a:lnTo>
                  <a:pt x="594" y="491"/>
                </a:lnTo>
                <a:lnTo>
                  <a:pt x="592" y="499"/>
                </a:lnTo>
                <a:lnTo>
                  <a:pt x="591" y="505"/>
                </a:lnTo>
                <a:lnTo>
                  <a:pt x="589" y="510"/>
                </a:lnTo>
                <a:lnTo>
                  <a:pt x="586" y="515"/>
                </a:lnTo>
                <a:lnTo>
                  <a:pt x="584" y="519"/>
                </a:lnTo>
                <a:lnTo>
                  <a:pt x="582" y="521"/>
                </a:lnTo>
                <a:lnTo>
                  <a:pt x="580" y="523"/>
                </a:lnTo>
                <a:lnTo>
                  <a:pt x="578" y="525"/>
                </a:lnTo>
                <a:lnTo>
                  <a:pt x="576" y="529"/>
                </a:lnTo>
                <a:lnTo>
                  <a:pt x="572" y="535"/>
                </a:lnTo>
                <a:lnTo>
                  <a:pt x="568" y="545"/>
                </a:lnTo>
                <a:lnTo>
                  <a:pt x="565" y="552"/>
                </a:lnTo>
                <a:lnTo>
                  <a:pt x="562" y="559"/>
                </a:lnTo>
                <a:lnTo>
                  <a:pt x="557" y="568"/>
                </a:lnTo>
                <a:lnTo>
                  <a:pt x="552" y="577"/>
                </a:lnTo>
                <a:lnTo>
                  <a:pt x="546" y="586"/>
                </a:lnTo>
                <a:lnTo>
                  <a:pt x="541" y="597"/>
                </a:lnTo>
                <a:lnTo>
                  <a:pt x="534" y="606"/>
                </a:lnTo>
                <a:lnTo>
                  <a:pt x="527" y="617"/>
                </a:lnTo>
                <a:lnTo>
                  <a:pt x="521" y="627"/>
                </a:lnTo>
                <a:lnTo>
                  <a:pt x="515" y="637"/>
                </a:lnTo>
                <a:lnTo>
                  <a:pt x="508" y="647"/>
                </a:lnTo>
                <a:lnTo>
                  <a:pt x="503" y="655"/>
                </a:lnTo>
                <a:lnTo>
                  <a:pt x="497" y="664"/>
                </a:lnTo>
                <a:lnTo>
                  <a:pt x="492" y="671"/>
                </a:lnTo>
                <a:lnTo>
                  <a:pt x="488" y="677"/>
                </a:lnTo>
                <a:lnTo>
                  <a:pt x="485" y="682"/>
                </a:lnTo>
                <a:lnTo>
                  <a:pt x="480" y="689"/>
                </a:lnTo>
                <a:lnTo>
                  <a:pt x="476" y="694"/>
                </a:lnTo>
                <a:lnTo>
                  <a:pt x="473" y="696"/>
                </a:lnTo>
                <a:lnTo>
                  <a:pt x="471" y="696"/>
                </a:lnTo>
                <a:lnTo>
                  <a:pt x="469" y="696"/>
                </a:lnTo>
                <a:lnTo>
                  <a:pt x="467" y="695"/>
                </a:lnTo>
                <a:lnTo>
                  <a:pt x="465" y="695"/>
                </a:lnTo>
                <a:lnTo>
                  <a:pt x="462" y="697"/>
                </a:lnTo>
                <a:lnTo>
                  <a:pt x="461" y="698"/>
                </a:lnTo>
                <a:lnTo>
                  <a:pt x="461" y="697"/>
                </a:lnTo>
                <a:lnTo>
                  <a:pt x="462" y="694"/>
                </a:lnTo>
                <a:lnTo>
                  <a:pt x="461" y="693"/>
                </a:lnTo>
                <a:lnTo>
                  <a:pt x="455" y="693"/>
                </a:lnTo>
                <a:lnTo>
                  <a:pt x="444" y="696"/>
                </a:lnTo>
                <a:lnTo>
                  <a:pt x="425" y="702"/>
                </a:lnTo>
                <a:lnTo>
                  <a:pt x="397" y="715"/>
                </a:lnTo>
                <a:lnTo>
                  <a:pt x="381" y="720"/>
                </a:lnTo>
                <a:lnTo>
                  <a:pt x="366" y="724"/>
                </a:lnTo>
                <a:lnTo>
                  <a:pt x="353" y="724"/>
                </a:lnTo>
                <a:lnTo>
                  <a:pt x="343" y="722"/>
                </a:lnTo>
                <a:lnTo>
                  <a:pt x="333" y="718"/>
                </a:lnTo>
                <a:lnTo>
                  <a:pt x="324" y="713"/>
                </a:lnTo>
                <a:lnTo>
                  <a:pt x="315" y="707"/>
                </a:lnTo>
                <a:lnTo>
                  <a:pt x="309" y="699"/>
                </a:lnTo>
                <a:lnTo>
                  <a:pt x="302" y="691"/>
                </a:lnTo>
                <a:lnTo>
                  <a:pt x="296" y="683"/>
                </a:lnTo>
                <a:lnTo>
                  <a:pt x="290" y="675"/>
                </a:lnTo>
                <a:lnTo>
                  <a:pt x="284" y="668"/>
                </a:lnTo>
                <a:lnTo>
                  <a:pt x="279" y="663"/>
                </a:lnTo>
                <a:lnTo>
                  <a:pt x="273" y="658"/>
                </a:lnTo>
                <a:lnTo>
                  <a:pt x="267" y="655"/>
                </a:lnTo>
                <a:lnTo>
                  <a:pt x="260" y="655"/>
                </a:lnTo>
                <a:lnTo>
                  <a:pt x="253" y="655"/>
                </a:lnTo>
                <a:lnTo>
                  <a:pt x="245" y="655"/>
                </a:lnTo>
                <a:lnTo>
                  <a:pt x="237" y="654"/>
                </a:lnTo>
                <a:lnTo>
                  <a:pt x="229" y="652"/>
                </a:lnTo>
                <a:lnTo>
                  <a:pt x="220" y="650"/>
                </a:lnTo>
                <a:lnTo>
                  <a:pt x="212" y="647"/>
                </a:lnTo>
                <a:lnTo>
                  <a:pt x="203" y="644"/>
                </a:lnTo>
                <a:lnTo>
                  <a:pt x="194" y="641"/>
                </a:lnTo>
                <a:lnTo>
                  <a:pt x="185" y="637"/>
                </a:lnTo>
                <a:lnTo>
                  <a:pt x="177" y="634"/>
                </a:lnTo>
                <a:lnTo>
                  <a:pt x="168" y="630"/>
                </a:lnTo>
                <a:lnTo>
                  <a:pt x="159" y="626"/>
                </a:lnTo>
                <a:lnTo>
                  <a:pt x="151" y="621"/>
                </a:lnTo>
                <a:lnTo>
                  <a:pt x="143" y="617"/>
                </a:lnTo>
                <a:lnTo>
                  <a:pt x="136" y="613"/>
                </a:lnTo>
                <a:lnTo>
                  <a:pt x="128" y="609"/>
                </a:lnTo>
                <a:lnTo>
                  <a:pt x="114" y="601"/>
                </a:lnTo>
                <a:lnTo>
                  <a:pt x="101" y="593"/>
                </a:lnTo>
                <a:lnTo>
                  <a:pt x="87" y="586"/>
                </a:lnTo>
                <a:lnTo>
                  <a:pt x="75" y="580"/>
                </a:lnTo>
                <a:lnTo>
                  <a:pt x="63" y="574"/>
                </a:lnTo>
                <a:lnTo>
                  <a:pt x="53" y="568"/>
                </a:lnTo>
                <a:lnTo>
                  <a:pt x="46" y="563"/>
                </a:lnTo>
                <a:lnTo>
                  <a:pt x="41" y="558"/>
                </a:lnTo>
                <a:lnTo>
                  <a:pt x="37" y="553"/>
                </a:lnTo>
                <a:lnTo>
                  <a:pt x="33" y="547"/>
                </a:lnTo>
                <a:lnTo>
                  <a:pt x="28" y="540"/>
                </a:lnTo>
                <a:lnTo>
                  <a:pt x="25" y="533"/>
                </a:lnTo>
                <a:lnTo>
                  <a:pt x="21" y="527"/>
                </a:lnTo>
                <a:lnTo>
                  <a:pt x="18" y="522"/>
                </a:lnTo>
                <a:lnTo>
                  <a:pt x="15" y="518"/>
                </a:lnTo>
                <a:lnTo>
                  <a:pt x="13" y="515"/>
                </a:lnTo>
                <a:lnTo>
                  <a:pt x="12" y="515"/>
                </a:lnTo>
                <a:lnTo>
                  <a:pt x="12" y="516"/>
                </a:lnTo>
                <a:lnTo>
                  <a:pt x="12" y="515"/>
                </a:lnTo>
                <a:lnTo>
                  <a:pt x="11" y="513"/>
                </a:lnTo>
                <a:lnTo>
                  <a:pt x="9" y="508"/>
                </a:lnTo>
                <a:lnTo>
                  <a:pt x="6" y="500"/>
                </a:lnTo>
                <a:lnTo>
                  <a:pt x="4" y="495"/>
                </a:lnTo>
                <a:lnTo>
                  <a:pt x="2" y="489"/>
                </a:lnTo>
                <a:lnTo>
                  <a:pt x="1" y="483"/>
                </a:lnTo>
                <a:lnTo>
                  <a:pt x="0" y="476"/>
                </a:lnTo>
                <a:lnTo>
                  <a:pt x="0" y="469"/>
                </a:lnTo>
                <a:lnTo>
                  <a:pt x="0" y="462"/>
                </a:lnTo>
                <a:lnTo>
                  <a:pt x="0" y="454"/>
                </a:lnTo>
                <a:lnTo>
                  <a:pt x="0" y="446"/>
                </a:lnTo>
                <a:lnTo>
                  <a:pt x="1" y="438"/>
                </a:lnTo>
                <a:lnTo>
                  <a:pt x="2" y="430"/>
                </a:lnTo>
                <a:lnTo>
                  <a:pt x="2" y="422"/>
                </a:lnTo>
                <a:lnTo>
                  <a:pt x="3" y="414"/>
                </a:lnTo>
                <a:lnTo>
                  <a:pt x="4" y="406"/>
                </a:lnTo>
                <a:lnTo>
                  <a:pt x="5" y="398"/>
                </a:lnTo>
                <a:lnTo>
                  <a:pt x="6" y="391"/>
                </a:lnTo>
                <a:lnTo>
                  <a:pt x="7" y="384"/>
                </a:lnTo>
                <a:lnTo>
                  <a:pt x="11" y="370"/>
                </a:lnTo>
                <a:lnTo>
                  <a:pt x="18" y="357"/>
                </a:lnTo>
                <a:lnTo>
                  <a:pt x="27" y="344"/>
                </a:lnTo>
                <a:lnTo>
                  <a:pt x="37" y="333"/>
                </a:lnTo>
                <a:lnTo>
                  <a:pt x="49" y="322"/>
                </a:lnTo>
                <a:lnTo>
                  <a:pt x="61" y="314"/>
                </a:lnTo>
                <a:lnTo>
                  <a:pt x="73" y="309"/>
                </a:lnTo>
                <a:lnTo>
                  <a:pt x="84" y="305"/>
                </a:lnTo>
                <a:lnTo>
                  <a:pt x="89" y="304"/>
                </a:lnTo>
                <a:lnTo>
                  <a:pt x="94" y="301"/>
                </a:lnTo>
                <a:lnTo>
                  <a:pt x="98" y="298"/>
                </a:lnTo>
                <a:lnTo>
                  <a:pt x="102" y="294"/>
                </a:lnTo>
                <a:lnTo>
                  <a:pt x="106" y="288"/>
                </a:lnTo>
                <a:lnTo>
                  <a:pt x="110" y="283"/>
                </a:lnTo>
                <a:lnTo>
                  <a:pt x="115" y="277"/>
                </a:lnTo>
                <a:lnTo>
                  <a:pt x="120" y="271"/>
                </a:lnTo>
                <a:lnTo>
                  <a:pt x="126" y="264"/>
                </a:lnTo>
                <a:lnTo>
                  <a:pt x="132" y="258"/>
                </a:lnTo>
                <a:lnTo>
                  <a:pt x="139" y="251"/>
                </a:lnTo>
                <a:lnTo>
                  <a:pt x="147" y="245"/>
                </a:lnTo>
                <a:lnTo>
                  <a:pt x="156" y="240"/>
                </a:lnTo>
                <a:lnTo>
                  <a:pt x="166" y="235"/>
                </a:lnTo>
                <a:lnTo>
                  <a:pt x="177" y="230"/>
                </a:lnTo>
                <a:lnTo>
                  <a:pt x="190" y="227"/>
                </a:lnTo>
                <a:lnTo>
                  <a:pt x="203" y="222"/>
                </a:lnTo>
                <a:lnTo>
                  <a:pt x="215" y="214"/>
                </a:lnTo>
                <a:lnTo>
                  <a:pt x="226" y="204"/>
                </a:lnTo>
                <a:lnTo>
                  <a:pt x="235" y="192"/>
                </a:lnTo>
                <a:lnTo>
                  <a:pt x="245" y="177"/>
                </a:lnTo>
                <a:lnTo>
                  <a:pt x="253" y="162"/>
                </a:lnTo>
                <a:lnTo>
                  <a:pt x="261" y="145"/>
                </a:lnTo>
                <a:lnTo>
                  <a:pt x="268" y="128"/>
                </a:lnTo>
                <a:lnTo>
                  <a:pt x="275" y="110"/>
                </a:lnTo>
                <a:lnTo>
                  <a:pt x="281" y="93"/>
                </a:lnTo>
                <a:lnTo>
                  <a:pt x="287" y="76"/>
                </a:lnTo>
                <a:lnTo>
                  <a:pt x="292" y="61"/>
                </a:lnTo>
                <a:lnTo>
                  <a:pt x="298" y="47"/>
                </a:lnTo>
                <a:lnTo>
                  <a:pt x="303" y="35"/>
                </a:lnTo>
                <a:lnTo>
                  <a:pt x="308" y="25"/>
                </a:lnTo>
                <a:lnTo>
                  <a:pt x="313" y="17"/>
                </a:lnTo>
                <a:lnTo>
                  <a:pt x="322" y="7"/>
                </a:lnTo>
                <a:lnTo>
                  <a:pt x="329" y="2"/>
                </a:lnTo>
                <a:lnTo>
                  <a:pt x="334" y="0"/>
                </a:lnTo>
                <a:lnTo>
                  <a:pt x="339" y="0"/>
                </a:lnTo>
                <a:lnTo>
                  <a:pt x="341" y="2"/>
                </a:lnTo>
                <a:lnTo>
                  <a:pt x="344" y="4"/>
                </a:lnTo>
                <a:lnTo>
                  <a:pt x="346" y="6"/>
                </a:lnTo>
                <a:lnTo>
                  <a:pt x="348" y="7"/>
                </a:lnTo>
                <a:lnTo>
                  <a:pt x="351" y="7"/>
                </a:lnTo>
                <a:lnTo>
                  <a:pt x="349" y="7"/>
                </a:lnTo>
                <a:lnTo>
                  <a:pt x="347" y="6"/>
                </a:lnTo>
                <a:lnTo>
                  <a:pt x="345" y="6"/>
                </a:lnTo>
                <a:lnTo>
                  <a:pt x="346" y="7"/>
                </a:lnTo>
                <a:lnTo>
                  <a:pt x="347" y="7"/>
                </a:lnTo>
                <a:lnTo>
                  <a:pt x="347" y="8"/>
                </a:lnTo>
                <a:lnTo>
                  <a:pt x="356" y="15"/>
                </a:lnTo>
                <a:lnTo>
                  <a:pt x="365" y="23"/>
                </a:lnTo>
                <a:lnTo>
                  <a:pt x="372" y="32"/>
                </a:lnTo>
                <a:lnTo>
                  <a:pt x="378" y="41"/>
                </a:lnTo>
                <a:lnTo>
                  <a:pt x="382" y="50"/>
                </a:lnTo>
                <a:lnTo>
                  <a:pt x="386" y="60"/>
                </a:lnTo>
                <a:lnTo>
                  <a:pt x="390" y="69"/>
                </a:lnTo>
                <a:lnTo>
                  <a:pt x="393" y="7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52" name="Freeform 131"/>
          <p:cNvSpPr>
            <a:spLocks/>
          </p:cNvSpPr>
          <p:nvPr/>
        </p:nvSpPr>
        <p:spPr bwMode="auto">
          <a:xfrm>
            <a:off x="7313613" y="3929063"/>
            <a:ext cx="255587" cy="368300"/>
          </a:xfrm>
          <a:custGeom>
            <a:avLst/>
            <a:gdLst>
              <a:gd name="T0" fmla="*/ 2147483647 w 181"/>
              <a:gd name="T1" fmla="*/ 2147483647 h 232"/>
              <a:gd name="T2" fmla="*/ 2147483647 w 181"/>
              <a:gd name="T3" fmla="*/ 2147483647 h 232"/>
              <a:gd name="T4" fmla="*/ 2147483647 w 181"/>
              <a:gd name="T5" fmla="*/ 2147483647 h 232"/>
              <a:gd name="T6" fmla="*/ 2147483647 w 181"/>
              <a:gd name="T7" fmla="*/ 2147483647 h 232"/>
              <a:gd name="T8" fmla="*/ 2147483647 w 181"/>
              <a:gd name="T9" fmla="*/ 2147483647 h 232"/>
              <a:gd name="T10" fmla="*/ 2147483647 w 181"/>
              <a:gd name="T11" fmla="*/ 2147483647 h 232"/>
              <a:gd name="T12" fmla="*/ 2147483647 w 181"/>
              <a:gd name="T13" fmla="*/ 2147483647 h 232"/>
              <a:gd name="T14" fmla="*/ 2147483647 w 181"/>
              <a:gd name="T15" fmla="*/ 2147483647 h 232"/>
              <a:gd name="T16" fmla="*/ 2147483647 w 181"/>
              <a:gd name="T17" fmla="*/ 2147483647 h 232"/>
              <a:gd name="T18" fmla="*/ 2147483647 w 181"/>
              <a:gd name="T19" fmla="*/ 2147483647 h 232"/>
              <a:gd name="T20" fmla="*/ 2147483647 w 181"/>
              <a:gd name="T21" fmla="*/ 2147483647 h 232"/>
              <a:gd name="T22" fmla="*/ 2147483647 w 181"/>
              <a:gd name="T23" fmla="*/ 2147483647 h 232"/>
              <a:gd name="T24" fmla="*/ 2147483647 w 181"/>
              <a:gd name="T25" fmla="*/ 2147483647 h 232"/>
              <a:gd name="T26" fmla="*/ 2147483647 w 181"/>
              <a:gd name="T27" fmla="*/ 2147483647 h 232"/>
              <a:gd name="T28" fmla="*/ 2147483647 w 181"/>
              <a:gd name="T29" fmla="*/ 2147483647 h 232"/>
              <a:gd name="T30" fmla="*/ 2147483647 w 181"/>
              <a:gd name="T31" fmla="*/ 2147483647 h 232"/>
              <a:gd name="T32" fmla="*/ 2147483647 w 181"/>
              <a:gd name="T33" fmla="*/ 2147483647 h 232"/>
              <a:gd name="T34" fmla="*/ 2147483647 w 181"/>
              <a:gd name="T35" fmla="*/ 2147483647 h 232"/>
              <a:gd name="T36" fmla="*/ 2147483647 w 181"/>
              <a:gd name="T37" fmla="*/ 2147483647 h 232"/>
              <a:gd name="T38" fmla="*/ 2147483647 w 181"/>
              <a:gd name="T39" fmla="*/ 2147483647 h 232"/>
              <a:gd name="T40" fmla="*/ 2147483647 w 181"/>
              <a:gd name="T41" fmla="*/ 2147483647 h 232"/>
              <a:gd name="T42" fmla="*/ 2147483647 w 181"/>
              <a:gd name="T43" fmla="*/ 2147483647 h 232"/>
              <a:gd name="T44" fmla="*/ 2147483647 w 181"/>
              <a:gd name="T45" fmla="*/ 2147483647 h 232"/>
              <a:gd name="T46" fmla="*/ 2147483647 w 181"/>
              <a:gd name="T47" fmla="*/ 2147483647 h 232"/>
              <a:gd name="T48" fmla="*/ 2147483647 w 181"/>
              <a:gd name="T49" fmla="*/ 2147483647 h 232"/>
              <a:gd name="T50" fmla="*/ 2147483647 w 181"/>
              <a:gd name="T51" fmla="*/ 2147483647 h 232"/>
              <a:gd name="T52" fmla="*/ 2147483647 w 181"/>
              <a:gd name="T53" fmla="*/ 2147483647 h 232"/>
              <a:gd name="T54" fmla="*/ 2147483647 w 181"/>
              <a:gd name="T55" fmla="*/ 2147483647 h 232"/>
              <a:gd name="T56" fmla="*/ 2147483647 w 181"/>
              <a:gd name="T57" fmla="*/ 2147483647 h 232"/>
              <a:gd name="T58" fmla="*/ 2147483647 w 181"/>
              <a:gd name="T59" fmla="*/ 2147483647 h 232"/>
              <a:gd name="T60" fmla="*/ 2147483647 w 181"/>
              <a:gd name="T61" fmla="*/ 2147483647 h 232"/>
              <a:gd name="T62" fmla="*/ 2147483647 w 181"/>
              <a:gd name="T63" fmla="*/ 2147483647 h 232"/>
              <a:gd name="T64" fmla="*/ 2147483647 w 181"/>
              <a:gd name="T65" fmla="*/ 2147483647 h 232"/>
              <a:gd name="T66" fmla="*/ 0 w 181"/>
              <a:gd name="T67" fmla="*/ 2147483647 h 232"/>
              <a:gd name="T68" fmla="*/ 0 w 181"/>
              <a:gd name="T69" fmla="*/ 2147483647 h 232"/>
              <a:gd name="T70" fmla="*/ 0 w 181"/>
              <a:gd name="T71" fmla="*/ 2147483647 h 232"/>
              <a:gd name="T72" fmla="*/ 2147483647 w 181"/>
              <a:gd name="T73" fmla="*/ 2147483647 h 232"/>
              <a:gd name="T74" fmla="*/ 2147483647 w 181"/>
              <a:gd name="T75" fmla="*/ 2147483647 h 232"/>
              <a:gd name="T76" fmla="*/ 2147483647 w 181"/>
              <a:gd name="T77" fmla="*/ 2147483647 h 232"/>
              <a:gd name="T78" fmla="*/ 2147483647 w 181"/>
              <a:gd name="T79" fmla="*/ 2147483647 h 232"/>
              <a:gd name="T80" fmla="*/ 2147483647 w 181"/>
              <a:gd name="T81" fmla="*/ 2147483647 h 232"/>
              <a:gd name="T82" fmla="*/ 2147483647 w 181"/>
              <a:gd name="T83" fmla="*/ 2147483647 h 232"/>
              <a:gd name="T84" fmla="*/ 2147483647 w 181"/>
              <a:gd name="T85" fmla="*/ 2147483647 h 232"/>
              <a:gd name="T86" fmla="*/ 2147483647 w 181"/>
              <a:gd name="T87" fmla="*/ 2147483647 h 232"/>
              <a:gd name="T88" fmla="*/ 2147483647 w 181"/>
              <a:gd name="T89" fmla="*/ 2147483647 h 232"/>
              <a:gd name="T90" fmla="*/ 2147483647 w 181"/>
              <a:gd name="T91" fmla="*/ 2147483647 h 232"/>
              <a:gd name="T92" fmla="*/ 2147483647 w 181"/>
              <a:gd name="T93" fmla="*/ 2147483647 h 232"/>
              <a:gd name="T94" fmla="*/ 2147483647 w 181"/>
              <a:gd name="T95" fmla="*/ 2147483647 h 232"/>
              <a:gd name="T96" fmla="*/ 2147483647 w 181"/>
              <a:gd name="T97" fmla="*/ 2147483647 h 232"/>
              <a:gd name="T98" fmla="*/ 2147483647 w 181"/>
              <a:gd name="T99" fmla="*/ 2147483647 h 232"/>
              <a:gd name="T100" fmla="*/ 2147483647 w 181"/>
              <a:gd name="T101" fmla="*/ 2147483647 h 232"/>
              <a:gd name="T102" fmla="*/ 2147483647 w 181"/>
              <a:gd name="T103" fmla="*/ 2147483647 h 232"/>
              <a:gd name="T104" fmla="*/ 2147483647 w 181"/>
              <a:gd name="T105" fmla="*/ 2147483647 h 232"/>
              <a:gd name="T106" fmla="*/ 2147483647 w 181"/>
              <a:gd name="T107" fmla="*/ 0 h 232"/>
              <a:gd name="T108" fmla="*/ 2147483647 w 181"/>
              <a:gd name="T109" fmla="*/ 2147483647 h 232"/>
              <a:gd name="T110" fmla="*/ 2147483647 w 181"/>
              <a:gd name="T111" fmla="*/ 2147483647 h 232"/>
              <a:gd name="T112" fmla="*/ 2147483647 w 181"/>
              <a:gd name="T113" fmla="*/ 2147483647 h 232"/>
              <a:gd name="T114" fmla="*/ 2147483647 w 181"/>
              <a:gd name="T115" fmla="*/ 2147483647 h 2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1"/>
              <a:gd name="T175" fmla="*/ 0 h 232"/>
              <a:gd name="T176" fmla="*/ 181 w 181"/>
              <a:gd name="T177" fmla="*/ 232 h 2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1" h="232">
                <a:moveTo>
                  <a:pt x="153" y="29"/>
                </a:moveTo>
                <a:lnTo>
                  <a:pt x="153" y="29"/>
                </a:lnTo>
                <a:lnTo>
                  <a:pt x="153" y="33"/>
                </a:lnTo>
                <a:lnTo>
                  <a:pt x="153" y="39"/>
                </a:lnTo>
                <a:lnTo>
                  <a:pt x="154" y="44"/>
                </a:lnTo>
                <a:lnTo>
                  <a:pt x="156" y="51"/>
                </a:lnTo>
                <a:lnTo>
                  <a:pt x="158" y="58"/>
                </a:lnTo>
                <a:lnTo>
                  <a:pt x="160" y="65"/>
                </a:lnTo>
                <a:lnTo>
                  <a:pt x="162" y="71"/>
                </a:lnTo>
                <a:lnTo>
                  <a:pt x="163" y="77"/>
                </a:lnTo>
                <a:lnTo>
                  <a:pt x="165" y="82"/>
                </a:lnTo>
                <a:lnTo>
                  <a:pt x="168" y="88"/>
                </a:lnTo>
                <a:lnTo>
                  <a:pt x="170" y="93"/>
                </a:lnTo>
                <a:lnTo>
                  <a:pt x="173" y="97"/>
                </a:lnTo>
                <a:lnTo>
                  <a:pt x="176" y="103"/>
                </a:lnTo>
                <a:lnTo>
                  <a:pt x="177" y="107"/>
                </a:lnTo>
                <a:lnTo>
                  <a:pt x="179" y="112"/>
                </a:lnTo>
                <a:lnTo>
                  <a:pt x="180" y="116"/>
                </a:lnTo>
                <a:lnTo>
                  <a:pt x="181" y="120"/>
                </a:lnTo>
                <a:lnTo>
                  <a:pt x="181" y="124"/>
                </a:lnTo>
                <a:lnTo>
                  <a:pt x="181" y="127"/>
                </a:lnTo>
                <a:lnTo>
                  <a:pt x="181" y="131"/>
                </a:lnTo>
                <a:lnTo>
                  <a:pt x="181" y="134"/>
                </a:lnTo>
                <a:lnTo>
                  <a:pt x="181" y="137"/>
                </a:lnTo>
                <a:lnTo>
                  <a:pt x="180" y="140"/>
                </a:lnTo>
                <a:lnTo>
                  <a:pt x="180" y="143"/>
                </a:lnTo>
                <a:lnTo>
                  <a:pt x="178" y="148"/>
                </a:lnTo>
                <a:lnTo>
                  <a:pt x="176" y="154"/>
                </a:lnTo>
                <a:lnTo>
                  <a:pt x="173" y="161"/>
                </a:lnTo>
                <a:lnTo>
                  <a:pt x="170" y="168"/>
                </a:lnTo>
                <a:lnTo>
                  <a:pt x="166" y="175"/>
                </a:lnTo>
                <a:lnTo>
                  <a:pt x="163" y="181"/>
                </a:lnTo>
                <a:lnTo>
                  <a:pt x="161" y="186"/>
                </a:lnTo>
                <a:lnTo>
                  <a:pt x="158" y="189"/>
                </a:lnTo>
                <a:lnTo>
                  <a:pt x="156" y="191"/>
                </a:lnTo>
                <a:lnTo>
                  <a:pt x="154" y="192"/>
                </a:lnTo>
                <a:lnTo>
                  <a:pt x="153" y="194"/>
                </a:lnTo>
                <a:lnTo>
                  <a:pt x="149" y="198"/>
                </a:lnTo>
                <a:lnTo>
                  <a:pt x="146" y="201"/>
                </a:lnTo>
                <a:lnTo>
                  <a:pt x="141" y="206"/>
                </a:lnTo>
                <a:lnTo>
                  <a:pt x="136" y="210"/>
                </a:lnTo>
                <a:lnTo>
                  <a:pt x="130" y="215"/>
                </a:lnTo>
                <a:lnTo>
                  <a:pt x="124" y="220"/>
                </a:lnTo>
                <a:lnTo>
                  <a:pt x="119" y="224"/>
                </a:lnTo>
                <a:lnTo>
                  <a:pt x="115" y="228"/>
                </a:lnTo>
                <a:lnTo>
                  <a:pt x="111" y="230"/>
                </a:lnTo>
                <a:lnTo>
                  <a:pt x="107" y="232"/>
                </a:lnTo>
                <a:lnTo>
                  <a:pt x="105" y="232"/>
                </a:lnTo>
                <a:lnTo>
                  <a:pt x="103" y="232"/>
                </a:lnTo>
                <a:lnTo>
                  <a:pt x="102" y="232"/>
                </a:lnTo>
                <a:lnTo>
                  <a:pt x="103" y="232"/>
                </a:lnTo>
                <a:lnTo>
                  <a:pt x="103" y="231"/>
                </a:lnTo>
                <a:lnTo>
                  <a:pt x="103" y="230"/>
                </a:lnTo>
                <a:lnTo>
                  <a:pt x="101" y="229"/>
                </a:lnTo>
                <a:lnTo>
                  <a:pt x="98" y="229"/>
                </a:lnTo>
                <a:lnTo>
                  <a:pt x="92" y="229"/>
                </a:lnTo>
                <a:lnTo>
                  <a:pt x="83" y="229"/>
                </a:lnTo>
                <a:lnTo>
                  <a:pt x="74" y="228"/>
                </a:lnTo>
                <a:lnTo>
                  <a:pt x="67" y="225"/>
                </a:lnTo>
                <a:lnTo>
                  <a:pt x="63" y="220"/>
                </a:lnTo>
                <a:lnTo>
                  <a:pt x="61" y="213"/>
                </a:lnTo>
                <a:lnTo>
                  <a:pt x="59" y="207"/>
                </a:lnTo>
                <a:lnTo>
                  <a:pt x="58" y="200"/>
                </a:lnTo>
                <a:lnTo>
                  <a:pt x="56" y="196"/>
                </a:lnTo>
                <a:lnTo>
                  <a:pt x="52" y="193"/>
                </a:lnTo>
                <a:lnTo>
                  <a:pt x="48" y="191"/>
                </a:lnTo>
                <a:lnTo>
                  <a:pt x="44" y="188"/>
                </a:lnTo>
                <a:lnTo>
                  <a:pt x="40" y="184"/>
                </a:lnTo>
                <a:lnTo>
                  <a:pt x="36" y="180"/>
                </a:lnTo>
                <a:lnTo>
                  <a:pt x="32" y="176"/>
                </a:lnTo>
                <a:lnTo>
                  <a:pt x="28" y="171"/>
                </a:lnTo>
                <a:lnTo>
                  <a:pt x="25" y="167"/>
                </a:lnTo>
                <a:lnTo>
                  <a:pt x="21" y="162"/>
                </a:lnTo>
                <a:lnTo>
                  <a:pt x="18" y="157"/>
                </a:lnTo>
                <a:lnTo>
                  <a:pt x="15" y="153"/>
                </a:lnTo>
                <a:lnTo>
                  <a:pt x="13" y="149"/>
                </a:lnTo>
                <a:lnTo>
                  <a:pt x="10" y="146"/>
                </a:lnTo>
                <a:lnTo>
                  <a:pt x="7" y="142"/>
                </a:lnTo>
                <a:lnTo>
                  <a:pt x="6" y="139"/>
                </a:lnTo>
                <a:lnTo>
                  <a:pt x="4" y="137"/>
                </a:lnTo>
                <a:lnTo>
                  <a:pt x="3" y="135"/>
                </a:lnTo>
                <a:lnTo>
                  <a:pt x="3" y="133"/>
                </a:lnTo>
                <a:lnTo>
                  <a:pt x="2" y="130"/>
                </a:lnTo>
                <a:lnTo>
                  <a:pt x="2" y="127"/>
                </a:lnTo>
                <a:lnTo>
                  <a:pt x="2" y="125"/>
                </a:lnTo>
                <a:lnTo>
                  <a:pt x="1" y="122"/>
                </a:lnTo>
                <a:lnTo>
                  <a:pt x="1" y="120"/>
                </a:lnTo>
                <a:lnTo>
                  <a:pt x="0" y="119"/>
                </a:lnTo>
                <a:lnTo>
                  <a:pt x="0" y="118"/>
                </a:lnTo>
                <a:lnTo>
                  <a:pt x="0" y="117"/>
                </a:lnTo>
                <a:lnTo>
                  <a:pt x="0" y="112"/>
                </a:lnTo>
                <a:lnTo>
                  <a:pt x="0" y="108"/>
                </a:lnTo>
                <a:lnTo>
                  <a:pt x="1" y="104"/>
                </a:lnTo>
                <a:lnTo>
                  <a:pt x="3" y="99"/>
                </a:lnTo>
                <a:lnTo>
                  <a:pt x="5" y="95"/>
                </a:lnTo>
                <a:lnTo>
                  <a:pt x="7" y="89"/>
                </a:lnTo>
                <a:lnTo>
                  <a:pt x="9" y="85"/>
                </a:lnTo>
                <a:lnTo>
                  <a:pt x="11" y="80"/>
                </a:lnTo>
                <a:lnTo>
                  <a:pt x="13" y="76"/>
                </a:lnTo>
                <a:lnTo>
                  <a:pt x="15" y="72"/>
                </a:lnTo>
                <a:lnTo>
                  <a:pt x="19" y="69"/>
                </a:lnTo>
                <a:lnTo>
                  <a:pt x="23" y="66"/>
                </a:lnTo>
                <a:lnTo>
                  <a:pt x="27" y="63"/>
                </a:lnTo>
                <a:lnTo>
                  <a:pt x="32" y="62"/>
                </a:lnTo>
                <a:lnTo>
                  <a:pt x="36" y="61"/>
                </a:lnTo>
                <a:lnTo>
                  <a:pt x="40" y="61"/>
                </a:lnTo>
                <a:lnTo>
                  <a:pt x="43" y="61"/>
                </a:lnTo>
                <a:lnTo>
                  <a:pt x="46" y="61"/>
                </a:lnTo>
                <a:lnTo>
                  <a:pt x="49" y="59"/>
                </a:lnTo>
                <a:lnTo>
                  <a:pt x="53" y="57"/>
                </a:lnTo>
                <a:lnTo>
                  <a:pt x="57" y="55"/>
                </a:lnTo>
                <a:lnTo>
                  <a:pt x="62" y="52"/>
                </a:lnTo>
                <a:lnTo>
                  <a:pt x="67" y="50"/>
                </a:lnTo>
                <a:lnTo>
                  <a:pt x="73" y="49"/>
                </a:lnTo>
                <a:lnTo>
                  <a:pt x="81" y="50"/>
                </a:lnTo>
                <a:lnTo>
                  <a:pt x="87" y="50"/>
                </a:lnTo>
                <a:lnTo>
                  <a:pt x="93" y="47"/>
                </a:lnTo>
                <a:lnTo>
                  <a:pt x="98" y="43"/>
                </a:lnTo>
                <a:lnTo>
                  <a:pt x="101" y="38"/>
                </a:lnTo>
                <a:lnTo>
                  <a:pt x="104" y="32"/>
                </a:lnTo>
                <a:lnTo>
                  <a:pt x="107" y="27"/>
                </a:lnTo>
                <a:lnTo>
                  <a:pt x="111" y="23"/>
                </a:lnTo>
                <a:lnTo>
                  <a:pt x="114" y="19"/>
                </a:lnTo>
                <a:lnTo>
                  <a:pt x="118" y="17"/>
                </a:lnTo>
                <a:lnTo>
                  <a:pt x="121" y="16"/>
                </a:lnTo>
                <a:lnTo>
                  <a:pt x="124" y="14"/>
                </a:lnTo>
                <a:lnTo>
                  <a:pt x="126" y="14"/>
                </a:lnTo>
                <a:lnTo>
                  <a:pt x="128" y="14"/>
                </a:lnTo>
                <a:lnTo>
                  <a:pt x="131" y="14"/>
                </a:lnTo>
                <a:lnTo>
                  <a:pt x="134" y="15"/>
                </a:lnTo>
                <a:lnTo>
                  <a:pt x="138" y="16"/>
                </a:lnTo>
                <a:lnTo>
                  <a:pt x="142" y="16"/>
                </a:lnTo>
                <a:lnTo>
                  <a:pt x="144" y="15"/>
                </a:lnTo>
                <a:lnTo>
                  <a:pt x="146" y="12"/>
                </a:lnTo>
                <a:lnTo>
                  <a:pt x="147" y="9"/>
                </a:lnTo>
                <a:lnTo>
                  <a:pt x="147" y="6"/>
                </a:lnTo>
                <a:lnTo>
                  <a:pt x="147" y="3"/>
                </a:lnTo>
                <a:lnTo>
                  <a:pt x="147" y="1"/>
                </a:lnTo>
                <a:lnTo>
                  <a:pt x="147" y="0"/>
                </a:lnTo>
                <a:lnTo>
                  <a:pt x="147" y="1"/>
                </a:lnTo>
                <a:lnTo>
                  <a:pt x="149" y="5"/>
                </a:lnTo>
                <a:lnTo>
                  <a:pt x="151" y="8"/>
                </a:lnTo>
                <a:lnTo>
                  <a:pt x="151" y="12"/>
                </a:lnTo>
                <a:lnTo>
                  <a:pt x="152" y="15"/>
                </a:lnTo>
                <a:lnTo>
                  <a:pt x="153" y="19"/>
                </a:lnTo>
                <a:lnTo>
                  <a:pt x="153" y="23"/>
                </a:lnTo>
                <a:lnTo>
                  <a:pt x="153" y="26"/>
                </a:lnTo>
                <a:lnTo>
                  <a:pt x="153" y="29"/>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253" name="Freeform 132"/>
          <p:cNvSpPr>
            <a:spLocks/>
          </p:cNvSpPr>
          <p:nvPr/>
        </p:nvSpPr>
        <p:spPr bwMode="auto">
          <a:xfrm>
            <a:off x="7389813" y="4257675"/>
            <a:ext cx="320675" cy="311150"/>
          </a:xfrm>
          <a:custGeom>
            <a:avLst/>
            <a:gdLst>
              <a:gd name="T0" fmla="*/ 2147483647 w 227"/>
              <a:gd name="T1" fmla="*/ 2147483647 h 196"/>
              <a:gd name="T2" fmla="*/ 2147483647 w 227"/>
              <a:gd name="T3" fmla="*/ 2147483647 h 196"/>
              <a:gd name="T4" fmla="*/ 2147483647 w 227"/>
              <a:gd name="T5" fmla="*/ 2147483647 h 196"/>
              <a:gd name="T6" fmla="*/ 2147483647 w 227"/>
              <a:gd name="T7" fmla="*/ 2147483647 h 196"/>
              <a:gd name="T8" fmla="*/ 2147483647 w 227"/>
              <a:gd name="T9" fmla="*/ 2147483647 h 196"/>
              <a:gd name="T10" fmla="*/ 2147483647 w 227"/>
              <a:gd name="T11" fmla="*/ 2147483647 h 196"/>
              <a:gd name="T12" fmla="*/ 2147483647 w 227"/>
              <a:gd name="T13" fmla="*/ 2147483647 h 196"/>
              <a:gd name="T14" fmla="*/ 2147483647 w 227"/>
              <a:gd name="T15" fmla="*/ 2147483647 h 196"/>
              <a:gd name="T16" fmla="*/ 2147483647 w 227"/>
              <a:gd name="T17" fmla="*/ 2147483647 h 196"/>
              <a:gd name="T18" fmla="*/ 2147483647 w 227"/>
              <a:gd name="T19" fmla="*/ 2147483647 h 196"/>
              <a:gd name="T20" fmla="*/ 2147483647 w 227"/>
              <a:gd name="T21" fmla="*/ 2147483647 h 196"/>
              <a:gd name="T22" fmla="*/ 2147483647 w 227"/>
              <a:gd name="T23" fmla="*/ 2147483647 h 196"/>
              <a:gd name="T24" fmla="*/ 2147483647 w 227"/>
              <a:gd name="T25" fmla="*/ 2147483647 h 196"/>
              <a:gd name="T26" fmla="*/ 2147483647 w 227"/>
              <a:gd name="T27" fmla="*/ 2147483647 h 196"/>
              <a:gd name="T28" fmla="*/ 2147483647 w 227"/>
              <a:gd name="T29" fmla="*/ 2147483647 h 196"/>
              <a:gd name="T30" fmla="*/ 2147483647 w 227"/>
              <a:gd name="T31" fmla="*/ 2147483647 h 196"/>
              <a:gd name="T32" fmla="*/ 2147483647 w 227"/>
              <a:gd name="T33" fmla="*/ 2147483647 h 196"/>
              <a:gd name="T34" fmla="*/ 2147483647 w 227"/>
              <a:gd name="T35" fmla="*/ 2147483647 h 196"/>
              <a:gd name="T36" fmla="*/ 2147483647 w 227"/>
              <a:gd name="T37" fmla="*/ 2147483647 h 196"/>
              <a:gd name="T38" fmla="*/ 2147483647 w 227"/>
              <a:gd name="T39" fmla="*/ 2147483647 h 196"/>
              <a:gd name="T40" fmla="*/ 2147483647 w 227"/>
              <a:gd name="T41" fmla="*/ 2147483647 h 196"/>
              <a:gd name="T42" fmla="*/ 2147483647 w 227"/>
              <a:gd name="T43" fmla="*/ 2147483647 h 196"/>
              <a:gd name="T44" fmla="*/ 2147483647 w 227"/>
              <a:gd name="T45" fmla="*/ 2147483647 h 196"/>
              <a:gd name="T46" fmla="*/ 2147483647 w 227"/>
              <a:gd name="T47" fmla="*/ 2147483647 h 196"/>
              <a:gd name="T48" fmla="*/ 2147483647 w 227"/>
              <a:gd name="T49" fmla="*/ 2147483647 h 196"/>
              <a:gd name="T50" fmla="*/ 2147483647 w 227"/>
              <a:gd name="T51" fmla="*/ 2147483647 h 196"/>
              <a:gd name="T52" fmla="*/ 2147483647 w 227"/>
              <a:gd name="T53" fmla="*/ 2147483647 h 196"/>
              <a:gd name="T54" fmla="*/ 2147483647 w 227"/>
              <a:gd name="T55" fmla="*/ 2147483647 h 196"/>
              <a:gd name="T56" fmla="*/ 2147483647 w 227"/>
              <a:gd name="T57" fmla="*/ 2147483647 h 196"/>
              <a:gd name="T58" fmla="*/ 0 w 227"/>
              <a:gd name="T59" fmla="*/ 2147483647 h 196"/>
              <a:gd name="T60" fmla="*/ 2147483647 w 227"/>
              <a:gd name="T61" fmla="*/ 2147483647 h 196"/>
              <a:gd name="T62" fmla="*/ 2147483647 w 227"/>
              <a:gd name="T63" fmla="*/ 2147483647 h 196"/>
              <a:gd name="T64" fmla="*/ 2147483647 w 227"/>
              <a:gd name="T65" fmla="*/ 2147483647 h 196"/>
              <a:gd name="T66" fmla="*/ 2147483647 w 227"/>
              <a:gd name="T67" fmla="*/ 2147483647 h 196"/>
              <a:gd name="T68" fmla="*/ 2147483647 w 227"/>
              <a:gd name="T69" fmla="*/ 2147483647 h 196"/>
              <a:gd name="T70" fmla="*/ 2147483647 w 227"/>
              <a:gd name="T71" fmla="*/ 2147483647 h 196"/>
              <a:gd name="T72" fmla="*/ 2147483647 w 227"/>
              <a:gd name="T73" fmla="*/ 2147483647 h 196"/>
              <a:gd name="T74" fmla="*/ 2147483647 w 227"/>
              <a:gd name="T75" fmla="*/ 2147483647 h 196"/>
              <a:gd name="T76" fmla="*/ 2147483647 w 227"/>
              <a:gd name="T77" fmla="*/ 2147483647 h 196"/>
              <a:gd name="T78" fmla="*/ 2147483647 w 227"/>
              <a:gd name="T79" fmla="*/ 2147483647 h 196"/>
              <a:gd name="T80" fmla="*/ 2147483647 w 227"/>
              <a:gd name="T81" fmla="*/ 2147483647 h 196"/>
              <a:gd name="T82" fmla="*/ 2147483647 w 227"/>
              <a:gd name="T83" fmla="*/ 2147483647 h 196"/>
              <a:gd name="T84" fmla="*/ 2147483647 w 227"/>
              <a:gd name="T85" fmla="*/ 2147483647 h 196"/>
              <a:gd name="T86" fmla="*/ 2147483647 w 227"/>
              <a:gd name="T87" fmla="*/ 2147483647 h 196"/>
              <a:gd name="T88" fmla="*/ 2147483647 w 227"/>
              <a:gd name="T89" fmla="*/ 0 h 196"/>
              <a:gd name="T90" fmla="*/ 2147483647 w 227"/>
              <a:gd name="T91" fmla="*/ 2147483647 h 196"/>
              <a:gd name="T92" fmla="*/ 2147483647 w 227"/>
              <a:gd name="T93" fmla="*/ 2147483647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7"/>
              <a:gd name="T142" fmla="*/ 0 h 196"/>
              <a:gd name="T143" fmla="*/ 227 w 227"/>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7" h="196">
                <a:moveTo>
                  <a:pt x="159" y="17"/>
                </a:moveTo>
                <a:lnTo>
                  <a:pt x="161" y="20"/>
                </a:lnTo>
                <a:lnTo>
                  <a:pt x="163" y="23"/>
                </a:lnTo>
                <a:lnTo>
                  <a:pt x="167" y="26"/>
                </a:lnTo>
                <a:lnTo>
                  <a:pt x="171" y="30"/>
                </a:lnTo>
                <a:lnTo>
                  <a:pt x="175" y="34"/>
                </a:lnTo>
                <a:lnTo>
                  <a:pt x="179" y="37"/>
                </a:lnTo>
                <a:lnTo>
                  <a:pt x="183" y="41"/>
                </a:lnTo>
                <a:lnTo>
                  <a:pt x="187" y="44"/>
                </a:lnTo>
                <a:lnTo>
                  <a:pt x="191" y="46"/>
                </a:lnTo>
                <a:lnTo>
                  <a:pt x="195" y="49"/>
                </a:lnTo>
                <a:lnTo>
                  <a:pt x="200" y="51"/>
                </a:lnTo>
                <a:lnTo>
                  <a:pt x="205" y="53"/>
                </a:lnTo>
                <a:lnTo>
                  <a:pt x="209" y="55"/>
                </a:lnTo>
                <a:lnTo>
                  <a:pt x="213" y="57"/>
                </a:lnTo>
                <a:lnTo>
                  <a:pt x="217" y="59"/>
                </a:lnTo>
                <a:lnTo>
                  <a:pt x="219" y="62"/>
                </a:lnTo>
                <a:lnTo>
                  <a:pt x="221" y="64"/>
                </a:lnTo>
                <a:lnTo>
                  <a:pt x="223" y="67"/>
                </a:lnTo>
                <a:lnTo>
                  <a:pt x="224" y="69"/>
                </a:lnTo>
                <a:lnTo>
                  <a:pt x="225" y="71"/>
                </a:lnTo>
                <a:lnTo>
                  <a:pt x="226" y="73"/>
                </a:lnTo>
                <a:lnTo>
                  <a:pt x="226" y="75"/>
                </a:lnTo>
                <a:lnTo>
                  <a:pt x="227" y="78"/>
                </a:lnTo>
                <a:lnTo>
                  <a:pt x="227" y="80"/>
                </a:lnTo>
                <a:lnTo>
                  <a:pt x="227" y="84"/>
                </a:lnTo>
                <a:lnTo>
                  <a:pt x="226" y="90"/>
                </a:lnTo>
                <a:lnTo>
                  <a:pt x="225" y="96"/>
                </a:lnTo>
                <a:lnTo>
                  <a:pt x="223" y="103"/>
                </a:lnTo>
                <a:lnTo>
                  <a:pt x="221" y="109"/>
                </a:lnTo>
                <a:lnTo>
                  <a:pt x="218" y="115"/>
                </a:lnTo>
                <a:lnTo>
                  <a:pt x="217" y="120"/>
                </a:lnTo>
                <a:lnTo>
                  <a:pt x="215" y="123"/>
                </a:lnTo>
                <a:lnTo>
                  <a:pt x="213" y="126"/>
                </a:lnTo>
                <a:lnTo>
                  <a:pt x="211" y="128"/>
                </a:lnTo>
                <a:lnTo>
                  <a:pt x="210" y="129"/>
                </a:lnTo>
                <a:lnTo>
                  <a:pt x="206" y="134"/>
                </a:lnTo>
                <a:lnTo>
                  <a:pt x="203" y="139"/>
                </a:lnTo>
                <a:lnTo>
                  <a:pt x="199" y="144"/>
                </a:lnTo>
                <a:lnTo>
                  <a:pt x="194" y="150"/>
                </a:lnTo>
                <a:lnTo>
                  <a:pt x="188" y="156"/>
                </a:lnTo>
                <a:lnTo>
                  <a:pt x="183" y="162"/>
                </a:lnTo>
                <a:lnTo>
                  <a:pt x="178" y="168"/>
                </a:lnTo>
                <a:lnTo>
                  <a:pt x="173" y="173"/>
                </a:lnTo>
                <a:lnTo>
                  <a:pt x="171" y="177"/>
                </a:lnTo>
                <a:lnTo>
                  <a:pt x="167" y="180"/>
                </a:lnTo>
                <a:lnTo>
                  <a:pt x="165" y="181"/>
                </a:lnTo>
                <a:lnTo>
                  <a:pt x="164" y="181"/>
                </a:lnTo>
                <a:lnTo>
                  <a:pt x="162" y="182"/>
                </a:lnTo>
                <a:lnTo>
                  <a:pt x="161" y="182"/>
                </a:lnTo>
                <a:lnTo>
                  <a:pt x="162" y="182"/>
                </a:lnTo>
                <a:lnTo>
                  <a:pt x="161" y="181"/>
                </a:lnTo>
                <a:lnTo>
                  <a:pt x="159" y="182"/>
                </a:lnTo>
                <a:lnTo>
                  <a:pt x="155" y="183"/>
                </a:lnTo>
                <a:lnTo>
                  <a:pt x="148" y="186"/>
                </a:lnTo>
                <a:lnTo>
                  <a:pt x="137" y="191"/>
                </a:lnTo>
                <a:lnTo>
                  <a:pt x="126" y="195"/>
                </a:lnTo>
                <a:lnTo>
                  <a:pt x="117" y="196"/>
                </a:lnTo>
                <a:lnTo>
                  <a:pt x="110" y="195"/>
                </a:lnTo>
                <a:lnTo>
                  <a:pt x="105" y="192"/>
                </a:lnTo>
                <a:lnTo>
                  <a:pt x="101" y="188"/>
                </a:lnTo>
                <a:lnTo>
                  <a:pt x="97" y="185"/>
                </a:lnTo>
                <a:lnTo>
                  <a:pt x="93" y="183"/>
                </a:lnTo>
                <a:lnTo>
                  <a:pt x="89" y="183"/>
                </a:lnTo>
                <a:lnTo>
                  <a:pt x="84" y="184"/>
                </a:lnTo>
                <a:lnTo>
                  <a:pt x="77" y="184"/>
                </a:lnTo>
                <a:lnTo>
                  <a:pt x="71" y="184"/>
                </a:lnTo>
                <a:lnTo>
                  <a:pt x="65" y="183"/>
                </a:lnTo>
                <a:lnTo>
                  <a:pt x="59" y="182"/>
                </a:lnTo>
                <a:lnTo>
                  <a:pt x="53" y="181"/>
                </a:lnTo>
                <a:lnTo>
                  <a:pt x="47" y="180"/>
                </a:lnTo>
                <a:lnTo>
                  <a:pt x="42" y="178"/>
                </a:lnTo>
                <a:lnTo>
                  <a:pt x="37" y="177"/>
                </a:lnTo>
                <a:lnTo>
                  <a:pt x="32" y="176"/>
                </a:lnTo>
                <a:lnTo>
                  <a:pt x="28" y="174"/>
                </a:lnTo>
                <a:lnTo>
                  <a:pt x="24" y="174"/>
                </a:lnTo>
                <a:lnTo>
                  <a:pt x="20" y="173"/>
                </a:lnTo>
                <a:lnTo>
                  <a:pt x="16" y="171"/>
                </a:lnTo>
                <a:lnTo>
                  <a:pt x="14" y="171"/>
                </a:lnTo>
                <a:lnTo>
                  <a:pt x="12" y="170"/>
                </a:lnTo>
                <a:lnTo>
                  <a:pt x="9" y="167"/>
                </a:lnTo>
                <a:lnTo>
                  <a:pt x="7" y="163"/>
                </a:lnTo>
                <a:lnTo>
                  <a:pt x="5" y="161"/>
                </a:lnTo>
                <a:lnTo>
                  <a:pt x="4" y="159"/>
                </a:lnTo>
                <a:lnTo>
                  <a:pt x="3" y="159"/>
                </a:lnTo>
                <a:lnTo>
                  <a:pt x="3" y="160"/>
                </a:lnTo>
                <a:lnTo>
                  <a:pt x="2" y="159"/>
                </a:lnTo>
                <a:lnTo>
                  <a:pt x="1" y="156"/>
                </a:lnTo>
                <a:lnTo>
                  <a:pt x="0" y="153"/>
                </a:lnTo>
                <a:lnTo>
                  <a:pt x="0" y="150"/>
                </a:lnTo>
                <a:lnTo>
                  <a:pt x="1" y="146"/>
                </a:lnTo>
                <a:lnTo>
                  <a:pt x="1" y="142"/>
                </a:lnTo>
                <a:lnTo>
                  <a:pt x="2" y="137"/>
                </a:lnTo>
                <a:lnTo>
                  <a:pt x="4" y="132"/>
                </a:lnTo>
                <a:lnTo>
                  <a:pt x="5" y="128"/>
                </a:lnTo>
                <a:lnTo>
                  <a:pt x="6" y="124"/>
                </a:lnTo>
                <a:lnTo>
                  <a:pt x="8" y="120"/>
                </a:lnTo>
                <a:lnTo>
                  <a:pt x="11" y="116"/>
                </a:lnTo>
                <a:lnTo>
                  <a:pt x="14" y="112"/>
                </a:lnTo>
                <a:lnTo>
                  <a:pt x="19" y="108"/>
                </a:lnTo>
                <a:lnTo>
                  <a:pt x="24" y="105"/>
                </a:lnTo>
                <a:lnTo>
                  <a:pt x="28" y="102"/>
                </a:lnTo>
                <a:lnTo>
                  <a:pt x="33" y="99"/>
                </a:lnTo>
                <a:lnTo>
                  <a:pt x="37" y="98"/>
                </a:lnTo>
                <a:lnTo>
                  <a:pt x="40" y="96"/>
                </a:lnTo>
                <a:lnTo>
                  <a:pt x="44" y="93"/>
                </a:lnTo>
                <a:lnTo>
                  <a:pt x="48" y="90"/>
                </a:lnTo>
                <a:lnTo>
                  <a:pt x="52" y="86"/>
                </a:lnTo>
                <a:lnTo>
                  <a:pt x="57" y="82"/>
                </a:lnTo>
                <a:lnTo>
                  <a:pt x="62" y="78"/>
                </a:lnTo>
                <a:lnTo>
                  <a:pt x="70" y="74"/>
                </a:lnTo>
                <a:lnTo>
                  <a:pt x="79" y="70"/>
                </a:lnTo>
                <a:lnTo>
                  <a:pt x="88" y="66"/>
                </a:lnTo>
                <a:lnTo>
                  <a:pt x="93" y="61"/>
                </a:lnTo>
                <a:lnTo>
                  <a:pt x="97" y="56"/>
                </a:lnTo>
                <a:lnTo>
                  <a:pt x="100" y="51"/>
                </a:lnTo>
                <a:lnTo>
                  <a:pt x="103" y="45"/>
                </a:lnTo>
                <a:lnTo>
                  <a:pt x="104" y="40"/>
                </a:lnTo>
                <a:lnTo>
                  <a:pt x="107" y="35"/>
                </a:lnTo>
                <a:lnTo>
                  <a:pt x="110" y="31"/>
                </a:lnTo>
                <a:lnTo>
                  <a:pt x="114" y="27"/>
                </a:lnTo>
                <a:lnTo>
                  <a:pt x="117" y="25"/>
                </a:lnTo>
                <a:lnTo>
                  <a:pt x="120" y="23"/>
                </a:lnTo>
                <a:lnTo>
                  <a:pt x="123" y="21"/>
                </a:lnTo>
                <a:lnTo>
                  <a:pt x="126" y="20"/>
                </a:lnTo>
                <a:lnTo>
                  <a:pt x="128" y="19"/>
                </a:lnTo>
                <a:lnTo>
                  <a:pt x="133" y="18"/>
                </a:lnTo>
                <a:lnTo>
                  <a:pt x="138" y="16"/>
                </a:lnTo>
                <a:lnTo>
                  <a:pt x="145" y="11"/>
                </a:lnTo>
                <a:lnTo>
                  <a:pt x="146" y="6"/>
                </a:lnTo>
                <a:lnTo>
                  <a:pt x="145" y="2"/>
                </a:lnTo>
                <a:lnTo>
                  <a:pt x="144" y="0"/>
                </a:lnTo>
                <a:lnTo>
                  <a:pt x="145" y="0"/>
                </a:lnTo>
                <a:lnTo>
                  <a:pt x="151" y="4"/>
                </a:lnTo>
                <a:lnTo>
                  <a:pt x="154" y="8"/>
                </a:lnTo>
                <a:lnTo>
                  <a:pt x="157" y="13"/>
                </a:lnTo>
                <a:lnTo>
                  <a:pt x="159" y="1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4" name="Freeform 133"/>
          <p:cNvSpPr>
            <a:spLocks/>
          </p:cNvSpPr>
          <p:nvPr/>
        </p:nvSpPr>
        <p:spPr bwMode="auto">
          <a:xfrm>
            <a:off x="2268538" y="3716338"/>
            <a:ext cx="674687" cy="531812"/>
          </a:xfrm>
          <a:custGeom>
            <a:avLst/>
            <a:gdLst>
              <a:gd name="T0" fmla="*/ 2147483647 w 478"/>
              <a:gd name="T1" fmla="*/ 2147483647 h 335"/>
              <a:gd name="T2" fmla="*/ 2147483647 w 478"/>
              <a:gd name="T3" fmla="*/ 2147483647 h 335"/>
              <a:gd name="T4" fmla="*/ 2147483647 w 478"/>
              <a:gd name="T5" fmla="*/ 2147483647 h 335"/>
              <a:gd name="T6" fmla="*/ 2147483647 w 478"/>
              <a:gd name="T7" fmla="*/ 2147483647 h 335"/>
              <a:gd name="T8" fmla="*/ 2147483647 w 478"/>
              <a:gd name="T9" fmla="*/ 2147483647 h 335"/>
              <a:gd name="T10" fmla="*/ 2147483647 w 478"/>
              <a:gd name="T11" fmla="*/ 2147483647 h 335"/>
              <a:gd name="T12" fmla="*/ 2147483647 w 478"/>
              <a:gd name="T13" fmla="*/ 2147483647 h 335"/>
              <a:gd name="T14" fmla="*/ 2147483647 w 478"/>
              <a:gd name="T15" fmla="*/ 2147483647 h 335"/>
              <a:gd name="T16" fmla="*/ 2147483647 w 478"/>
              <a:gd name="T17" fmla="*/ 2147483647 h 335"/>
              <a:gd name="T18" fmla="*/ 2147483647 w 478"/>
              <a:gd name="T19" fmla="*/ 2147483647 h 335"/>
              <a:gd name="T20" fmla="*/ 0 w 478"/>
              <a:gd name="T21" fmla="*/ 2147483647 h 335"/>
              <a:gd name="T22" fmla="*/ 2147483647 w 478"/>
              <a:gd name="T23" fmla="*/ 2147483647 h 335"/>
              <a:gd name="T24" fmla="*/ 2147483647 w 478"/>
              <a:gd name="T25" fmla="*/ 2147483647 h 335"/>
              <a:gd name="T26" fmla="*/ 2147483647 w 478"/>
              <a:gd name="T27" fmla="*/ 2147483647 h 335"/>
              <a:gd name="T28" fmla="*/ 2147483647 w 478"/>
              <a:gd name="T29" fmla="*/ 2147483647 h 335"/>
              <a:gd name="T30" fmla="*/ 2147483647 w 478"/>
              <a:gd name="T31" fmla="*/ 2147483647 h 335"/>
              <a:gd name="T32" fmla="*/ 2147483647 w 478"/>
              <a:gd name="T33" fmla="*/ 2147483647 h 335"/>
              <a:gd name="T34" fmla="*/ 2147483647 w 478"/>
              <a:gd name="T35" fmla="*/ 2147483647 h 335"/>
              <a:gd name="T36" fmla="*/ 2147483647 w 478"/>
              <a:gd name="T37" fmla="*/ 2147483647 h 335"/>
              <a:gd name="T38" fmla="*/ 2147483647 w 478"/>
              <a:gd name="T39" fmla="*/ 2147483647 h 335"/>
              <a:gd name="T40" fmla="*/ 2147483647 w 478"/>
              <a:gd name="T41" fmla="*/ 2147483647 h 335"/>
              <a:gd name="T42" fmla="*/ 2147483647 w 478"/>
              <a:gd name="T43" fmla="*/ 2147483647 h 335"/>
              <a:gd name="T44" fmla="*/ 2147483647 w 478"/>
              <a:gd name="T45" fmla="*/ 2147483647 h 335"/>
              <a:gd name="T46" fmla="*/ 2147483647 w 478"/>
              <a:gd name="T47" fmla="*/ 2147483647 h 335"/>
              <a:gd name="T48" fmla="*/ 2147483647 w 478"/>
              <a:gd name="T49" fmla="*/ 2147483647 h 335"/>
              <a:gd name="T50" fmla="*/ 2147483647 w 478"/>
              <a:gd name="T51" fmla="*/ 2147483647 h 335"/>
              <a:gd name="T52" fmla="*/ 2147483647 w 478"/>
              <a:gd name="T53" fmla="*/ 2147483647 h 335"/>
              <a:gd name="T54" fmla="*/ 2147483647 w 478"/>
              <a:gd name="T55" fmla="*/ 2147483647 h 335"/>
              <a:gd name="T56" fmla="*/ 2147483647 w 478"/>
              <a:gd name="T57" fmla="*/ 2147483647 h 335"/>
              <a:gd name="T58" fmla="*/ 2147483647 w 478"/>
              <a:gd name="T59" fmla="*/ 2147483647 h 335"/>
              <a:gd name="T60" fmla="*/ 2147483647 w 478"/>
              <a:gd name="T61" fmla="*/ 2147483647 h 335"/>
              <a:gd name="T62" fmla="*/ 2147483647 w 478"/>
              <a:gd name="T63" fmla="*/ 2147483647 h 335"/>
              <a:gd name="T64" fmla="*/ 2147483647 w 478"/>
              <a:gd name="T65" fmla="*/ 2147483647 h 335"/>
              <a:gd name="T66" fmla="*/ 2147483647 w 478"/>
              <a:gd name="T67" fmla="*/ 2147483647 h 335"/>
              <a:gd name="T68" fmla="*/ 2147483647 w 478"/>
              <a:gd name="T69" fmla="*/ 2147483647 h 335"/>
              <a:gd name="T70" fmla="*/ 2147483647 w 478"/>
              <a:gd name="T71" fmla="*/ 2147483647 h 335"/>
              <a:gd name="T72" fmla="*/ 2147483647 w 478"/>
              <a:gd name="T73" fmla="*/ 2147483647 h 335"/>
              <a:gd name="T74" fmla="*/ 2147483647 w 478"/>
              <a:gd name="T75" fmla="*/ 2147483647 h 335"/>
              <a:gd name="T76" fmla="*/ 2147483647 w 478"/>
              <a:gd name="T77" fmla="*/ 0 h 335"/>
              <a:gd name="T78" fmla="*/ 2147483647 w 478"/>
              <a:gd name="T79" fmla="*/ 2147483647 h 335"/>
              <a:gd name="T80" fmla="*/ 2147483647 w 478"/>
              <a:gd name="T81" fmla="*/ 2147483647 h 335"/>
              <a:gd name="T82" fmla="*/ 2147483647 w 478"/>
              <a:gd name="T83" fmla="*/ 2147483647 h 335"/>
              <a:gd name="T84" fmla="*/ 2147483647 w 478"/>
              <a:gd name="T85" fmla="*/ 2147483647 h 335"/>
              <a:gd name="T86" fmla="*/ 2147483647 w 478"/>
              <a:gd name="T87" fmla="*/ 2147483647 h 335"/>
              <a:gd name="T88" fmla="*/ 2147483647 w 478"/>
              <a:gd name="T89" fmla="*/ 2147483647 h 335"/>
              <a:gd name="T90" fmla="*/ 2147483647 w 478"/>
              <a:gd name="T91" fmla="*/ 2147483647 h 335"/>
              <a:gd name="T92" fmla="*/ 2147483647 w 478"/>
              <a:gd name="T93" fmla="*/ 2147483647 h 335"/>
              <a:gd name="T94" fmla="*/ 2147483647 w 478"/>
              <a:gd name="T95" fmla="*/ 2147483647 h 3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8"/>
              <a:gd name="T145" fmla="*/ 0 h 335"/>
              <a:gd name="T146" fmla="*/ 478 w 478"/>
              <a:gd name="T147" fmla="*/ 335 h 3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8" h="335">
                <a:moveTo>
                  <a:pt x="63" y="68"/>
                </a:moveTo>
                <a:lnTo>
                  <a:pt x="59" y="72"/>
                </a:lnTo>
                <a:lnTo>
                  <a:pt x="54" y="77"/>
                </a:lnTo>
                <a:lnTo>
                  <a:pt x="49" y="82"/>
                </a:lnTo>
                <a:lnTo>
                  <a:pt x="44" y="86"/>
                </a:lnTo>
                <a:lnTo>
                  <a:pt x="39" y="91"/>
                </a:lnTo>
                <a:lnTo>
                  <a:pt x="35" y="97"/>
                </a:lnTo>
                <a:lnTo>
                  <a:pt x="32" y="102"/>
                </a:lnTo>
                <a:lnTo>
                  <a:pt x="30" y="109"/>
                </a:lnTo>
                <a:lnTo>
                  <a:pt x="29" y="117"/>
                </a:lnTo>
                <a:lnTo>
                  <a:pt x="30" y="126"/>
                </a:lnTo>
                <a:lnTo>
                  <a:pt x="32" y="136"/>
                </a:lnTo>
                <a:lnTo>
                  <a:pt x="34" y="145"/>
                </a:lnTo>
                <a:lnTo>
                  <a:pt x="36" y="154"/>
                </a:lnTo>
                <a:lnTo>
                  <a:pt x="37" y="163"/>
                </a:lnTo>
                <a:lnTo>
                  <a:pt x="37" y="172"/>
                </a:lnTo>
                <a:lnTo>
                  <a:pt x="36" y="180"/>
                </a:lnTo>
                <a:lnTo>
                  <a:pt x="34" y="186"/>
                </a:lnTo>
                <a:lnTo>
                  <a:pt x="32" y="192"/>
                </a:lnTo>
                <a:lnTo>
                  <a:pt x="29" y="199"/>
                </a:lnTo>
                <a:lnTo>
                  <a:pt x="27" y="206"/>
                </a:lnTo>
                <a:lnTo>
                  <a:pt x="24" y="214"/>
                </a:lnTo>
                <a:lnTo>
                  <a:pt x="20" y="221"/>
                </a:lnTo>
                <a:lnTo>
                  <a:pt x="17" y="229"/>
                </a:lnTo>
                <a:lnTo>
                  <a:pt x="14" y="237"/>
                </a:lnTo>
                <a:lnTo>
                  <a:pt x="12" y="245"/>
                </a:lnTo>
                <a:lnTo>
                  <a:pt x="9" y="253"/>
                </a:lnTo>
                <a:lnTo>
                  <a:pt x="6" y="260"/>
                </a:lnTo>
                <a:lnTo>
                  <a:pt x="4" y="268"/>
                </a:lnTo>
                <a:lnTo>
                  <a:pt x="2" y="275"/>
                </a:lnTo>
                <a:lnTo>
                  <a:pt x="1" y="282"/>
                </a:lnTo>
                <a:lnTo>
                  <a:pt x="1" y="289"/>
                </a:lnTo>
                <a:lnTo>
                  <a:pt x="0" y="295"/>
                </a:lnTo>
                <a:lnTo>
                  <a:pt x="4" y="301"/>
                </a:lnTo>
                <a:lnTo>
                  <a:pt x="7" y="306"/>
                </a:lnTo>
                <a:lnTo>
                  <a:pt x="11" y="311"/>
                </a:lnTo>
                <a:lnTo>
                  <a:pt x="15" y="315"/>
                </a:lnTo>
                <a:lnTo>
                  <a:pt x="19" y="320"/>
                </a:lnTo>
                <a:lnTo>
                  <a:pt x="24" y="325"/>
                </a:lnTo>
                <a:lnTo>
                  <a:pt x="30" y="329"/>
                </a:lnTo>
                <a:lnTo>
                  <a:pt x="37" y="332"/>
                </a:lnTo>
                <a:lnTo>
                  <a:pt x="50" y="335"/>
                </a:lnTo>
                <a:lnTo>
                  <a:pt x="62" y="332"/>
                </a:lnTo>
                <a:lnTo>
                  <a:pt x="74" y="325"/>
                </a:lnTo>
                <a:lnTo>
                  <a:pt x="85" y="315"/>
                </a:lnTo>
                <a:lnTo>
                  <a:pt x="95" y="304"/>
                </a:lnTo>
                <a:lnTo>
                  <a:pt x="104" y="294"/>
                </a:lnTo>
                <a:lnTo>
                  <a:pt x="112" y="287"/>
                </a:lnTo>
                <a:lnTo>
                  <a:pt x="120" y="283"/>
                </a:lnTo>
                <a:lnTo>
                  <a:pt x="131" y="280"/>
                </a:lnTo>
                <a:lnTo>
                  <a:pt x="140" y="276"/>
                </a:lnTo>
                <a:lnTo>
                  <a:pt x="149" y="271"/>
                </a:lnTo>
                <a:lnTo>
                  <a:pt x="158" y="266"/>
                </a:lnTo>
                <a:lnTo>
                  <a:pt x="167" y="260"/>
                </a:lnTo>
                <a:lnTo>
                  <a:pt x="175" y="255"/>
                </a:lnTo>
                <a:lnTo>
                  <a:pt x="184" y="250"/>
                </a:lnTo>
                <a:lnTo>
                  <a:pt x="194" y="247"/>
                </a:lnTo>
                <a:lnTo>
                  <a:pt x="198" y="246"/>
                </a:lnTo>
                <a:lnTo>
                  <a:pt x="202" y="243"/>
                </a:lnTo>
                <a:lnTo>
                  <a:pt x="207" y="240"/>
                </a:lnTo>
                <a:lnTo>
                  <a:pt x="213" y="237"/>
                </a:lnTo>
                <a:lnTo>
                  <a:pt x="218" y="234"/>
                </a:lnTo>
                <a:lnTo>
                  <a:pt x="222" y="231"/>
                </a:lnTo>
                <a:lnTo>
                  <a:pt x="227" y="229"/>
                </a:lnTo>
                <a:lnTo>
                  <a:pt x="230" y="228"/>
                </a:lnTo>
                <a:lnTo>
                  <a:pt x="241" y="227"/>
                </a:lnTo>
                <a:lnTo>
                  <a:pt x="251" y="224"/>
                </a:lnTo>
                <a:lnTo>
                  <a:pt x="262" y="220"/>
                </a:lnTo>
                <a:lnTo>
                  <a:pt x="272" y="216"/>
                </a:lnTo>
                <a:lnTo>
                  <a:pt x="282" y="211"/>
                </a:lnTo>
                <a:lnTo>
                  <a:pt x="292" y="206"/>
                </a:lnTo>
                <a:lnTo>
                  <a:pt x="301" y="201"/>
                </a:lnTo>
                <a:lnTo>
                  <a:pt x="310" y="196"/>
                </a:lnTo>
                <a:lnTo>
                  <a:pt x="317" y="193"/>
                </a:lnTo>
                <a:lnTo>
                  <a:pt x="325" y="189"/>
                </a:lnTo>
                <a:lnTo>
                  <a:pt x="333" y="184"/>
                </a:lnTo>
                <a:lnTo>
                  <a:pt x="342" y="178"/>
                </a:lnTo>
                <a:lnTo>
                  <a:pt x="350" y="173"/>
                </a:lnTo>
                <a:lnTo>
                  <a:pt x="358" y="168"/>
                </a:lnTo>
                <a:lnTo>
                  <a:pt x="364" y="163"/>
                </a:lnTo>
                <a:lnTo>
                  <a:pt x="369" y="158"/>
                </a:lnTo>
                <a:lnTo>
                  <a:pt x="369" y="147"/>
                </a:lnTo>
                <a:lnTo>
                  <a:pt x="370" y="137"/>
                </a:lnTo>
                <a:lnTo>
                  <a:pt x="374" y="128"/>
                </a:lnTo>
                <a:lnTo>
                  <a:pt x="380" y="120"/>
                </a:lnTo>
                <a:lnTo>
                  <a:pt x="387" y="113"/>
                </a:lnTo>
                <a:lnTo>
                  <a:pt x="395" y="106"/>
                </a:lnTo>
                <a:lnTo>
                  <a:pt x="404" y="100"/>
                </a:lnTo>
                <a:lnTo>
                  <a:pt x="414" y="94"/>
                </a:lnTo>
                <a:lnTo>
                  <a:pt x="425" y="89"/>
                </a:lnTo>
                <a:lnTo>
                  <a:pt x="434" y="83"/>
                </a:lnTo>
                <a:lnTo>
                  <a:pt x="444" y="78"/>
                </a:lnTo>
                <a:lnTo>
                  <a:pt x="453" y="72"/>
                </a:lnTo>
                <a:lnTo>
                  <a:pt x="461" y="66"/>
                </a:lnTo>
                <a:lnTo>
                  <a:pt x="469" y="59"/>
                </a:lnTo>
                <a:lnTo>
                  <a:pt x="474" y="51"/>
                </a:lnTo>
                <a:lnTo>
                  <a:pt x="478" y="42"/>
                </a:lnTo>
                <a:lnTo>
                  <a:pt x="476" y="40"/>
                </a:lnTo>
                <a:lnTo>
                  <a:pt x="473" y="37"/>
                </a:lnTo>
                <a:lnTo>
                  <a:pt x="470" y="33"/>
                </a:lnTo>
                <a:lnTo>
                  <a:pt x="467" y="30"/>
                </a:lnTo>
                <a:lnTo>
                  <a:pt x="464" y="26"/>
                </a:lnTo>
                <a:lnTo>
                  <a:pt x="460" y="23"/>
                </a:lnTo>
                <a:lnTo>
                  <a:pt x="457" y="22"/>
                </a:lnTo>
                <a:lnTo>
                  <a:pt x="454" y="21"/>
                </a:lnTo>
                <a:lnTo>
                  <a:pt x="446" y="19"/>
                </a:lnTo>
                <a:lnTo>
                  <a:pt x="437" y="17"/>
                </a:lnTo>
                <a:lnTo>
                  <a:pt x="426" y="15"/>
                </a:lnTo>
                <a:lnTo>
                  <a:pt x="415" y="13"/>
                </a:lnTo>
                <a:lnTo>
                  <a:pt x="404" y="10"/>
                </a:lnTo>
                <a:lnTo>
                  <a:pt x="393" y="8"/>
                </a:lnTo>
                <a:lnTo>
                  <a:pt x="383" y="6"/>
                </a:lnTo>
                <a:lnTo>
                  <a:pt x="375" y="4"/>
                </a:lnTo>
                <a:lnTo>
                  <a:pt x="365" y="3"/>
                </a:lnTo>
                <a:lnTo>
                  <a:pt x="356" y="2"/>
                </a:lnTo>
                <a:lnTo>
                  <a:pt x="347" y="1"/>
                </a:lnTo>
                <a:lnTo>
                  <a:pt x="339" y="0"/>
                </a:lnTo>
                <a:lnTo>
                  <a:pt x="330" y="0"/>
                </a:lnTo>
                <a:lnTo>
                  <a:pt x="321" y="1"/>
                </a:lnTo>
                <a:lnTo>
                  <a:pt x="313" y="2"/>
                </a:lnTo>
                <a:lnTo>
                  <a:pt x="305" y="3"/>
                </a:lnTo>
                <a:lnTo>
                  <a:pt x="297" y="4"/>
                </a:lnTo>
                <a:lnTo>
                  <a:pt x="289" y="7"/>
                </a:lnTo>
                <a:lnTo>
                  <a:pt x="280" y="9"/>
                </a:lnTo>
                <a:lnTo>
                  <a:pt x="271" y="12"/>
                </a:lnTo>
                <a:lnTo>
                  <a:pt x="263" y="15"/>
                </a:lnTo>
                <a:lnTo>
                  <a:pt x="254" y="18"/>
                </a:lnTo>
                <a:lnTo>
                  <a:pt x="245" y="22"/>
                </a:lnTo>
                <a:lnTo>
                  <a:pt x="235" y="26"/>
                </a:lnTo>
                <a:lnTo>
                  <a:pt x="224" y="30"/>
                </a:lnTo>
                <a:lnTo>
                  <a:pt x="213" y="33"/>
                </a:lnTo>
                <a:lnTo>
                  <a:pt x="202" y="33"/>
                </a:lnTo>
                <a:lnTo>
                  <a:pt x="190" y="33"/>
                </a:lnTo>
                <a:lnTo>
                  <a:pt x="179" y="32"/>
                </a:lnTo>
                <a:lnTo>
                  <a:pt x="168" y="30"/>
                </a:lnTo>
                <a:lnTo>
                  <a:pt x="157" y="29"/>
                </a:lnTo>
                <a:lnTo>
                  <a:pt x="146" y="28"/>
                </a:lnTo>
                <a:lnTo>
                  <a:pt x="135" y="27"/>
                </a:lnTo>
                <a:lnTo>
                  <a:pt x="125" y="27"/>
                </a:lnTo>
                <a:lnTo>
                  <a:pt x="115" y="28"/>
                </a:lnTo>
                <a:lnTo>
                  <a:pt x="106" y="32"/>
                </a:lnTo>
                <a:lnTo>
                  <a:pt x="97" y="36"/>
                </a:lnTo>
                <a:lnTo>
                  <a:pt x="88" y="44"/>
                </a:lnTo>
                <a:lnTo>
                  <a:pt x="81" y="53"/>
                </a:lnTo>
                <a:lnTo>
                  <a:pt x="73" y="66"/>
                </a:lnTo>
                <a:lnTo>
                  <a:pt x="63" y="6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5" name="Freeform 134"/>
          <p:cNvSpPr>
            <a:spLocks/>
          </p:cNvSpPr>
          <p:nvPr/>
        </p:nvSpPr>
        <p:spPr bwMode="auto">
          <a:xfrm>
            <a:off x="6799263" y="3984625"/>
            <a:ext cx="319087" cy="250825"/>
          </a:xfrm>
          <a:custGeom>
            <a:avLst/>
            <a:gdLst>
              <a:gd name="T0" fmla="*/ 2147483647 w 227"/>
              <a:gd name="T1" fmla="*/ 2147483647 h 158"/>
              <a:gd name="T2" fmla="*/ 2147483647 w 227"/>
              <a:gd name="T3" fmla="*/ 2147483647 h 158"/>
              <a:gd name="T4" fmla="*/ 2147483647 w 227"/>
              <a:gd name="T5" fmla="*/ 2147483647 h 158"/>
              <a:gd name="T6" fmla="*/ 2147483647 w 227"/>
              <a:gd name="T7" fmla="*/ 2147483647 h 158"/>
              <a:gd name="T8" fmla="*/ 2147483647 w 227"/>
              <a:gd name="T9" fmla="*/ 2147483647 h 158"/>
              <a:gd name="T10" fmla="*/ 2147483647 w 227"/>
              <a:gd name="T11" fmla="*/ 2147483647 h 158"/>
              <a:gd name="T12" fmla="*/ 2147483647 w 227"/>
              <a:gd name="T13" fmla="*/ 2147483647 h 158"/>
              <a:gd name="T14" fmla="*/ 2147483647 w 227"/>
              <a:gd name="T15" fmla="*/ 2147483647 h 158"/>
              <a:gd name="T16" fmla="*/ 2147483647 w 227"/>
              <a:gd name="T17" fmla="*/ 2147483647 h 158"/>
              <a:gd name="T18" fmla="*/ 2147483647 w 227"/>
              <a:gd name="T19" fmla="*/ 2147483647 h 158"/>
              <a:gd name="T20" fmla="*/ 2147483647 w 227"/>
              <a:gd name="T21" fmla="*/ 2147483647 h 158"/>
              <a:gd name="T22" fmla="*/ 2147483647 w 227"/>
              <a:gd name="T23" fmla="*/ 2147483647 h 158"/>
              <a:gd name="T24" fmla="*/ 2147483647 w 227"/>
              <a:gd name="T25" fmla="*/ 2147483647 h 158"/>
              <a:gd name="T26" fmla="*/ 2147483647 w 227"/>
              <a:gd name="T27" fmla="*/ 2147483647 h 158"/>
              <a:gd name="T28" fmla="*/ 2147483647 w 227"/>
              <a:gd name="T29" fmla="*/ 2147483647 h 158"/>
              <a:gd name="T30" fmla="*/ 2147483647 w 227"/>
              <a:gd name="T31" fmla="*/ 2147483647 h 158"/>
              <a:gd name="T32" fmla="*/ 2147483647 w 227"/>
              <a:gd name="T33" fmla="*/ 2147483647 h 158"/>
              <a:gd name="T34" fmla="*/ 2147483647 w 227"/>
              <a:gd name="T35" fmla="*/ 2147483647 h 158"/>
              <a:gd name="T36" fmla="*/ 2147483647 w 227"/>
              <a:gd name="T37" fmla="*/ 2147483647 h 158"/>
              <a:gd name="T38" fmla="*/ 2147483647 w 227"/>
              <a:gd name="T39" fmla="*/ 2147483647 h 158"/>
              <a:gd name="T40" fmla="*/ 2147483647 w 227"/>
              <a:gd name="T41" fmla="*/ 2147483647 h 158"/>
              <a:gd name="T42" fmla="*/ 2147483647 w 227"/>
              <a:gd name="T43" fmla="*/ 2147483647 h 158"/>
              <a:gd name="T44" fmla="*/ 2147483647 w 227"/>
              <a:gd name="T45" fmla="*/ 2147483647 h 158"/>
              <a:gd name="T46" fmla="*/ 2147483647 w 227"/>
              <a:gd name="T47" fmla="*/ 2147483647 h 158"/>
              <a:gd name="T48" fmla="*/ 2147483647 w 227"/>
              <a:gd name="T49" fmla="*/ 2147483647 h 158"/>
              <a:gd name="T50" fmla="*/ 2147483647 w 227"/>
              <a:gd name="T51" fmla="*/ 2147483647 h 158"/>
              <a:gd name="T52" fmla="*/ 2147483647 w 227"/>
              <a:gd name="T53" fmla="*/ 2147483647 h 158"/>
              <a:gd name="T54" fmla="*/ 2147483647 w 227"/>
              <a:gd name="T55" fmla="*/ 2147483647 h 158"/>
              <a:gd name="T56" fmla="*/ 2147483647 w 227"/>
              <a:gd name="T57" fmla="*/ 2147483647 h 158"/>
              <a:gd name="T58" fmla="*/ 2147483647 w 227"/>
              <a:gd name="T59" fmla="*/ 2147483647 h 158"/>
              <a:gd name="T60" fmla="*/ 2147483647 w 227"/>
              <a:gd name="T61" fmla="*/ 2147483647 h 158"/>
              <a:gd name="T62" fmla="*/ 2147483647 w 227"/>
              <a:gd name="T63" fmla="*/ 2147483647 h 158"/>
              <a:gd name="T64" fmla="*/ 2147483647 w 227"/>
              <a:gd name="T65" fmla="*/ 2147483647 h 158"/>
              <a:gd name="T66" fmla="*/ 2147483647 w 227"/>
              <a:gd name="T67" fmla="*/ 2147483647 h 158"/>
              <a:gd name="T68" fmla="*/ 2147483647 w 227"/>
              <a:gd name="T69" fmla="*/ 2147483647 h 158"/>
              <a:gd name="T70" fmla="*/ 2147483647 w 227"/>
              <a:gd name="T71" fmla="*/ 2147483647 h 158"/>
              <a:gd name="T72" fmla="*/ 2147483647 w 227"/>
              <a:gd name="T73" fmla="*/ 2147483647 h 158"/>
              <a:gd name="T74" fmla="*/ 2147483647 w 227"/>
              <a:gd name="T75" fmla="*/ 2147483647 h 158"/>
              <a:gd name="T76" fmla="*/ 2147483647 w 227"/>
              <a:gd name="T77" fmla="*/ 2147483647 h 158"/>
              <a:gd name="T78" fmla="*/ 2147483647 w 227"/>
              <a:gd name="T79" fmla="*/ 2147483647 h 158"/>
              <a:gd name="T80" fmla="*/ 2147483647 w 227"/>
              <a:gd name="T81" fmla="*/ 2147483647 h 158"/>
              <a:gd name="T82" fmla="*/ 2147483647 w 227"/>
              <a:gd name="T83" fmla="*/ 2147483647 h 158"/>
              <a:gd name="T84" fmla="*/ 2147483647 w 227"/>
              <a:gd name="T85" fmla="*/ 2147483647 h 158"/>
              <a:gd name="T86" fmla="*/ 2147483647 w 227"/>
              <a:gd name="T87" fmla="*/ 2147483647 h 158"/>
              <a:gd name="T88" fmla="*/ 2147483647 w 227"/>
              <a:gd name="T89" fmla="*/ 2147483647 h 158"/>
              <a:gd name="T90" fmla="*/ 2147483647 w 227"/>
              <a:gd name="T91" fmla="*/ 2147483647 h 158"/>
              <a:gd name="T92" fmla="*/ 2147483647 w 227"/>
              <a:gd name="T93" fmla="*/ 0 h 158"/>
              <a:gd name="T94" fmla="*/ 2147483647 w 227"/>
              <a:gd name="T95" fmla="*/ 0 h 158"/>
              <a:gd name="T96" fmla="*/ 2147483647 w 227"/>
              <a:gd name="T97" fmla="*/ 2147483647 h 158"/>
              <a:gd name="T98" fmla="*/ 2147483647 w 227"/>
              <a:gd name="T99" fmla="*/ 2147483647 h 158"/>
              <a:gd name="T100" fmla="*/ 2147483647 w 227"/>
              <a:gd name="T101" fmla="*/ 2147483647 h 158"/>
              <a:gd name="T102" fmla="*/ 2147483647 w 227"/>
              <a:gd name="T103" fmla="*/ 2147483647 h 158"/>
              <a:gd name="T104" fmla="*/ 2147483647 w 227"/>
              <a:gd name="T105" fmla="*/ 2147483647 h 158"/>
              <a:gd name="T106" fmla="*/ 2147483647 w 227"/>
              <a:gd name="T107" fmla="*/ 2147483647 h 158"/>
              <a:gd name="T108" fmla="*/ 2147483647 w 227"/>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7"/>
              <a:gd name="T166" fmla="*/ 0 h 158"/>
              <a:gd name="T167" fmla="*/ 227 w 227"/>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7" h="158">
                <a:moveTo>
                  <a:pt x="31" y="31"/>
                </a:moveTo>
                <a:lnTo>
                  <a:pt x="29" y="34"/>
                </a:lnTo>
                <a:lnTo>
                  <a:pt x="27" y="36"/>
                </a:lnTo>
                <a:lnTo>
                  <a:pt x="24" y="38"/>
                </a:lnTo>
                <a:lnTo>
                  <a:pt x="22" y="40"/>
                </a:lnTo>
                <a:lnTo>
                  <a:pt x="19" y="43"/>
                </a:lnTo>
                <a:lnTo>
                  <a:pt x="17" y="45"/>
                </a:lnTo>
                <a:lnTo>
                  <a:pt x="15" y="48"/>
                </a:lnTo>
                <a:lnTo>
                  <a:pt x="15" y="51"/>
                </a:lnTo>
                <a:lnTo>
                  <a:pt x="15" y="55"/>
                </a:lnTo>
                <a:lnTo>
                  <a:pt x="15" y="59"/>
                </a:lnTo>
                <a:lnTo>
                  <a:pt x="16" y="64"/>
                </a:lnTo>
                <a:lnTo>
                  <a:pt x="16" y="68"/>
                </a:lnTo>
                <a:lnTo>
                  <a:pt x="18" y="72"/>
                </a:lnTo>
                <a:lnTo>
                  <a:pt x="18" y="77"/>
                </a:lnTo>
                <a:lnTo>
                  <a:pt x="18" y="81"/>
                </a:lnTo>
                <a:lnTo>
                  <a:pt x="18" y="84"/>
                </a:lnTo>
                <a:lnTo>
                  <a:pt x="15" y="90"/>
                </a:lnTo>
                <a:lnTo>
                  <a:pt x="13" y="97"/>
                </a:lnTo>
                <a:lnTo>
                  <a:pt x="10" y="104"/>
                </a:lnTo>
                <a:lnTo>
                  <a:pt x="7" y="112"/>
                </a:lnTo>
                <a:lnTo>
                  <a:pt x="4" y="119"/>
                </a:lnTo>
                <a:lnTo>
                  <a:pt x="3" y="126"/>
                </a:lnTo>
                <a:lnTo>
                  <a:pt x="1" y="133"/>
                </a:lnTo>
                <a:lnTo>
                  <a:pt x="0" y="140"/>
                </a:lnTo>
                <a:lnTo>
                  <a:pt x="2" y="142"/>
                </a:lnTo>
                <a:lnTo>
                  <a:pt x="4" y="144"/>
                </a:lnTo>
                <a:lnTo>
                  <a:pt x="6" y="146"/>
                </a:lnTo>
                <a:lnTo>
                  <a:pt x="8" y="149"/>
                </a:lnTo>
                <a:lnTo>
                  <a:pt x="10" y="151"/>
                </a:lnTo>
                <a:lnTo>
                  <a:pt x="12" y="153"/>
                </a:lnTo>
                <a:lnTo>
                  <a:pt x="15" y="155"/>
                </a:lnTo>
                <a:lnTo>
                  <a:pt x="18" y="157"/>
                </a:lnTo>
                <a:lnTo>
                  <a:pt x="25" y="158"/>
                </a:lnTo>
                <a:lnTo>
                  <a:pt x="30" y="157"/>
                </a:lnTo>
                <a:lnTo>
                  <a:pt x="35" y="153"/>
                </a:lnTo>
                <a:lnTo>
                  <a:pt x="41" y="149"/>
                </a:lnTo>
                <a:lnTo>
                  <a:pt x="46" y="144"/>
                </a:lnTo>
                <a:lnTo>
                  <a:pt x="50" y="139"/>
                </a:lnTo>
                <a:lnTo>
                  <a:pt x="54" y="135"/>
                </a:lnTo>
                <a:lnTo>
                  <a:pt x="57" y="133"/>
                </a:lnTo>
                <a:lnTo>
                  <a:pt x="63" y="132"/>
                </a:lnTo>
                <a:lnTo>
                  <a:pt x="67" y="130"/>
                </a:lnTo>
                <a:lnTo>
                  <a:pt x="71" y="128"/>
                </a:lnTo>
                <a:lnTo>
                  <a:pt x="76" y="126"/>
                </a:lnTo>
                <a:lnTo>
                  <a:pt x="80" y="123"/>
                </a:lnTo>
                <a:lnTo>
                  <a:pt x="84" y="121"/>
                </a:lnTo>
                <a:lnTo>
                  <a:pt x="88" y="118"/>
                </a:lnTo>
                <a:lnTo>
                  <a:pt x="93" y="117"/>
                </a:lnTo>
                <a:lnTo>
                  <a:pt x="94" y="116"/>
                </a:lnTo>
                <a:lnTo>
                  <a:pt x="97" y="115"/>
                </a:lnTo>
                <a:lnTo>
                  <a:pt x="99" y="113"/>
                </a:lnTo>
                <a:lnTo>
                  <a:pt x="102" y="111"/>
                </a:lnTo>
                <a:lnTo>
                  <a:pt x="104" y="110"/>
                </a:lnTo>
                <a:lnTo>
                  <a:pt x="106" y="108"/>
                </a:lnTo>
                <a:lnTo>
                  <a:pt x="109" y="108"/>
                </a:lnTo>
                <a:lnTo>
                  <a:pt x="110" y="107"/>
                </a:lnTo>
                <a:lnTo>
                  <a:pt x="116" y="107"/>
                </a:lnTo>
                <a:lnTo>
                  <a:pt x="120" y="106"/>
                </a:lnTo>
                <a:lnTo>
                  <a:pt x="125" y="104"/>
                </a:lnTo>
                <a:lnTo>
                  <a:pt x="130" y="102"/>
                </a:lnTo>
                <a:lnTo>
                  <a:pt x="135" y="99"/>
                </a:lnTo>
                <a:lnTo>
                  <a:pt x="139" y="97"/>
                </a:lnTo>
                <a:lnTo>
                  <a:pt x="144" y="95"/>
                </a:lnTo>
                <a:lnTo>
                  <a:pt x="148" y="92"/>
                </a:lnTo>
                <a:lnTo>
                  <a:pt x="151" y="91"/>
                </a:lnTo>
                <a:lnTo>
                  <a:pt x="155" y="88"/>
                </a:lnTo>
                <a:lnTo>
                  <a:pt x="159" y="86"/>
                </a:lnTo>
                <a:lnTo>
                  <a:pt x="163" y="84"/>
                </a:lnTo>
                <a:lnTo>
                  <a:pt x="167" y="81"/>
                </a:lnTo>
                <a:lnTo>
                  <a:pt x="171" y="79"/>
                </a:lnTo>
                <a:lnTo>
                  <a:pt x="174" y="76"/>
                </a:lnTo>
                <a:lnTo>
                  <a:pt x="176" y="74"/>
                </a:lnTo>
                <a:lnTo>
                  <a:pt x="177" y="64"/>
                </a:lnTo>
                <a:lnTo>
                  <a:pt x="181" y="55"/>
                </a:lnTo>
                <a:lnTo>
                  <a:pt x="189" y="49"/>
                </a:lnTo>
                <a:lnTo>
                  <a:pt x="197" y="44"/>
                </a:lnTo>
                <a:lnTo>
                  <a:pt x="207" y="39"/>
                </a:lnTo>
                <a:lnTo>
                  <a:pt x="216" y="33"/>
                </a:lnTo>
                <a:lnTo>
                  <a:pt x="223" y="27"/>
                </a:lnTo>
                <a:lnTo>
                  <a:pt x="227" y="19"/>
                </a:lnTo>
                <a:lnTo>
                  <a:pt x="226" y="16"/>
                </a:lnTo>
                <a:lnTo>
                  <a:pt x="223" y="13"/>
                </a:lnTo>
                <a:lnTo>
                  <a:pt x="219" y="11"/>
                </a:lnTo>
                <a:lnTo>
                  <a:pt x="216" y="9"/>
                </a:lnTo>
                <a:lnTo>
                  <a:pt x="213" y="8"/>
                </a:lnTo>
                <a:lnTo>
                  <a:pt x="208" y="7"/>
                </a:lnTo>
                <a:lnTo>
                  <a:pt x="203" y="6"/>
                </a:lnTo>
                <a:lnTo>
                  <a:pt x="198" y="5"/>
                </a:lnTo>
                <a:lnTo>
                  <a:pt x="193" y="4"/>
                </a:lnTo>
                <a:lnTo>
                  <a:pt x="188" y="2"/>
                </a:lnTo>
                <a:lnTo>
                  <a:pt x="183" y="2"/>
                </a:lnTo>
                <a:lnTo>
                  <a:pt x="179" y="1"/>
                </a:lnTo>
                <a:lnTo>
                  <a:pt x="170" y="0"/>
                </a:lnTo>
                <a:lnTo>
                  <a:pt x="162" y="0"/>
                </a:lnTo>
                <a:lnTo>
                  <a:pt x="154" y="0"/>
                </a:lnTo>
                <a:lnTo>
                  <a:pt x="145" y="0"/>
                </a:lnTo>
                <a:lnTo>
                  <a:pt x="137" y="2"/>
                </a:lnTo>
                <a:lnTo>
                  <a:pt x="129" y="5"/>
                </a:lnTo>
                <a:lnTo>
                  <a:pt x="121" y="8"/>
                </a:lnTo>
                <a:lnTo>
                  <a:pt x="112" y="12"/>
                </a:lnTo>
                <a:lnTo>
                  <a:pt x="102" y="15"/>
                </a:lnTo>
                <a:lnTo>
                  <a:pt x="91" y="15"/>
                </a:lnTo>
                <a:lnTo>
                  <a:pt x="80" y="13"/>
                </a:lnTo>
                <a:lnTo>
                  <a:pt x="70" y="12"/>
                </a:lnTo>
                <a:lnTo>
                  <a:pt x="60" y="12"/>
                </a:lnTo>
                <a:lnTo>
                  <a:pt x="51" y="14"/>
                </a:lnTo>
                <a:lnTo>
                  <a:pt x="42" y="19"/>
                </a:lnTo>
                <a:lnTo>
                  <a:pt x="35" y="30"/>
                </a:lnTo>
                <a:lnTo>
                  <a:pt x="31" y="31"/>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6" name="Freeform 135"/>
          <p:cNvSpPr>
            <a:spLocks/>
          </p:cNvSpPr>
          <p:nvPr/>
        </p:nvSpPr>
        <p:spPr bwMode="auto">
          <a:xfrm>
            <a:off x="7269163" y="3765550"/>
            <a:ext cx="179387" cy="185738"/>
          </a:xfrm>
          <a:custGeom>
            <a:avLst/>
            <a:gdLst>
              <a:gd name="T0" fmla="*/ 2147483647 w 128"/>
              <a:gd name="T1" fmla="*/ 2147483647 h 117"/>
              <a:gd name="T2" fmla="*/ 2147483647 w 128"/>
              <a:gd name="T3" fmla="*/ 2147483647 h 117"/>
              <a:gd name="T4" fmla="*/ 2147483647 w 128"/>
              <a:gd name="T5" fmla="*/ 2147483647 h 117"/>
              <a:gd name="T6" fmla="*/ 2147483647 w 128"/>
              <a:gd name="T7" fmla="*/ 2147483647 h 117"/>
              <a:gd name="T8" fmla="*/ 2147483647 w 128"/>
              <a:gd name="T9" fmla="*/ 2147483647 h 117"/>
              <a:gd name="T10" fmla="*/ 2147483647 w 128"/>
              <a:gd name="T11" fmla="*/ 2147483647 h 117"/>
              <a:gd name="T12" fmla="*/ 2147483647 w 128"/>
              <a:gd name="T13" fmla="*/ 2147483647 h 117"/>
              <a:gd name="T14" fmla="*/ 2147483647 w 128"/>
              <a:gd name="T15" fmla="*/ 2147483647 h 117"/>
              <a:gd name="T16" fmla="*/ 2147483647 w 128"/>
              <a:gd name="T17" fmla="*/ 2147483647 h 117"/>
              <a:gd name="T18" fmla="*/ 2147483647 w 128"/>
              <a:gd name="T19" fmla="*/ 2147483647 h 117"/>
              <a:gd name="T20" fmla="*/ 2147483647 w 128"/>
              <a:gd name="T21" fmla="*/ 2147483647 h 117"/>
              <a:gd name="T22" fmla="*/ 2147483647 w 128"/>
              <a:gd name="T23" fmla="*/ 2147483647 h 117"/>
              <a:gd name="T24" fmla="*/ 2147483647 w 128"/>
              <a:gd name="T25" fmla="*/ 2147483647 h 117"/>
              <a:gd name="T26" fmla="*/ 2147483647 w 128"/>
              <a:gd name="T27" fmla="*/ 2147483647 h 117"/>
              <a:gd name="T28" fmla="*/ 2147483647 w 128"/>
              <a:gd name="T29" fmla="*/ 2147483647 h 117"/>
              <a:gd name="T30" fmla="*/ 2147483647 w 128"/>
              <a:gd name="T31" fmla="*/ 2147483647 h 117"/>
              <a:gd name="T32" fmla="*/ 2147483647 w 128"/>
              <a:gd name="T33" fmla="*/ 2147483647 h 117"/>
              <a:gd name="T34" fmla="*/ 2147483647 w 128"/>
              <a:gd name="T35" fmla="*/ 2147483647 h 117"/>
              <a:gd name="T36" fmla="*/ 2147483647 w 128"/>
              <a:gd name="T37" fmla="*/ 2147483647 h 117"/>
              <a:gd name="T38" fmla="*/ 2147483647 w 128"/>
              <a:gd name="T39" fmla="*/ 2147483647 h 117"/>
              <a:gd name="T40" fmla="*/ 2147483647 w 128"/>
              <a:gd name="T41" fmla="*/ 2147483647 h 117"/>
              <a:gd name="T42" fmla="*/ 2147483647 w 128"/>
              <a:gd name="T43" fmla="*/ 2147483647 h 117"/>
              <a:gd name="T44" fmla="*/ 2147483647 w 128"/>
              <a:gd name="T45" fmla="*/ 2147483647 h 117"/>
              <a:gd name="T46" fmla="*/ 2147483647 w 128"/>
              <a:gd name="T47" fmla="*/ 2147483647 h 117"/>
              <a:gd name="T48" fmla="*/ 2147483647 w 128"/>
              <a:gd name="T49" fmla="*/ 2147483647 h 117"/>
              <a:gd name="T50" fmla="*/ 2147483647 w 128"/>
              <a:gd name="T51" fmla="*/ 2147483647 h 117"/>
              <a:gd name="T52" fmla="*/ 2147483647 w 128"/>
              <a:gd name="T53" fmla="*/ 2147483647 h 117"/>
              <a:gd name="T54" fmla="*/ 2147483647 w 128"/>
              <a:gd name="T55" fmla="*/ 2147483647 h 117"/>
              <a:gd name="T56" fmla="*/ 2147483647 w 128"/>
              <a:gd name="T57" fmla="*/ 2147483647 h 117"/>
              <a:gd name="T58" fmla="*/ 2147483647 w 128"/>
              <a:gd name="T59" fmla="*/ 2147483647 h 117"/>
              <a:gd name="T60" fmla="*/ 2147483647 w 128"/>
              <a:gd name="T61" fmla="*/ 2147483647 h 117"/>
              <a:gd name="T62" fmla="*/ 2147483647 w 128"/>
              <a:gd name="T63" fmla="*/ 2147483647 h 117"/>
              <a:gd name="T64" fmla="*/ 2147483647 w 128"/>
              <a:gd name="T65" fmla="*/ 2147483647 h 117"/>
              <a:gd name="T66" fmla="*/ 2147483647 w 128"/>
              <a:gd name="T67" fmla="*/ 2147483647 h 117"/>
              <a:gd name="T68" fmla="*/ 2147483647 w 128"/>
              <a:gd name="T69" fmla="*/ 2147483647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17"/>
              <a:gd name="T107" fmla="*/ 128 w 128"/>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17">
                <a:moveTo>
                  <a:pt x="120" y="56"/>
                </a:moveTo>
                <a:lnTo>
                  <a:pt x="121" y="54"/>
                </a:lnTo>
                <a:lnTo>
                  <a:pt x="122" y="52"/>
                </a:lnTo>
                <a:lnTo>
                  <a:pt x="123" y="50"/>
                </a:lnTo>
                <a:lnTo>
                  <a:pt x="125" y="48"/>
                </a:lnTo>
                <a:lnTo>
                  <a:pt x="126" y="45"/>
                </a:lnTo>
                <a:lnTo>
                  <a:pt x="127" y="43"/>
                </a:lnTo>
                <a:lnTo>
                  <a:pt x="128" y="40"/>
                </a:lnTo>
                <a:lnTo>
                  <a:pt x="128" y="38"/>
                </a:lnTo>
                <a:lnTo>
                  <a:pt x="127" y="35"/>
                </a:lnTo>
                <a:lnTo>
                  <a:pt x="126" y="32"/>
                </a:lnTo>
                <a:lnTo>
                  <a:pt x="125" y="28"/>
                </a:lnTo>
                <a:lnTo>
                  <a:pt x="123" y="25"/>
                </a:lnTo>
                <a:lnTo>
                  <a:pt x="122" y="22"/>
                </a:lnTo>
                <a:lnTo>
                  <a:pt x="120" y="19"/>
                </a:lnTo>
                <a:lnTo>
                  <a:pt x="119" y="16"/>
                </a:lnTo>
                <a:lnTo>
                  <a:pt x="117" y="14"/>
                </a:lnTo>
                <a:lnTo>
                  <a:pt x="106" y="3"/>
                </a:lnTo>
                <a:lnTo>
                  <a:pt x="94" y="0"/>
                </a:lnTo>
                <a:lnTo>
                  <a:pt x="83" y="1"/>
                </a:lnTo>
                <a:lnTo>
                  <a:pt x="72" y="5"/>
                </a:lnTo>
                <a:lnTo>
                  <a:pt x="64" y="9"/>
                </a:lnTo>
                <a:lnTo>
                  <a:pt x="57" y="13"/>
                </a:lnTo>
                <a:lnTo>
                  <a:pt x="53" y="13"/>
                </a:lnTo>
                <a:lnTo>
                  <a:pt x="53" y="8"/>
                </a:lnTo>
                <a:lnTo>
                  <a:pt x="52" y="9"/>
                </a:lnTo>
                <a:lnTo>
                  <a:pt x="49" y="12"/>
                </a:lnTo>
                <a:lnTo>
                  <a:pt x="45" y="16"/>
                </a:lnTo>
                <a:lnTo>
                  <a:pt x="42" y="19"/>
                </a:lnTo>
                <a:lnTo>
                  <a:pt x="39" y="20"/>
                </a:lnTo>
                <a:lnTo>
                  <a:pt x="35" y="22"/>
                </a:lnTo>
                <a:lnTo>
                  <a:pt x="32" y="25"/>
                </a:lnTo>
                <a:lnTo>
                  <a:pt x="29" y="28"/>
                </a:lnTo>
                <a:lnTo>
                  <a:pt x="26" y="30"/>
                </a:lnTo>
                <a:lnTo>
                  <a:pt x="23" y="34"/>
                </a:lnTo>
                <a:lnTo>
                  <a:pt x="20" y="37"/>
                </a:lnTo>
                <a:lnTo>
                  <a:pt x="18" y="39"/>
                </a:lnTo>
                <a:lnTo>
                  <a:pt x="15" y="41"/>
                </a:lnTo>
                <a:lnTo>
                  <a:pt x="13" y="44"/>
                </a:lnTo>
                <a:lnTo>
                  <a:pt x="11" y="46"/>
                </a:lnTo>
                <a:lnTo>
                  <a:pt x="8" y="49"/>
                </a:lnTo>
                <a:lnTo>
                  <a:pt x="6" y="52"/>
                </a:lnTo>
                <a:lnTo>
                  <a:pt x="4" y="55"/>
                </a:lnTo>
                <a:lnTo>
                  <a:pt x="2" y="58"/>
                </a:lnTo>
                <a:lnTo>
                  <a:pt x="1" y="60"/>
                </a:lnTo>
                <a:lnTo>
                  <a:pt x="11" y="63"/>
                </a:lnTo>
                <a:lnTo>
                  <a:pt x="13" y="67"/>
                </a:lnTo>
                <a:lnTo>
                  <a:pt x="10" y="74"/>
                </a:lnTo>
                <a:lnTo>
                  <a:pt x="5" y="81"/>
                </a:lnTo>
                <a:lnTo>
                  <a:pt x="1" y="89"/>
                </a:lnTo>
                <a:lnTo>
                  <a:pt x="0" y="97"/>
                </a:lnTo>
                <a:lnTo>
                  <a:pt x="4" y="107"/>
                </a:lnTo>
                <a:lnTo>
                  <a:pt x="16" y="115"/>
                </a:lnTo>
                <a:lnTo>
                  <a:pt x="23" y="117"/>
                </a:lnTo>
                <a:lnTo>
                  <a:pt x="29" y="117"/>
                </a:lnTo>
                <a:lnTo>
                  <a:pt x="35" y="115"/>
                </a:lnTo>
                <a:lnTo>
                  <a:pt x="41" y="112"/>
                </a:lnTo>
                <a:lnTo>
                  <a:pt x="47" y="107"/>
                </a:lnTo>
                <a:lnTo>
                  <a:pt x="53" y="102"/>
                </a:lnTo>
                <a:lnTo>
                  <a:pt x="58" y="97"/>
                </a:lnTo>
                <a:lnTo>
                  <a:pt x="64" y="91"/>
                </a:lnTo>
                <a:lnTo>
                  <a:pt x="71" y="86"/>
                </a:lnTo>
                <a:lnTo>
                  <a:pt x="79" y="83"/>
                </a:lnTo>
                <a:lnTo>
                  <a:pt x="87" y="82"/>
                </a:lnTo>
                <a:lnTo>
                  <a:pt x="95" y="81"/>
                </a:lnTo>
                <a:lnTo>
                  <a:pt x="103" y="78"/>
                </a:lnTo>
                <a:lnTo>
                  <a:pt x="109" y="74"/>
                </a:lnTo>
                <a:lnTo>
                  <a:pt x="114" y="68"/>
                </a:lnTo>
                <a:lnTo>
                  <a:pt x="117" y="58"/>
                </a:lnTo>
                <a:lnTo>
                  <a:pt x="120" y="5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7" name="Freeform 136"/>
          <p:cNvSpPr>
            <a:spLocks/>
          </p:cNvSpPr>
          <p:nvPr/>
        </p:nvSpPr>
        <p:spPr bwMode="auto">
          <a:xfrm>
            <a:off x="2165350" y="3082925"/>
            <a:ext cx="250825" cy="568325"/>
          </a:xfrm>
          <a:custGeom>
            <a:avLst/>
            <a:gdLst>
              <a:gd name="T0" fmla="*/ 2147483647 w 178"/>
              <a:gd name="T1" fmla="*/ 2147483647 h 358"/>
              <a:gd name="T2" fmla="*/ 2147483647 w 178"/>
              <a:gd name="T3" fmla="*/ 2147483647 h 358"/>
              <a:gd name="T4" fmla="*/ 2147483647 w 178"/>
              <a:gd name="T5" fmla="*/ 2147483647 h 358"/>
              <a:gd name="T6" fmla="*/ 2147483647 w 178"/>
              <a:gd name="T7" fmla="*/ 2147483647 h 358"/>
              <a:gd name="T8" fmla="*/ 2147483647 w 178"/>
              <a:gd name="T9" fmla="*/ 2147483647 h 358"/>
              <a:gd name="T10" fmla="*/ 2147483647 w 178"/>
              <a:gd name="T11" fmla="*/ 2147483647 h 358"/>
              <a:gd name="T12" fmla="*/ 2147483647 w 178"/>
              <a:gd name="T13" fmla="*/ 2147483647 h 358"/>
              <a:gd name="T14" fmla="*/ 2147483647 w 178"/>
              <a:gd name="T15" fmla="*/ 2147483647 h 358"/>
              <a:gd name="T16" fmla="*/ 2147483647 w 178"/>
              <a:gd name="T17" fmla="*/ 2147483647 h 358"/>
              <a:gd name="T18" fmla="*/ 2147483647 w 178"/>
              <a:gd name="T19" fmla="*/ 2147483647 h 358"/>
              <a:gd name="T20" fmla="*/ 0 w 178"/>
              <a:gd name="T21" fmla="*/ 2147483647 h 358"/>
              <a:gd name="T22" fmla="*/ 0 w 178"/>
              <a:gd name="T23" fmla="*/ 2147483647 h 358"/>
              <a:gd name="T24" fmla="*/ 2147483647 w 178"/>
              <a:gd name="T25" fmla="*/ 2147483647 h 358"/>
              <a:gd name="T26" fmla="*/ 2147483647 w 178"/>
              <a:gd name="T27" fmla="*/ 2147483647 h 358"/>
              <a:gd name="T28" fmla="*/ 2147483647 w 178"/>
              <a:gd name="T29" fmla="*/ 2147483647 h 358"/>
              <a:gd name="T30" fmla="*/ 2147483647 w 178"/>
              <a:gd name="T31" fmla="*/ 2147483647 h 358"/>
              <a:gd name="T32" fmla="*/ 2147483647 w 178"/>
              <a:gd name="T33" fmla="*/ 2147483647 h 358"/>
              <a:gd name="T34" fmla="*/ 2147483647 w 178"/>
              <a:gd name="T35" fmla="*/ 2147483647 h 358"/>
              <a:gd name="T36" fmla="*/ 2147483647 w 178"/>
              <a:gd name="T37" fmla="*/ 2147483647 h 358"/>
              <a:gd name="T38" fmla="*/ 2147483647 w 178"/>
              <a:gd name="T39" fmla="*/ 2147483647 h 358"/>
              <a:gd name="T40" fmla="*/ 2147483647 w 178"/>
              <a:gd name="T41" fmla="*/ 2147483647 h 358"/>
              <a:gd name="T42" fmla="*/ 2147483647 w 178"/>
              <a:gd name="T43" fmla="*/ 2147483647 h 358"/>
              <a:gd name="T44" fmla="*/ 2147483647 w 178"/>
              <a:gd name="T45" fmla="*/ 2147483647 h 358"/>
              <a:gd name="T46" fmla="*/ 2147483647 w 178"/>
              <a:gd name="T47" fmla="*/ 2147483647 h 358"/>
              <a:gd name="T48" fmla="*/ 2147483647 w 178"/>
              <a:gd name="T49" fmla="*/ 2147483647 h 358"/>
              <a:gd name="T50" fmla="*/ 2147483647 w 178"/>
              <a:gd name="T51" fmla="*/ 2147483647 h 358"/>
              <a:gd name="T52" fmla="*/ 2147483647 w 178"/>
              <a:gd name="T53" fmla="*/ 2147483647 h 358"/>
              <a:gd name="T54" fmla="*/ 2147483647 w 178"/>
              <a:gd name="T55" fmla="*/ 2147483647 h 358"/>
              <a:gd name="T56" fmla="*/ 2147483647 w 178"/>
              <a:gd name="T57" fmla="*/ 2147483647 h 358"/>
              <a:gd name="T58" fmla="*/ 2147483647 w 178"/>
              <a:gd name="T59" fmla="*/ 2147483647 h 358"/>
              <a:gd name="T60" fmla="*/ 2147483647 w 178"/>
              <a:gd name="T61" fmla="*/ 2147483647 h 358"/>
              <a:gd name="T62" fmla="*/ 2147483647 w 178"/>
              <a:gd name="T63" fmla="*/ 2147483647 h 358"/>
              <a:gd name="T64" fmla="*/ 2147483647 w 178"/>
              <a:gd name="T65" fmla="*/ 0 h 358"/>
              <a:gd name="T66" fmla="*/ 2147483647 w 178"/>
              <a:gd name="T67" fmla="*/ 2147483647 h 358"/>
              <a:gd name="T68" fmla="*/ 2147483647 w 178"/>
              <a:gd name="T69" fmla="*/ 2147483647 h 358"/>
              <a:gd name="T70" fmla="*/ 2147483647 w 178"/>
              <a:gd name="T71" fmla="*/ 2147483647 h 358"/>
              <a:gd name="T72" fmla="*/ 2147483647 w 178"/>
              <a:gd name="T73" fmla="*/ 2147483647 h 358"/>
              <a:gd name="T74" fmla="*/ 2147483647 w 178"/>
              <a:gd name="T75" fmla="*/ 2147483647 h 358"/>
              <a:gd name="T76" fmla="*/ 2147483647 w 178"/>
              <a:gd name="T77" fmla="*/ 2147483647 h 358"/>
              <a:gd name="T78" fmla="*/ 2147483647 w 178"/>
              <a:gd name="T79" fmla="*/ 2147483647 h 358"/>
              <a:gd name="T80" fmla="*/ 2147483647 w 178"/>
              <a:gd name="T81" fmla="*/ 2147483647 h 358"/>
              <a:gd name="T82" fmla="*/ 2147483647 w 178"/>
              <a:gd name="T83" fmla="*/ 2147483647 h 358"/>
              <a:gd name="T84" fmla="*/ 2147483647 w 178"/>
              <a:gd name="T85" fmla="*/ 2147483647 h 358"/>
              <a:gd name="T86" fmla="*/ 2147483647 w 178"/>
              <a:gd name="T87" fmla="*/ 2147483647 h 358"/>
              <a:gd name="T88" fmla="*/ 2147483647 w 178"/>
              <a:gd name="T89" fmla="*/ 2147483647 h 358"/>
              <a:gd name="T90" fmla="*/ 2147483647 w 178"/>
              <a:gd name="T91" fmla="*/ 2147483647 h 358"/>
              <a:gd name="T92" fmla="*/ 2147483647 w 178"/>
              <a:gd name="T93" fmla="*/ 2147483647 h 358"/>
              <a:gd name="T94" fmla="*/ 2147483647 w 178"/>
              <a:gd name="T95" fmla="*/ 2147483647 h 358"/>
              <a:gd name="T96" fmla="*/ 2147483647 w 178"/>
              <a:gd name="T97" fmla="*/ 2147483647 h 358"/>
              <a:gd name="T98" fmla="*/ 2147483647 w 178"/>
              <a:gd name="T99" fmla="*/ 2147483647 h 358"/>
              <a:gd name="T100" fmla="*/ 2147483647 w 178"/>
              <a:gd name="T101" fmla="*/ 2147483647 h 3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
              <a:gd name="T154" fmla="*/ 0 h 358"/>
              <a:gd name="T155" fmla="*/ 178 w 178"/>
              <a:gd name="T156" fmla="*/ 358 h 3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 h="358">
                <a:moveTo>
                  <a:pt x="12" y="342"/>
                </a:moveTo>
                <a:lnTo>
                  <a:pt x="11" y="338"/>
                </a:lnTo>
                <a:lnTo>
                  <a:pt x="10" y="331"/>
                </a:lnTo>
                <a:lnTo>
                  <a:pt x="8" y="325"/>
                </a:lnTo>
                <a:lnTo>
                  <a:pt x="7" y="316"/>
                </a:lnTo>
                <a:lnTo>
                  <a:pt x="5" y="306"/>
                </a:lnTo>
                <a:lnTo>
                  <a:pt x="4" y="295"/>
                </a:lnTo>
                <a:lnTo>
                  <a:pt x="3" y="283"/>
                </a:lnTo>
                <a:lnTo>
                  <a:pt x="2" y="270"/>
                </a:lnTo>
                <a:lnTo>
                  <a:pt x="1" y="258"/>
                </a:lnTo>
                <a:lnTo>
                  <a:pt x="0" y="244"/>
                </a:lnTo>
                <a:lnTo>
                  <a:pt x="0" y="230"/>
                </a:lnTo>
                <a:lnTo>
                  <a:pt x="2" y="215"/>
                </a:lnTo>
                <a:lnTo>
                  <a:pt x="3" y="201"/>
                </a:lnTo>
                <a:lnTo>
                  <a:pt x="5" y="186"/>
                </a:lnTo>
                <a:lnTo>
                  <a:pt x="7" y="172"/>
                </a:lnTo>
                <a:lnTo>
                  <a:pt x="11" y="158"/>
                </a:lnTo>
                <a:lnTo>
                  <a:pt x="14" y="149"/>
                </a:lnTo>
                <a:lnTo>
                  <a:pt x="17" y="141"/>
                </a:lnTo>
                <a:lnTo>
                  <a:pt x="21" y="133"/>
                </a:lnTo>
                <a:lnTo>
                  <a:pt x="25" y="124"/>
                </a:lnTo>
                <a:lnTo>
                  <a:pt x="30" y="115"/>
                </a:lnTo>
                <a:lnTo>
                  <a:pt x="35" y="106"/>
                </a:lnTo>
                <a:lnTo>
                  <a:pt x="42" y="97"/>
                </a:lnTo>
                <a:lnTo>
                  <a:pt x="48" y="88"/>
                </a:lnTo>
                <a:lnTo>
                  <a:pt x="55" y="79"/>
                </a:lnTo>
                <a:lnTo>
                  <a:pt x="63" y="68"/>
                </a:lnTo>
                <a:lnTo>
                  <a:pt x="71" y="58"/>
                </a:lnTo>
                <a:lnTo>
                  <a:pt x="79" y="48"/>
                </a:lnTo>
                <a:lnTo>
                  <a:pt x="87" y="37"/>
                </a:lnTo>
                <a:lnTo>
                  <a:pt x="95" y="24"/>
                </a:lnTo>
                <a:lnTo>
                  <a:pt x="104" y="12"/>
                </a:lnTo>
                <a:lnTo>
                  <a:pt x="113" y="0"/>
                </a:lnTo>
                <a:lnTo>
                  <a:pt x="169" y="8"/>
                </a:lnTo>
                <a:lnTo>
                  <a:pt x="173" y="35"/>
                </a:lnTo>
                <a:lnTo>
                  <a:pt x="175" y="60"/>
                </a:lnTo>
                <a:lnTo>
                  <a:pt x="177" y="84"/>
                </a:lnTo>
                <a:lnTo>
                  <a:pt x="178" y="108"/>
                </a:lnTo>
                <a:lnTo>
                  <a:pt x="178" y="131"/>
                </a:lnTo>
                <a:lnTo>
                  <a:pt x="177" y="153"/>
                </a:lnTo>
                <a:lnTo>
                  <a:pt x="174" y="175"/>
                </a:lnTo>
                <a:lnTo>
                  <a:pt x="169" y="196"/>
                </a:lnTo>
                <a:lnTo>
                  <a:pt x="163" y="217"/>
                </a:lnTo>
                <a:lnTo>
                  <a:pt x="155" y="238"/>
                </a:lnTo>
                <a:lnTo>
                  <a:pt x="146" y="258"/>
                </a:lnTo>
                <a:lnTo>
                  <a:pt x="135" y="278"/>
                </a:lnTo>
                <a:lnTo>
                  <a:pt x="121" y="298"/>
                </a:lnTo>
                <a:lnTo>
                  <a:pt x="106" y="318"/>
                </a:lnTo>
                <a:lnTo>
                  <a:pt x="88" y="338"/>
                </a:lnTo>
                <a:lnTo>
                  <a:pt x="69" y="358"/>
                </a:lnTo>
                <a:lnTo>
                  <a:pt x="12" y="342"/>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8" name="Freeform 137"/>
          <p:cNvSpPr>
            <a:spLocks/>
          </p:cNvSpPr>
          <p:nvPr/>
        </p:nvSpPr>
        <p:spPr bwMode="auto">
          <a:xfrm>
            <a:off x="2159000" y="3332163"/>
            <a:ext cx="28575" cy="295275"/>
          </a:xfrm>
          <a:custGeom>
            <a:avLst/>
            <a:gdLst>
              <a:gd name="T0" fmla="*/ 2147483647 w 20"/>
              <a:gd name="T1" fmla="*/ 0 h 186"/>
              <a:gd name="T2" fmla="*/ 2147483647 w 20"/>
              <a:gd name="T3" fmla="*/ 0 h 186"/>
              <a:gd name="T4" fmla="*/ 2147483647 w 20"/>
              <a:gd name="T5" fmla="*/ 2147483647 h 186"/>
              <a:gd name="T6" fmla="*/ 2147483647 w 20"/>
              <a:gd name="T7" fmla="*/ 2147483647 h 186"/>
              <a:gd name="T8" fmla="*/ 2147483647 w 20"/>
              <a:gd name="T9" fmla="*/ 2147483647 h 186"/>
              <a:gd name="T10" fmla="*/ 2147483647 w 20"/>
              <a:gd name="T11" fmla="*/ 2147483647 h 186"/>
              <a:gd name="T12" fmla="*/ 0 w 20"/>
              <a:gd name="T13" fmla="*/ 2147483647 h 186"/>
              <a:gd name="T14" fmla="*/ 0 w 20"/>
              <a:gd name="T15" fmla="*/ 2147483647 h 186"/>
              <a:gd name="T16" fmla="*/ 0 w 20"/>
              <a:gd name="T17" fmla="*/ 2147483647 h 186"/>
              <a:gd name="T18" fmla="*/ 2147483647 w 20"/>
              <a:gd name="T19" fmla="*/ 2147483647 h 186"/>
              <a:gd name="T20" fmla="*/ 2147483647 w 20"/>
              <a:gd name="T21" fmla="*/ 2147483647 h 186"/>
              <a:gd name="T22" fmla="*/ 2147483647 w 20"/>
              <a:gd name="T23" fmla="*/ 2147483647 h 186"/>
              <a:gd name="T24" fmla="*/ 2147483647 w 20"/>
              <a:gd name="T25" fmla="*/ 2147483647 h 186"/>
              <a:gd name="T26" fmla="*/ 2147483647 w 20"/>
              <a:gd name="T27" fmla="*/ 2147483647 h 186"/>
              <a:gd name="T28" fmla="*/ 2147483647 w 20"/>
              <a:gd name="T29" fmla="*/ 2147483647 h 186"/>
              <a:gd name="T30" fmla="*/ 2147483647 w 20"/>
              <a:gd name="T31" fmla="*/ 2147483647 h 186"/>
              <a:gd name="T32" fmla="*/ 2147483647 w 20"/>
              <a:gd name="T33" fmla="*/ 2147483647 h 186"/>
              <a:gd name="T34" fmla="*/ 2147483647 w 20"/>
              <a:gd name="T35" fmla="*/ 2147483647 h 186"/>
              <a:gd name="T36" fmla="*/ 2147483647 w 20"/>
              <a:gd name="T37" fmla="*/ 2147483647 h 186"/>
              <a:gd name="T38" fmla="*/ 2147483647 w 20"/>
              <a:gd name="T39" fmla="*/ 2147483647 h 186"/>
              <a:gd name="T40" fmla="*/ 2147483647 w 20"/>
              <a:gd name="T41" fmla="*/ 2147483647 h 186"/>
              <a:gd name="T42" fmla="*/ 2147483647 w 20"/>
              <a:gd name="T43" fmla="*/ 2147483647 h 186"/>
              <a:gd name="T44" fmla="*/ 2147483647 w 20"/>
              <a:gd name="T45" fmla="*/ 2147483647 h 186"/>
              <a:gd name="T46" fmla="*/ 2147483647 w 20"/>
              <a:gd name="T47" fmla="*/ 2147483647 h 186"/>
              <a:gd name="T48" fmla="*/ 2147483647 w 20"/>
              <a:gd name="T49" fmla="*/ 2147483647 h 186"/>
              <a:gd name="T50" fmla="*/ 2147483647 w 20"/>
              <a:gd name="T51" fmla="*/ 2147483647 h 186"/>
              <a:gd name="T52" fmla="*/ 2147483647 w 20"/>
              <a:gd name="T53" fmla="*/ 2147483647 h 186"/>
              <a:gd name="T54" fmla="*/ 2147483647 w 20"/>
              <a:gd name="T55" fmla="*/ 2147483647 h 186"/>
              <a:gd name="T56" fmla="*/ 2147483647 w 20"/>
              <a:gd name="T57" fmla="*/ 2147483647 h 186"/>
              <a:gd name="T58" fmla="*/ 2147483647 w 20"/>
              <a:gd name="T59" fmla="*/ 2147483647 h 186"/>
              <a:gd name="T60" fmla="*/ 2147483647 w 20"/>
              <a:gd name="T61" fmla="*/ 2147483647 h 186"/>
              <a:gd name="T62" fmla="*/ 2147483647 w 20"/>
              <a:gd name="T63" fmla="*/ 2147483647 h 186"/>
              <a:gd name="T64" fmla="*/ 2147483647 w 20"/>
              <a:gd name="T65" fmla="*/ 2147483647 h 186"/>
              <a:gd name="T66" fmla="*/ 2147483647 w 20"/>
              <a:gd name="T67" fmla="*/ 2147483647 h 186"/>
              <a:gd name="T68" fmla="*/ 2147483647 w 20"/>
              <a:gd name="T69" fmla="*/ 2147483647 h 186"/>
              <a:gd name="T70" fmla="*/ 2147483647 w 20"/>
              <a:gd name="T71" fmla="*/ 2147483647 h 186"/>
              <a:gd name="T72" fmla="*/ 2147483647 w 20"/>
              <a:gd name="T73" fmla="*/ 2147483647 h 186"/>
              <a:gd name="T74" fmla="*/ 2147483647 w 20"/>
              <a:gd name="T75" fmla="*/ 2147483647 h 186"/>
              <a:gd name="T76" fmla="*/ 2147483647 w 20"/>
              <a:gd name="T77" fmla="*/ 2147483647 h 186"/>
              <a:gd name="T78" fmla="*/ 2147483647 w 20"/>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
              <a:gd name="T121" fmla="*/ 0 h 186"/>
              <a:gd name="T122" fmla="*/ 20 w 20"/>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 h="186">
                <a:moveTo>
                  <a:pt x="11" y="0"/>
                </a:moveTo>
                <a:lnTo>
                  <a:pt x="11" y="0"/>
                </a:lnTo>
                <a:lnTo>
                  <a:pt x="7" y="14"/>
                </a:lnTo>
                <a:lnTo>
                  <a:pt x="4" y="29"/>
                </a:lnTo>
                <a:lnTo>
                  <a:pt x="2" y="43"/>
                </a:lnTo>
                <a:lnTo>
                  <a:pt x="1" y="58"/>
                </a:lnTo>
                <a:lnTo>
                  <a:pt x="0" y="73"/>
                </a:lnTo>
                <a:lnTo>
                  <a:pt x="0" y="87"/>
                </a:lnTo>
                <a:lnTo>
                  <a:pt x="0" y="101"/>
                </a:lnTo>
                <a:lnTo>
                  <a:pt x="1" y="114"/>
                </a:lnTo>
                <a:lnTo>
                  <a:pt x="2" y="127"/>
                </a:lnTo>
                <a:lnTo>
                  <a:pt x="3" y="139"/>
                </a:lnTo>
                <a:lnTo>
                  <a:pt x="4" y="150"/>
                </a:lnTo>
                <a:lnTo>
                  <a:pt x="6" y="159"/>
                </a:lnTo>
                <a:lnTo>
                  <a:pt x="8" y="168"/>
                </a:lnTo>
                <a:lnTo>
                  <a:pt x="9" y="175"/>
                </a:lnTo>
                <a:lnTo>
                  <a:pt x="10" y="182"/>
                </a:lnTo>
                <a:lnTo>
                  <a:pt x="11" y="186"/>
                </a:lnTo>
                <a:lnTo>
                  <a:pt x="20" y="184"/>
                </a:lnTo>
                <a:lnTo>
                  <a:pt x="19" y="180"/>
                </a:lnTo>
                <a:lnTo>
                  <a:pt x="18" y="174"/>
                </a:lnTo>
                <a:lnTo>
                  <a:pt x="17" y="167"/>
                </a:lnTo>
                <a:lnTo>
                  <a:pt x="15" y="158"/>
                </a:lnTo>
                <a:lnTo>
                  <a:pt x="14" y="149"/>
                </a:lnTo>
                <a:lnTo>
                  <a:pt x="12" y="138"/>
                </a:lnTo>
                <a:lnTo>
                  <a:pt x="11" y="126"/>
                </a:lnTo>
                <a:lnTo>
                  <a:pt x="10" y="113"/>
                </a:lnTo>
                <a:lnTo>
                  <a:pt x="10" y="101"/>
                </a:lnTo>
                <a:lnTo>
                  <a:pt x="9" y="87"/>
                </a:lnTo>
                <a:lnTo>
                  <a:pt x="9" y="73"/>
                </a:lnTo>
                <a:lnTo>
                  <a:pt x="10" y="59"/>
                </a:lnTo>
                <a:lnTo>
                  <a:pt x="11" y="44"/>
                </a:lnTo>
                <a:lnTo>
                  <a:pt x="14" y="30"/>
                </a:lnTo>
                <a:lnTo>
                  <a:pt x="16" y="16"/>
                </a:lnTo>
                <a:lnTo>
                  <a:pt x="20" y="2"/>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59" name="Freeform 138"/>
          <p:cNvSpPr>
            <a:spLocks/>
          </p:cNvSpPr>
          <p:nvPr/>
        </p:nvSpPr>
        <p:spPr bwMode="auto">
          <a:xfrm>
            <a:off x="2174875" y="3074988"/>
            <a:ext cx="155575" cy="260350"/>
          </a:xfrm>
          <a:custGeom>
            <a:avLst/>
            <a:gdLst>
              <a:gd name="T0" fmla="*/ 2147483647 w 110"/>
              <a:gd name="T1" fmla="*/ 0 h 164"/>
              <a:gd name="T2" fmla="*/ 2147483647 w 110"/>
              <a:gd name="T3" fmla="*/ 2147483647 h 164"/>
              <a:gd name="T4" fmla="*/ 2147483647 w 110"/>
              <a:gd name="T5" fmla="*/ 2147483647 h 164"/>
              <a:gd name="T6" fmla="*/ 2147483647 w 110"/>
              <a:gd name="T7" fmla="*/ 2147483647 h 164"/>
              <a:gd name="T8" fmla="*/ 2147483647 w 110"/>
              <a:gd name="T9" fmla="*/ 2147483647 h 164"/>
              <a:gd name="T10" fmla="*/ 2147483647 w 110"/>
              <a:gd name="T11" fmla="*/ 2147483647 h 164"/>
              <a:gd name="T12" fmla="*/ 2147483647 w 110"/>
              <a:gd name="T13" fmla="*/ 2147483647 h 164"/>
              <a:gd name="T14" fmla="*/ 2147483647 w 110"/>
              <a:gd name="T15" fmla="*/ 2147483647 h 164"/>
              <a:gd name="T16" fmla="*/ 2147483647 w 110"/>
              <a:gd name="T17" fmla="*/ 2147483647 h 164"/>
              <a:gd name="T18" fmla="*/ 2147483647 w 110"/>
              <a:gd name="T19" fmla="*/ 2147483647 h 164"/>
              <a:gd name="T20" fmla="*/ 2147483647 w 110"/>
              <a:gd name="T21" fmla="*/ 2147483647 h 164"/>
              <a:gd name="T22" fmla="*/ 2147483647 w 110"/>
              <a:gd name="T23" fmla="*/ 2147483647 h 164"/>
              <a:gd name="T24" fmla="*/ 2147483647 w 110"/>
              <a:gd name="T25" fmla="*/ 2147483647 h 164"/>
              <a:gd name="T26" fmla="*/ 2147483647 w 110"/>
              <a:gd name="T27" fmla="*/ 2147483647 h 164"/>
              <a:gd name="T28" fmla="*/ 2147483647 w 110"/>
              <a:gd name="T29" fmla="*/ 2147483647 h 164"/>
              <a:gd name="T30" fmla="*/ 2147483647 w 110"/>
              <a:gd name="T31" fmla="*/ 2147483647 h 164"/>
              <a:gd name="T32" fmla="*/ 2147483647 w 110"/>
              <a:gd name="T33" fmla="*/ 2147483647 h 164"/>
              <a:gd name="T34" fmla="*/ 0 w 110"/>
              <a:gd name="T35" fmla="*/ 2147483647 h 164"/>
              <a:gd name="T36" fmla="*/ 2147483647 w 110"/>
              <a:gd name="T37" fmla="*/ 2147483647 h 164"/>
              <a:gd name="T38" fmla="*/ 2147483647 w 110"/>
              <a:gd name="T39" fmla="*/ 2147483647 h 164"/>
              <a:gd name="T40" fmla="*/ 2147483647 w 110"/>
              <a:gd name="T41" fmla="*/ 2147483647 h 164"/>
              <a:gd name="T42" fmla="*/ 2147483647 w 110"/>
              <a:gd name="T43" fmla="*/ 2147483647 h 164"/>
              <a:gd name="T44" fmla="*/ 2147483647 w 110"/>
              <a:gd name="T45" fmla="*/ 2147483647 h 164"/>
              <a:gd name="T46" fmla="*/ 2147483647 w 110"/>
              <a:gd name="T47" fmla="*/ 2147483647 h 164"/>
              <a:gd name="T48" fmla="*/ 2147483647 w 110"/>
              <a:gd name="T49" fmla="*/ 2147483647 h 164"/>
              <a:gd name="T50" fmla="*/ 2147483647 w 110"/>
              <a:gd name="T51" fmla="*/ 2147483647 h 164"/>
              <a:gd name="T52" fmla="*/ 2147483647 w 110"/>
              <a:gd name="T53" fmla="*/ 2147483647 h 164"/>
              <a:gd name="T54" fmla="*/ 2147483647 w 110"/>
              <a:gd name="T55" fmla="*/ 2147483647 h 164"/>
              <a:gd name="T56" fmla="*/ 2147483647 w 110"/>
              <a:gd name="T57" fmla="*/ 2147483647 h 164"/>
              <a:gd name="T58" fmla="*/ 2147483647 w 110"/>
              <a:gd name="T59" fmla="*/ 2147483647 h 164"/>
              <a:gd name="T60" fmla="*/ 2147483647 w 110"/>
              <a:gd name="T61" fmla="*/ 2147483647 h 164"/>
              <a:gd name="T62" fmla="*/ 2147483647 w 110"/>
              <a:gd name="T63" fmla="*/ 2147483647 h 164"/>
              <a:gd name="T64" fmla="*/ 2147483647 w 110"/>
              <a:gd name="T65" fmla="*/ 2147483647 h 164"/>
              <a:gd name="T66" fmla="*/ 2147483647 w 110"/>
              <a:gd name="T67" fmla="*/ 2147483647 h 164"/>
              <a:gd name="T68" fmla="*/ 2147483647 w 110"/>
              <a:gd name="T69" fmla="*/ 2147483647 h 164"/>
              <a:gd name="T70" fmla="*/ 2147483647 w 110"/>
              <a:gd name="T71" fmla="*/ 2147483647 h 164"/>
              <a:gd name="T72" fmla="*/ 2147483647 w 110"/>
              <a:gd name="T73" fmla="*/ 0 h 164"/>
              <a:gd name="T74" fmla="*/ 2147483647 w 110"/>
              <a:gd name="T75" fmla="*/ 0 h 164"/>
              <a:gd name="T76" fmla="*/ 2147483647 w 110"/>
              <a:gd name="T77" fmla="*/ 2147483647 h 164"/>
              <a:gd name="T78" fmla="*/ 2147483647 w 110"/>
              <a:gd name="T79" fmla="*/ 0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64"/>
              <a:gd name="T122" fmla="*/ 110 w 110"/>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64">
                <a:moveTo>
                  <a:pt x="106" y="0"/>
                </a:moveTo>
                <a:lnTo>
                  <a:pt x="102" y="2"/>
                </a:lnTo>
                <a:lnTo>
                  <a:pt x="93" y="14"/>
                </a:lnTo>
                <a:lnTo>
                  <a:pt x="84" y="27"/>
                </a:lnTo>
                <a:lnTo>
                  <a:pt x="76" y="39"/>
                </a:lnTo>
                <a:lnTo>
                  <a:pt x="68" y="50"/>
                </a:lnTo>
                <a:lnTo>
                  <a:pt x="60" y="60"/>
                </a:lnTo>
                <a:lnTo>
                  <a:pt x="52" y="70"/>
                </a:lnTo>
                <a:lnTo>
                  <a:pt x="45" y="81"/>
                </a:lnTo>
                <a:lnTo>
                  <a:pt x="38" y="90"/>
                </a:lnTo>
                <a:lnTo>
                  <a:pt x="31" y="99"/>
                </a:lnTo>
                <a:lnTo>
                  <a:pt x="24" y="109"/>
                </a:lnTo>
                <a:lnTo>
                  <a:pt x="19" y="118"/>
                </a:lnTo>
                <a:lnTo>
                  <a:pt x="14" y="127"/>
                </a:lnTo>
                <a:lnTo>
                  <a:pt x="9" y="136"/>
                </a:lnTo>
                <a:lnTo>
                  <a:pt x="6" y="144"/>
                </a:lnTo>
                <a:lnTo>
                  <a:pt x="2" y="153"/>
                </a:lnTo>
                <a:lnTo>
                  <a:pt x="0" y="162"/>
                </a:lnTo>
                <a:lnTo>
                  <a:pt x="9" y="164"/>
                </a:lnTo>
                <a:lnTo>
                  <a:pt x="11" y="156"/>
                </a:lnTo>
                <a:lnTo>
                  <a:pt x="14" y="148"/>
                </a:lnTo>
                <a:lnTo>
                  <a:pt x="18" y="139"/>
                </a:lnTo>
                <a:lnTo>
                  <a:pt x="22" y="131"/>
                </a:lnTo>
                <a:lnTo>
                  <a:pt x="27" y="123"/>
                </a:lnTo>
                <a:lnTo>
                  <a:pt x="33" y="114"/>
                </a:lnTo>
                <a:lnTo>
                  <a:pt x="39" y="105"/>
                </a:lnTo>
                <a:lnTo>
                  <a:pt x="45" y="96"/>
                </a:lnTo>
                <a:lnTo>
                  <a:pt x="52" y="86"/>
                </a:lnTo>
                <a:lnTo>
                  <a:pt x="59" y="76"/>
                </a:lnTo>
                <a:lnTo>
                  <a:pt x="67" y="66"/>
                </a:lnTo>
                <a:lnTo>
                  <a:pt x="75" y="55"/>
                </a:lnTo>
                <a:lnTo>
                  <a:pt x="83" y="44"/>
                </a:lnTo>
                <a:lnTo>
                  <a:pt x="92" y="32"/>
                </a:lnTo>
                <a:lnTo>
                  <a:pt x="101" y="20"/>
                </a:lnTo>
                <a:lnTo>
                  <a:pt x="110" y="7"/>
                </a:lnTo>
                <a:lnTo>
                  <a:pt x="105" y="9"/>
                </a:lnTo>
                <a:lnTo>
                  <a:pt x="106" y="0"/>
                </a:lnTo>
                <a:lnTo>
                  <a:pt x="103" y="0"/>
                </a:lnTo>
                <a:lnTo>
                  <a:pt x="102" y="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0" name="Freeform 139"/>
          <p:cNvSpPr>
            <a:spLocks/>
          </p:cNvSpPr>
          <p:nvPr/>
        </p:nvSpPr>
        <p:spPr bwMode="auto">
          <a:xfrm>
            <a:off x="2322513" y="3074988"/>
            <a:ext cx="85725" cy="28575"/>
          </a:xfrm>
          <a:custGeom>
            <a:avLst/>
            <a:gdLst>
              <a:gd name="T0" fmla="*/ 2147483647 w 61"/>
              <a:gd name="T1" fmla="*/ 2147483647 h 18"/>
              <a:gd name="T2" fmla="*/ 2147483647 w 61"/>
              <a:gd name="T3" fmla="*/ 2147483647 h 18"/>
              <a:gd name="T4" fmla="*/ 2147483647 w 61"/>
              <a:gd name="T5" fmla="*/ 0 h 18"/>
              <a:gd name="T6" fmla="*/ 0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
              <a:gd name="T32" fmla="*/ 61 w 6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
                <a:moveTo>
                  <a:pt x="61" y="13"/>
                </a:moveTo>
                <a:lnTo>
                  <a:pt x="57" y="9"/>
                </a:lnTo>
                <a:lnTo>
                  <a:pt x="1" y="0"/>
                </a:lnTo>
                <a:lnTo>
                  <a:pt x="0" y="9"/>
                </a:lnTo>
                <a:lnTo>
                  <a:pt x="56" y="18"/>
                </a:lnTo>
                <a:lnTo>
                  <a:pt x="52" y="14"/>
                </a:lnTo>
                <a:lnTo>
                  <a:pt x="61" y="13"/>
                </a:lnTo>
                <a:lnTo>
                  <a:pt x="61" y="9"/>
                </a:lnTo>
                <a:lnTo>
                  <a:pt x="57" y="9"/>
                </a:lnTo>
                <a:lnTo>
                  <a:pt x="6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1" name="Freeform 140"/>
          <p:cNvSpPr>
            <a:spLocks/>
          </p:cNvSpPr>
          <p:nvPr/>
        </p:nvSpPr>
        <p:spPr bwMode="auto">
          <a:xfrm>
            <a:off x="2255838" y="3095625"/>
            <a:ext cx="166687" cy="563563"/>
          </a:xfrm>
          <a:custGeom>
            <a:avLst/>
            <a:gdLst>
              <a:gd name="T0" fmla="*/ 2147483647 w 118"/>
              <a:gd name="T1" fmla="*/ 2147483647 h 355"/>
              <a:gd name="T2" fmla="*/ 2147483647 w 118"/>
              <a:gd name="T3" fmla="*/ 2147483647 h 355"/>
              <a:gd name="T4" fmla="*/ 2147483647 w 118"/>
              <a:gd name="T5" fmla="*/ 2147483647 h 355"/>
              <a:gd name="T6" fmla="*/ 2147483647 w 118"/>
              <a:gd name="T7" fmla="*/ 2147483647 h 355"/>
              <a:gd name="T8" fmla="*/ 2147483647 w 118"/>
              <a:gd name="T9" fmla="*/ 2147483647 h 355"/>
              <a:gd name="T10" fmla="*/ 2147483647 w 118"/>
              <a:gd name="T11" fmla="*/ 2147483647 h 355"/>
              <a:gd name="T12" fmla="*/ 2147483647 w 118"/>
              <a:gd name="T13" fmla="*/ 2147483647 h 355"/>
              <a:gd name="T14" fmla="*/ 2147483647 w 118"/>
              <a:gd name="T15" fmla="*/ 2147483647 h 355"/>
              <a:gd name="T16" fmla="*/ 2147483647 w 118"/>
              <a:gd name="T17" fmla="*/ 2147483647 h 355"/>
              <a:gd name="T18" fmla="*/ 2147483647 w 118"/>
              <a:gd name="T19" fmla="*/ 2147483647 h 355"/>
              <a:gd name="T20" fmla="*/ 2147483647 w 118"/>
              <a:gd name="T21" fmla="*/ 2147483647 h 355"/>
              <a:gd name="T22" fmla="*/ 2147483647 w 118"/>
              <a:gd name="T23" fmla="*/ 2147483647 h 355"/>
              <a:gd name="T24" fmla="*/ 2147483647 w 118"/>
              <a:gd name="T25" fmla="*/ 2147483647 h 355"/>
              <a:gd name="T26" fmla="*/ 2147483647 w 118"/>
              <a:gd name="T27" fmla="*/ 2147483647 h 355"/>
              <a:gd name="T28" fmla="*/ 2147483647 w 118"/>
              <a:gd name="T29" fmla="*/ 2147483647 h 355"/>
              <a:gd name="T30" fmla="*/ 2147483647 w 118"/>
              <a:gd name="T31" fmla="*/ 2147483647 h 355"/>
              <a:gd name="T32" fmla="*/ 2147483647 w 118"/>
              <a:gd name="T33" fmla="*/ 2147483647 h 355"/>
              <a:gd name="T34" fmla="*/ 2147483647 w 118"/>
              <a:gd name="T35" fmla="*/ 0 h 355"/>
              <a:gd name="T36" fmla="*/ 2147483647 w 118"/>
              <a:gd name="T37" fmla="*/ 2147483647 h 355"/>
              <a:gd name="T38" fmla="*/ 2147483647 w 118"/>
              <a:gd name="T39" fmla="*/ 2147483647 h 355"/>
              <a:gd name="T40" fmla="*/ 2147483647 w 118"/>
              <a:gd name="T41" fmla="*/ 2147483647 h 355"/>
              <a:gd name="T42" fmla="*/ 2147483647 w 118"/>
              <a:gd name="T43" fmla="*/ 2147483647 h 355"/>
              <a:gd name="T44" fmla="*/ 2147483647 w 118"/>
              <a:gd name="T45" fmla="*/ 2147483647 h 355"/>
              <a:gd name="T46" fmla="*/ 2147483647 w 118"/>
              <a:gd name="T47" fmla="*/ 2147483647 h 355"/>
              <a:gd name="T48" fmla="*/ 2147483647 w 118"/>
              <a:gd name="T49" fmla="*/ 2147483647 h 355"/>
              <a:gd name="T50" fmla="*/ 2147483647 w 118"/>
              <a:gd name="T51" fmla="*/ 2147483647 h 355"/>
              <a:gd name="T52" fmla="*/ 2147483647 w 118"/>
              <a:gd name="T53" fmla="*/ 2147483647 h 355"/>
              <a:gd name="T54" fmla="*/ 2147483647 w 118"/>
              <a:gd name="T55" fmla="*/ 2147483647 h 355"/>
              <a:gd name="T56" fmla="*/ 2147483647 w 118"/>
              <a:gd name="T57" fmla="*/ 2147483647 h 355"/>
              <a:gd name="T58" fmla="*/ 2147483647 w 118"/>
              <a:gd name="T59" fmla="*/ 2147483647 h 355"/>
              <a:gd name="T60" fmla="*/ 2147483647 w 118"/>
              <a:gd name="T61" fmla="*/ 2147483647 h 355"/>
              <a:gd name="T62" fmla="*/ 2147483647 w 118"/>
              <a:gd name="T63" fmla="*/ 2147483647 h 355"/>
              <a:gd name="T64" fmla="*/ 2147483647 w 118"/>
              <a:gd name="T65" fmla="*/ 2147483647 h 355"/>
              <a:gd name="T66" fmla="*/ 2147483647 w 118"/>
              <a:gd name="T67" fmla="*/ 2147483647 h 355"/>
              <a:gd name="T68" fmla="*/ 0 w 118"/>
              <a:gd name="T69" fmla="*/ 2147483647 h 355"/>
              <a:gd name="T70" fmla="*/ 2147483647 w 118"/>
              <a:gd name="T71" fmla="*/ 2147483647 h 355"/>
              <a:gd name="T72" fmla="*/ 2147483647 w 118"/>
              <a:gd name="T73" fmla="*/ 2147483647 h 355"/>
              <a:gd name="T74" fmla="*/ 2147483647 w 118"/>
              <a:gd name="T75" fmla="*/ 2147483647 h 355"/>
              <a:gd name="T76" fmla="*/ 2147483647 w 118"/>
              <a:gd name="T77" fmla="*/ 2147483647 h 355"/>
              <a:gd name="T78" fmla="*/ 2147483647 w 118"/>
              <a:gd name="T79" fmla="*/ 2147483647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355"/>
              <a:gd name="T122" fmla="*/ 118 w 118"/>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355">
                <a:moveTo>
                  <a:pt x="3" y="355"/>
                </a:moveTo>
                <a:lnTo>
                  <a:pt x="7" y="353"/>
                </a:lnTo>
                <a:lnTo>
                  <a:pt x="27" y="333"/>
                </a:lnTo>
                <a:lnTo>
                  <a:pt x="44" y="313"/>
                </a:lnTo>
                <a:lnTo>
                  <a:pt x="60" y="293"/>
                </a:lnTo>
                <a:lnTo>
                  <a:pt x="74" y="272"/>
                </a:lnTo>
                <a:lnTo>
                  <a:pt x="85" y="252"/>
                </a:lnTo>
                <a:lnTo>
                  <a:pt x="94" y="231"/>
                </a:lnTo>
                <a:lnTo>
                  <a:pt x="102" y="211"/>
                </a:lnTo>
                <a:lnTo>
                  <a:pt x="109" y="189"/>
                </a:lnTo>
                <a:lnTo>
                  <a:pt x="113" y="168"/>
                </a:lnTo>
                <a:lnTo>
                  <a:pt x="116" y="146"/>
                </a:lnTo>
                <a:lnTo>
                  <a:pt x="117" y="123"/>
                </a:lnTo>
                <a:lnTo>
                  <a:pt x="118" y="100"/>
                </a:lnTo>
                <a:lnTo>
                  <a:pt x="117" y="76"/>
                </a:lnTo>
                <a:lnTo>
                  <a:pt x="115" y="52"/>
                </a:lnTo>
                <a:lnTo>
                  <a:pt x="112" y="26"/>
                </a:lnTo>
                <a:lnTo>
                  <a:pt x="108" y="0"/>
                </a:lnTo>
                <a:lnTo>
                  <a:pt x="99" y="1"/>
                </a:lnTo>
                <a:lnTo>
                  <a:pt x="103" y="27"/>
                </a:lnTo>
                <a:lnTo>
                  <a:pt x="106" y="53"/>
                </a:lnTo>
                <a:lnTo>
                  <a:pt x="108" y="76"/>
                </a:lnTo>
                <a:lnTo>
                  <a:pt x="109" y="100"/>
                </a:lnTo>
                <a:lnTo>
                  <a:pt x="108" y="123"/>
                </a:lnTo>
                <a:lnTo>
                  <a:pt x="107" y="145"/>
                </a:lnTo>
                <a:lnTo>
                  <a:pt x="104" y="167"/>
                </a:lnTo>
                <a:lnTo>
                  <a:pt x="100" y="187"/>
                </a:lnTo>
                <a:lnTo>
                  <a:pt x="93" y="207"/>
                </a:lnTo>
                <a:lnTo>
                  <a:pt x="86" y="228"/>
                </a:lnTo>
                <a:lnTo>
                  <a:pt x="77" y="247"/>
                </a:lnTo>
                <a:lnTo>
                  <a:pt x="66" y="268"/>
                </a:lnTo>
                <a:lnTo>
                  <a:pt x="53" y="287"/>
                </a:lnTo>
                <a:lnTo>
                  <a:pt x="37" y="307"/>
                </a:lnTo>
                <a:lnTo>
                  <a:pt x="20" y="327"/>
                </a:lnTo>
                <a:lnTo>
                  <a:pt x="0" y="347"/>
                </a:lnTo>
                <a:lnTo>
                  <a:pt x="5" y="345"/>
                </a:lnTo>
                <a:lnTo>
                  <a:pt x="3" y="355"/>
                </a:lnTo>
                <a:lnTo>
                  <a:pt x="5" y="355"/>
                </a:lnTo>
                <a:lnTo>
                  <a:pt x="7" y="353"/>
                </a:lnTo>
                <a:lnTo>
                  <a:pt x="3" y="3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2" name="Freeform 141"/>
          <p:cNvSpPr>
            <a:spLocks/>
          </p:cNvSpPr>
          <p:nvPr/>
        </p:nvSpPr>
        <p:spPr bwMode="auto">
          <a:xfrm>
            <a:off x="2174875" y="3617913"/>
            <a:ext cx="88900" cy="41275"/>
          </a:xfrm>
          <a:custGeom>
            <a:avLst/>
            <a:gdLst>
              <a:gd name="T0" fmla="*/ 0 w 63"/>
              <a:gd name="T1" fmla="*/ 2147483647 h 26"/>
              <a:gd name="T2" fmla="*/ 2147483647 w 63"/>
              <a:gd name="T3" fmla="*/ 2147483647 h 26"/>
              <a:gd name="T4" fmla="*/ 2147483647 w 63"/>
              <a:gd name="T5" fmla="*/ 2147483647 h 26"/>
              <a:gd name="T6" fmla="*/ 2147483647 w 63"/>
              <a:gd name="T7" fmla="*/ 2147483647 h 26"/>
              <a:gd name="T8" fmla="*/ 2147483647 w 63"/>
              <a:gd name="T9" fmla="*/ 0 h 26"/>
              <a:gd name="T10" fmla="*/ 2147483647 w 63"/>
              <a:gd name="T11" fmla="*/ 2147483647 h 26"/>
              <a:gd name="T12" fmla="*/ 0 w 63"/>
              <a:gd name="T13" fmla="*/ 2147483647 h 26"/>
              <a:gd name="T14" fmla="*/ 2147483647 w 63"/>
              <a:gd name="T15" fmla="*/ 2147483647 h 26"/>
              <a:gd name="T16" fmla="*/ 2147483647 w 63"/>
              <a:gd name="T17" fmla="*/ 2147483647 h 26"/>
              <a:gd name="T18" fmla="*/ 0 w 63"/>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6"/>
              <a:gd name="T32" fmla="*/ 63 w 6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6">
                <a:moveTo>
                  <a:pt x="0" y="6"/>
                </a:moveTo>
                <a:lnTo>
                  <a:pt x="4" y="9"/>
                </a:lnTo>
                <a:lnTo>
                  <a:pt x="61" y="26"/>
                </a:lnTo>
                <a:lnTo>
                  <a:pt x="63" y="16"/>
                </a:lnTo>
                <a:lnTo>
                  <a:pt x="6" y="0"/>
                </a:lnTo>
                <a:lnTo>
                  <a:pt x="9" y="4"/>
                </a:lnTo>
                <a:lnTo>
                  <a:pt x="0" y="6"/>
                </a:lnTo>
                <a:lnTo>
                  <a:pt x="1" y="8"/>
                </a:lnTo>
                <a:lnTo>
                  <a:pt x="4"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3" name="Freeform 142"/>
          <p:cNvSpPr>
            <a:spLocks/>
          </p:cNvSpPr>
          <p:nvPr/>
        </p:nvSpPr>
        <p:spPr bwMode="auto">
          <a:xfrm>
            <a:off x="2165350" y="3600450"/>
            <a:ext cx="111125" cy="155575"/>
          </a:xfrm>
          <a:custGeom>
            <a:avLst/>
            <a:gdLst>
              <a:gd name="T0" fmla="*/ 2147483647 w 79"/>
              <a:gd name="T1" fmla="*/ 2147483647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2147483647 w 79"/>
              <a:gd name="T17" fmla="*/ 2147483647 h 98"/>
              <a:gd name="T18" fmla="*/ 2147483647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2147483647 h 98"/>
              <a:gd name="T38" fmla="*/ 2147483647 w 79"/>
              <a:gd name="T39" fmla="*/ 2147483647 h 98"/>
              <a:gd name="T40" fmla="*/ 2147483647 w 79"/>
              <a:gd name="T41" fmla="*/ 2147483647 h 98"/>
              <a:gd name="T42" fmla="*/ 2147483647 w 79"/>
              <a:gd name="T43" fmla="*/ 0 h 98"/>
              <a:gd name="T44" fmla="*/ 2147483647 w 79"/>
              <a:gd name="T45" fmla="*/ 2147483647 h 98"/>
              <a:gd name="T46" fmla="*/ 2147483647 w 79"/>
              <a:gd name="T47" fmla="*/ 2147483647 h 98"/>
              <a:gd name="T48" fmla="*/ 2147483647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2147483647 h 98"/>
              <a:gd name="T66" fmla="*/ 0 w 79"/>
              <a:gd name="T67" fmla="*/ 2147483647 h 98"/>
              <a:gd name="T68" fmla="*/ 2147483647 w 79"/>
              <a:gd name="T69" fmla="*/ 2147483647 h 98"/>
              <a:gd name="T70" fmla="*/ 2147483647 w 79"/>
              <a:gd name="T71" fmla="*/ 2147483647 h 98"/>
              <a:gd name="T72" fmla="*/ 2147483647 w 79"/>
              <a:gd name="T73" fmla="*/ 2147483647 h 98"/>
              <a:gd name="T74" fmla="*/ 2147483647 w 79"/>
              <a:gd name="T75" fmla="*/ 2147483647 h 98"/>
              <a:gd name="T76" fmla="*/ 2147483647 w 79"/>
              <a:gd name="T77" fmla="*/ 2147483647 h 98"/>
              <a:gd name="T78" fmla="*/ 2147483647 w 79"/>
              <a:gd name="T79" fmla="*/ 2147483647 h 98"/>
              <a:gd name="T80" fmla="*/ 2147483647 w 79"/>
              <a:gd name="T81" fmla="*/ 2147483647 h 98"/>
              <a:gd name="T82" fmla="*/ 2147483647 w 79"/>
              <a:gd name="T83" fmla="*/ 2147483647 h 98"/>
              <a:gd name="T84" fmla="*/ 2147483647 w 79"/>
              <a:gd name="T85" fmla="*/ 2147483647 h 98"/>
              <a:gd name="T86" fmla="*/ 2147483647 w 79"/>
              <a:gd name="T87" fmla="*/ 2147483647 h 98"/>
              <a:gd name="T88" fmla="*/ 2147483647 w 79"/>
              <a:gd name="T89" fmla="*/ 2147483647 h 98"/>
              <a:gd name="T90" fmla="*/ 2147483647 w 79"/>
              <a:gd name="T91" fmla="*/ 2147483647 h 98"/>
              <a:gd name="T92" fmla="*/ 2147483647 w 79"/>
              <a:gd name="T93" fmla="*/ 2147483647 h 98"/>
              <a:gd name="T94" fmla="*/ 2147483647 w 79"/>
              <a:gd name="T95" fmla="*/ 2147483647 h 98"/>
              <a:gd name="T96" fmla="*/ 2147483647 w 79"/>
              <a:gd name="T97" fmla="*/ 2147483647 h 98"/>
              <a:gd name="T98" fmla="*/ 2147483647 w 79"/>
              <a:gd name="T99" fmla="*/ 2147483647 h 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
              <a:gd name="T151" fmla="*/ 0 h 98"/>
              <a:gd name="T152" fmla="*/ 79 w 79"/>
              <a:gd name="T153" fmla="*/ 98 h 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 h="98">
                <a:moveTo>
                  <a:pt x="79" y="21"/>
                </a:moveTo>
                <a:lnTo>
                  <a:pt x="63" y="29"/>
                </a:lnTo>
                <a:lnTo>
                  <a:pt x="61" y="22"/>
                </a:lnTo>
                <a:lnTo>
                  <a:pt x="61" y="16"/>
                </a:lnTo>
                <a:lnTo>
                  <a:pt x="60" y="13"/>
                </a:lnTo>
                <a:lnTo>
                  <a:pt x="59" y="11"/>
                </a:lnTo>
                <a:lnTo>
                  <a:pt x="57" y="11"/>
                </a:lnTo>
                <a:lnTo>
                  <a:pt x="54" y="12"/>
                </a:lnTo>
                <a:lnTo>
                  <a:pt x="49" y="16"/>
                </a:lnTo>
                <a:lnTo>
                  <a:pt x="43" y="21"/>
                </a:lnTo>
                <a:lnTo>
                  <a:pt x="42" y="15"/>
                </a:lnTo>
                <a:lnTo>
                  <a:pt x="42" y="11"/>
                </a:lnTo>
                <a:lnTo>
                  <a:pt x="42" y="8"/>
                </a:lnTo>
                <a:lnTo>
                  <a:pt x="42" y="7"/>
                </a:lnTo>
                <a:lnTo>
                  <a:pt x="41" y="6"/>
                </a:lnTo>
                <a:lnTo>
                  <a:pt x="38" y="7"/>
                </a:lnTo>
                <a:lnTo>
                  <a:pt x="34" y="9"/>
                </a:lnTo>
                <a:lnTo>
                  <a:pt x="29" y="13"/>
                </a:lnTo>
                <a:lnTo>
                  <a:pt x="27" y="7"/>
                </a:lnTo>
                <a:lnTo>
                  <a:pt x="25" y="3"/>
                </a:lnTo>
                <a:lnTo>
                  <a:pt x="23" y="1"/>
                </a:lnTo>
                <a:lnTo>
                  <a:pt x="22" y="0"/>
                </a:lnTo>
                <a:lnTo>
                  <a:pt x="20" y="1"/>
                </a:lnTo>
                <a:lnTo>
                  <a:pt x="18" y="3"/>
                </a:lnTo>
                <a:lnTo>
                  <a:pt x="15" y="8"/>
                </a:lnTo>
                <a:lnTo>
                  <a:pt x="12" y="14"/>
                </a:lnTo>
                <a:lnTo>
                  <a:pt x="11" y="23"/>
                </a:lnTo>
                <a:lnTo>
                  <a:pt x="10" y="32"/>
                </a:lnTo>
                <a:lnTo>
                  <a:pt x="9" y="41"/>
                </a:lnTo>
                <a:lnTo>
                  <a:pt x="7" y="49"/>
                </a:lnTo>
                <a:lnTo>
                  <a:pt x="6" y="57"/>
                </a:lnTo>
                <a:lnTo>
                  <a:pt x="4" y="65"/>
                </a:lnTo>
                <a:lnTo>
                  <a:pt x="2" y="73"/>
                </a:lnTo>
                <a:lnTo>
                  <a:pt x="0" y="82"/>
                </a:lnTo>
                <a:lnTo>
                  <a:pt x="5" y="83"/>
                </a:lnTo>
                <a:lnTo>
                  <a:pt x="8" y="84"/>
                </a:lnTo>
                <a:lnTo>
                  <a:pt x="12" y="86"/>
                </a:lnTo>
                <a:lnTo>
                  <a:pt x="16" y="87"/>
                </a:lnTo>
                <a:lnTo>
                  <a:pt x="19" y="90"/>
                </a:lnTo>
                <a:lnTo>
                  <a:pt x="22" y="92"/>
                </a:lnTo>
                <a:lnTo>
                  <a:pt x="25" y="95"/>
                </a:lnTo>
                <a:lnTo>
                  <a:pt x="27" y="98"/>
                </a:lnTo>
                <a:lnTo>
                  <a:pt x="34" y="88"/>
                </a:lnTo>
                <a:lnTo>
                  <a:pt x="40" y="78"/>
                </a:lnTo>
                <a:lnTo>
                  <a:pt x="46" y="68"/>
                </a:lnTo>
                <a:lnTo>
                  <a:pt x="52" y="58"/>
                </a:lnTo>
                <a:lnTo>
                  <a:pt x="58" y="49"/>
                </a:lnTo>
                <a:lnTo>
                  <a:pt x="64" y="39"/>
                </a:lnTo>
                <a:lnTo>
                  <a:pt x="71" y="30"/>
                </a:lnTo>
                <a:lnTo>
                  <a:pt x="79" y="2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4" name="Freeform 143"/>
          <p:cNvSpPr>
            <a:spLocks/>
          </p:cNvSpPr>
          <p:nvPr/>
        </p:nvSpPr>
        <p:spPr bwMode="auto">
          <a:xfrm>
            <a:off x="2246313" y="3627438"/>
            <a:ext cx="31750" cy="28575"/>
          </a:xfrm>
          <a:custGeom>
            <a:avLst/>
            <a:gdLst>
              <a:gd name="T0" fmla="*/ 0 w 22"/>
              <a:gd name="T1" fmla="*/ 2147483647 h 18"/>
              <a:gd name="T2" fmla="*/ 2147483647 w 22"/>
              <a:gd name="T3" fmla="*/ 2147483647 h 18"/>
              <a:gd name="T4" fmla="*/ 2147483647 w 22"/>
              <a:gd name="T5" fmla="*/ 2147483647 h 18"/>
              <a:gd name="T6" fmla="*/ 2147483647 w 22"/>
              <a:gd name="T7" fmla="*/ 0 h 18"/>
              <a:gd name="T8" fmla="*/ 2147483647 w 22"/>
              <a:gd name="T9" fmla="*/ 2147483647 h 18"/>
              <a:gd name="T10" fmla="*/ 2147483647 w 22"/>
              <a:gd name="T11" fmla="*/ 2147483647 h 18"/>
              <a:gd name="T12" fmla="*/ 0 w 22"/>
              <a:gd name="T13" fmla="*/ 2147483647 h 18"/>
              <a:gd name="T14" fmla="*/ 2147483647 w 22"/>
              <a:gd name="T15" fmla="*/ 2147483647 h 18"/>
              <a:gd name="T16" fmla="*/ 2147483647 w 22"/>
              <a:gd name="T17" fmla="*/ 2147483647 h 18"/>
              <a:gd name="T18" fmla="*/ 0 w 22"/>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8"/>
              <a:gd name="T32" fmla="*/ 22 w 2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8">
                <a:moveTo>
                  <a:pt x="0" y="12"/>
                </a:moveTo>
                <a:lnTo>
                  <a:pt x="6" y="16"/>
                </a:lnTo>
                <a:lnTo>
                  <a:pt x="22" y="8"/>
                </a:lnTo>
                <a:lnTo>
                  <a:pt x="19" y="0"/>
                </a:lnTo>
                <a:lnTo>
                  <a:pt x="3" y="7"/>
                </a:lnTo>
                <a:lnTo>
                  <a:pt x="9" y="11"/>
                </a:lnTo>
                <a:lnTo>
                  <a:pt x="0" y="12"/>
                </a:lnTo>
                <a:lnTo>
                  <a:pt x="1" y="18"/>
                </a:lnTo>
                <a:lnTo>
                  <a:pt x="6"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5" name="Freeform 144"/>
          <p:cNvSpPr>
            <a:spLocks/>
          </p:cNvSpPr>
          <p:nvPr/>
        </p:nvSpPr>
        <p:spPr bwMode="auto">
          <a:xfrm>
            <a:off x="2217738" y="3609975"/>
            <a:ext cx="41275" cy="38100"/>
          </a:xfrm>
          <a:custGeom>
            <a:avLst/>
            <a:gdLst>
              <a:gd name="T0" fmla="*/ 0 w 29"/>
              <a:gd name="T1" fmla="*/ 2147483647 h 24"/>
              <a:gd name="T2" fmla="*/ 2147483647 w 29"/>
              <a:gd name="T3" fmla="*/ 2147483647 h 24"/>
              <a:gd name="T4" fmla="*/ 2147483647 w 29"/>
              <a:gd name="T5" fmla="*/ 2147483647 h 24"/>
              <a:gd name="T6" fmla="*/ 2147483647 w 29"/>
              <a:gd name="T7" fmla="*/ 2147483647 h 24"/>
              <a:gd name="T8" fmla="*/ 2147483647 w 29"/>
              <a:gd name="T9" fmla="*/ 2147483647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2147483647 w 29"/>
              <a:gd name="T19" fmla="*/ 2147483647 h 24"/>
              <a:gd name="T20" fmla="*/ 2147483647 w 29"/>
              <a:gd name="T21" fmla="*/ 2147483647 h 24"/>
              <a:gd name="T22" fmla="*/ 2147483647 w 29"/>
              <a:gd name="T23" fmla="*/ 2147483647 h 24"/>
              <a:gd name="T24" fmla="*/ 2147483647 w 29"/>
              <a:gd name="T25" fmla="*/ 2147483647 h 24"/>
              <a:gd name="T26" fmla="*/ 2147483647 w 29"/>
              <a:gd name="T27" fmla="*/ 2147483647 h 24"/>
              <a:gd name="T28" fmla="*/ 2147483647 w 29"/>
              <a:gd name="T29" fmla="*/ 2147483647 h 24"/>
              <a:gd name="T30" fmla="*/ 2147483647 w 29"/>
              <a:gd name="T31" fmla="*/ 0 h 24"/>
              <a:gd name="T32" fmla="*/ 2147483647 w 29"/>
              <a:gd name="T33" fmla="*/ 2147483647 h 24"/>
              <a:gd name="T34" fmla="*/ 2147483647 w 29"/>
              <a:gd name="T35" fmla="*/ 2147483647 h 24"/>
              <a:gd name="T36" fmla="*/ 2147483647 w 29"/>
              <a:gd name="T37" fmla="*/ 2147483647 h 24"/>
              <a:gd name="T38" fmla="*/ 2147483647 w 29"/>
              <a:gd name="T39" fmla="*/ 2147483647 h 24"/>
              <a:gd name="T40" fmla="*/ 0 w 29"/>
              <a:gd name="T41" fmla="*/ 2147483647 h 24"/>
              <a:gd name="T42" fmla="*/ 2147483647 w 29"/>
              <a:gd name="T43" fmla="*/ 2147483647 h 24"/>
              <a:gd name="T44" fmla="*/ 2147483647 w 29"/>
              <a:gd name="T45" fmla="*/ 2147483647 h 24"/>
              <a:gd name="T46" fmla="*/ 0 w 29"/>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4"/>
              <a:gd name="T74" fmla="*/ 29 w 29"/>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4">
                <a:moveTo>
                  <a:pt x="0" y="16"/>
                </a:moveTo>
                <a:lnTo>
                  <a:pt x="8" y="18"/>
                </a:lnTo>
                <a:lnTo>
                  <a:pt x="14" y="13"/>
                </a:lnTo>
                <a:lnTo>
                  <a:pt x="19" y="10"/>
                </a:lnTo>
                <a:lnTo>
                  <a:pt x="21" y="9"/>
                </a:lnTo>
                <a:lnTo>
                  <a:pt x="19" y="9"/>
                </a:lnTo>
                <a:lnTo>
                  <a:pt x="18" y="8"/>
                </a:lnTo>
                <a:lnTo>
                  <a:pt x="18" y="11"/>
                </a:lnTo>
                <a:lnTo>
                  <a:pt x="19" y="16"/>
                </a:lnTo>
                <a:lnTo>
                  <a:pt x="20" y="23"/>
                </a:lnTo>
                <a:lnTo>
                  <a:pt x="29" y="22"/>
                </a:lnTo>
                <a:lnTo>
                  <a:pt x="28" y="15"/>
                </a:lnTo>
                <a:lnTo>
                  <a:pt x="27" y="10"/>
                </a:lnTo>
                <a:lnTo>
                  <a:pt x="27" y="6"/>
                </a:lnTo>
                <a:lnTo>
                  <a:pt x="23" y="1"/>
                </a:lnTo>
                <a:lnTo>
                  <a:pt x="17" y="0"/>
                </a:lnTo>
                <a:lnTo>
                  <a:pt x="13" y="2"/>
                </a:lnTo>
                <a:lnTo>
                  <a:pt x="8" y="6"/>
                </a:lnTo>
                <a:lnTo>
                  <a:pt x="2" y="12"/>
                </a:lnTo>
                <a:lnTo>
                  <a:pt x="10" y="14"/>
                </a:lnTo>
                <a:lnTo>
                  <a:pt x="0" y="16"/>
                </a:lnTo>
                <a:lnTo>
                  <a:pt x="2" y="24"/>
                </a:lnTo>
                <a:lnTo>
                  <a:pt x="8"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6" name="Freeform 145"/>
          <p:cNvSpPr>
            <a:spLocks/>
          </p:cNvSpPr>
          <p:nvPr/>
        </p:nvSpPr>
        <p:spPr bwMode="auto">
          <a:xfrm>
            <a:off x="2200275" y="3602038"/>
            <a:ext cx="31750" cy="33337"/>
          </a:xfrm>
          <a:custGeom>
            <a:avLst/>
            <a:gdLst>
              <a:gd name="T0" fmla="*/ 0 w 23"/>
              <a:gd name="T1" fmla="*/ 2147483647 h 21"/>
              <a:gd name="T2" fmla="*/ 2147483647 w 23"/>
              <a:gd name="T3" fmla="*/ 2147483647 h 21"/>
              <a:gd name="T4" fmla="*/ 2147483647 w 23"/>
              <a:gd name="T5" fmla="*/ 2147483647 h 21"/>
              <a:gd name="T6" fmla="*/ 2147483647 w 23"/>
              <a:gd name="T7" fmla="*/ 2147483647 h 21"/>
              <a:gd name="T8" fmla="*/ 2147483647 w 23"/>
              <a:gd name="T9" fmla="*/ 2147483647 h 21"/>
              <a:gd name="T10" fmla="*/ 2147483647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2147483647 w 23"/>
              <a:gd name="T27" fmla="*/ 2147483647 h 21"/>
              <a:gd name="T28" fmla="*/ 2147483647 w 23"/>
              <a:gd name="T29" fmla="*/ 2147483647 h 21"/>
              <a:gd name="T30" fmla="*/ 2147483647 w 23"/>
              <a:gd name="T31" fmla="*/ 0 h 21"/>
              <a:gd name="T32" fmla="*/ 2147483647 w 23"/>
              <a:gd name="T33" fmla="*/ 2147483647 h 21"/>
              <a:gd name="T34" fmla="*/ 2147483647 w 23"/>
              <a:gd name="T35" fmla="*/ 2147483647 h 21"/>
              <a:gd name="T36" fmla="*/ 2147483647 w 23"/>
              <a:gd name="T37" fmla="*/ 2147483647 h 21"/>
              <a:gd name="T38" fmla="*/ 2147483647 w 23"/>
              <a:gd name="T39" fmla="*/ 2147483647 h 21"/>
              <a:gd name="T40" fmla="*/ 0 w 23"/>
              <a:gd name="T41" fmla="*/ 2147483647 h 21"/>
              <a:gd name="T42" fmla="*/ 2147483647 w 23"/>
              <a:gd name="T43" fmla="*/ 2147483647 h 21"/>
              <a:gd name="T44" fmla="*/ 2147483647 w 23"/>
              <a:gd name="T45" fmla="*/ 2147483647 h 21"/>
              <a:gd name="T46" fmla="*/ 0 w 23"/>
              <a:gd name="T47" fmla="*/ 2147483647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1"/>
              <a:gd name="T74" fmla="*/ 23 w 23"/>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1">
                <a:moveTo>
                  <a:pt x="0" y="14"/>
                </a:moveTo>
                <a:lnTo>
                  <a:pt x="6" y="16"/>
                </a:lnTo>
                <a:lnTo>
                  <a:pt x="12" y="13"/>
                </a:lnTo>
                <a:lnTo>
                  <a:pt x="16" y="10"/>
                </a:lnTo>
                <a:lnTo>
                  <a:pt x="13" y="9"/>
                </a:lnTo>
                <a:lnTo>
                  <a:pt x="13" y="7"/>
                </a:lnTo>
                <a:lnTo>
                  <a:pt x="13" y="10"/>
                </a:lnTo>
                <a:lnTo>
                  <a:pt x="13" y="14"/>
                </a:lnTo>
                <a:lnTo>
                  <a:pt x="13" y="21"/>
                </a:lnTo>
                <a:lnTo>
                  <a:pt x="23" y="19"/>
                </a:lnTo>
                <a:lnTo>
                  <a:pt x="22" y="14"/>
                </a:lnTo>
                <a:lnTo>
                  <a:pt x="22" y="10"/>
                </a:lnTo>
                <a:lnTo>
                  <a:pt x="22" y="6"/>
                </a:lnTo>
                <a:lnTo>
                  <a:pt x="20" y="2"/>
                </a:lnTo>
                <a:lnTo>
                  <a:pt x="15" y="0"/>
                </a:lnTo>
                <a:lnTo>
                  <a:pt x="11" y="2"/>
                </a:lnTo>
                <a:lnTo>
                  <a:pt x="7" y="4"/>
                </a:lnTo>
                <a:lnTo>
                  <a:pt x="2" y="8"/>
                </a:lnTo>
                <a:lnTo>
                  <a:pt x="8" y="10"/>
                </a:lnTo>
                <a:lnTo>
                  <a:pt x="0" y="14"/>
                </a:lnTo>
                <a:lnTo>
                  <a:pt x="2" y="19"/>
                </a:lnTo>
                <a:lnTo>
                  <a:pt x="6" y="16"/>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7" name="Freeform 146"/>
          <p:cNvSpPr>
            <a:spLocks/>
          </p:cNvSpPr>
          <p:nvPr/>
        </p:nvSpPr>
        <p:spPr bwMode="auto">
          <a:xfrm>
            <a:off x="2174875" y="3594100"/>
            <a:ext cx="36513" cy="31750"/>
          </a:xfrm>
          <a:custGeom>
            <a:avLst/>
            <a:gdLst>
              <a:gd name="T0" fmla="*/ 2147483647 w 26"/>
              <a:gd name="T1" fmla="*/ 2147483647 h 20"/>
              <a:gd name="T2" fmla="*/ 2147483647 w 26"/>
              <a:gd name="T3" fmla="*/ 2147483647 h 20"/>
              <a:gd name="T4" fmla="*/ 2147483647 w 26"/>
              <a:gd name="T5" fmla="*/ 2147483647 h 20"/>
              <a:gd name="T6" fmla="*/ 2147483647 w 26"/>
              <a:gd name="T7" fmla="*/ 2147483647 h 20"/>
              <a:gd name="T8" fmla="*/ 2147483647 w 26"/>
              <a:gd name="T9" fmla="*/ 2147483647 h 20"/>
              <a:gd name="T10" fmla="*/ 2147483647 w 26"/>
              <a:gd name="T11" fmla="*/ 2147483647 h 20"/>
              <a:gd name="T12" fmla="*/ 2147483647 w 26"/>
              <a:gd name="T13" fmla="*/ 2147483647 h 20"/>
              <a:gd name="T14" fmla="*/ 2147483647 w 26"/>
              <a:gd name="T15" fmla="*/ 2147483647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2147483647 w 26"/>
              <a:gd name="T27" fmla="*/ 2147483647 h 20"/>
              <a:gd name="T28" fmla="*/ 2147483647 w 26"/>
              <a:gd name="T29" fmla="*/ 0 h 20"/>
              <a:gd name="T30" fmla="*/ 2147483647 w 26"/>
              <a:gd name="T31" fmla="*/ 2147483647 h 20"/>
              <a:gd name="T32" fmla="*/ 2147483647 w 26"/>
              <a:gd name="T33" fmla="*/ 2147483647 h 20"/>
              <a:gd name="T34" fmla="*/ 2147483647 w 26"/>
              <a:gd name="T35" fmla="*/ 2147483647 h 20"/>
              <a:gd name="T36" fmla="*/ 2147483647 w 26"/>
              <a:gd name="T37" fmla="*/ 2147483647 h 20"/>
              <a:gd name="T38" fmla="*/ 0 w 26"/>
              <a:gd name="T39" fmla="*/ 2147483647 h 20"/>
              <a:gd name="T40" fmla="*/ 2147483647 w 26"/>
              <a:gd name="T41" fmla="*/ 2147483647 h 20"/>
              <a:gd name="T42" fmla="*/ 0 w 26"/>
              <a:gd name="T43" fmla="*/ 2147483647 h 20"/>
              <a:gd name="T44" fmla="*/ 0 w 26"/>
              <a:gd name="T45" fmla="*/ 2147483647 h 20"/>
              <a:gd name="T46" fmla="*/ 2147483647 w 26"/>
              <a:gd name="T47" fmla="*/ 2147483647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0"/>
              <a:gd name="T74" fmla="*/ 26 w 26"/>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0">
                <a:moveTo>
                  <a:pt x="9" y="18"/>
                </a:moveTo>
                <a:lnTo>
                  <a:pt x="9" y="20"/>
                </a:lnTo>
                <a:lnTo>
                  <a:pt x="12" y="14"/>
                </a:lnTo>
                <a:lnTo>
                  <a:pt x="15" y="9"/>
                </a:lnTo>
                <a:lnTo>
                  <a:pt x="16" y="8"/>
                </a:lnTo>
                <a:lnTo>
                  <a:pt x="15" y="9"/>
                </a:lnTo>
                <a:lnTo>
                  <a:pt x="14" y="8"/>
                </a:lnTo>
                <a:lnTo>
                  <a:pt x="14" y="9"/>
                </a:lnTo>
                <a:lnTo>
                  <a:pt x="16" y="13"/>
                </a:lnTo>
                <a:lnTo>
                  <a:pt x="18" y="19"/>
                </a:lnTo>
                <a:lnTo>
                  <a:pt x="26" y="15"/>
                </a:lnTo>
                <a:lnTo>
                  <a:pt x="24" y="9"/>
                </a:lnTo>
                <a:lnTo>
                  <a:pt x="22" y="5"/>
                </a:lnTo>
                <a:lnTo>
                  <a:pt x="19" y="1"/>
                </a:lnTo>
                <a:lnTo>
                  <a:pt x="15" y="0"/>
                </a:lnTo>
                <a:lnTo>
                  <a:pt x="10" y="1"/>
                </a:lnTo>
                <a:lnTo>
                  <a:pt x="7" y="5"/>
                </a:lnTo>
                <a:lnTo>
                  <a:pt x="4" y="9"/>
                </a:lnTo>
                <a:lnTo>
                  <a:pt x="1" y="15"/>
                </a:lnTo>
                <a:lnTo>
                  <a:pt x="0" y="18"/>
                </a:lnTo>
                <a:lnTo>
                  <a:pt x="1" y="15"/>
                </a:lnTo>
                <a:lnTo>
                  <a:pt x="0" y="16"/>
                </a:lnTo>
                <a:lnTo>
                  <a:pt x="0" y="18"/>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8" name="Freeform 147"/>
          <p:cNvSpPr>
            <a:spLocks/>
          </p:cNvSpPr>
          <p:nvPr/>
        </p:nvSpPr>
        <p:spPr bwMode="auto">
          <a:xfrm>
            <a:off x="2157413" y="3622675"/>
            <a:ext cx="30162" cy="115888"/>
          </a:xfrm>
          <a:custGeom>
            <a:avLst/>
            <a:gdLst>
              <a:gd name="T0" fmla="*/ 2147483647 w 21"/>
              <a:gd name="T1" fmla="*/ 2147483647 h 73"/>
              <a:gd name="T2" fmla="*/ 2147483647 w 21"/>
              <a:gd name="T3" fmla="*/ 2147483647 h 73"/>
              <a:gd name="T4" fmla="*/ 2147483647 w 21"/>
              <a:gd name="T5" fmla="*/ 2147483647 h 73"/>
              <a:gd name="T6" fmla="*/ 2147483647 w 21"/>
              <a:gd name="T7" fmla="*/ 2147483647 h 73"/>
              <a:gd name="T8" fmla="*/ 2147483647 w 21"/>
              <a:gd name="T9" fmla="*/ 2147483647 h 73"/>
              <a:gd name="T10" fmla="*/ 2147483647 w 21"/>
              <a:gd name="T11" fmla="*/ 2147483647 h 73"/>
              <a:gd name="T12" fmla="*/ 2147483647 w 21"/>
              <a:gd name="T13" fmla="*/ 2147483647 h 73"/>
              <a:gd name="T14" fmla="*/ 2147483647 w 21"/>
              <a:gd name="T15" fmla="*/ 2147483647 h 73"/>
              <a:gd name="T16" fmla="*/ 2147483647 w 21"/>
              <a:gd name="T17" fmla="*/ 2147483647 h 73"/>
              <a:gd name="T18" fmla="*/ 2147483647 w 21"/>
              <a:gd name="T19" fmla="*/ 0 h 73"/>
              <a:gd name="T20" fmla="*/ 2147483647 w 21"/>
              <a:gd name="T21" fmla="*/ 0 h 73"/>
              <a:gd name="T22" fmla="*/ 2147483647 w 21"/>
              <a:gd name="T23" fmla="*/ 2147483647 h 73"/>
              <a:gd name="T24" fmla="*/ 2147483647 w 21"/>
              <a:gd name="T25" fmla="*/ 2147483647 h 73"/>
              <a:gd name="T26" fmla="*/ 2147483647 w 21"/>
              <a:gd name="T27" fmla="*/ 2147483647 h 73"/>
              <a:gd name="T28" fmla="*/ 2147483647 w 21"/>
              <a:gd name="T29" fmla="*/ 2147483647 h 73"/>
              <a:gd name="T30" fmla="*/ 2147483647 w 21"/>
              <a:gd name="T31" fmla="*/ 2147483647 h 73"/>
              <a:gd name="T32" fmla="*/ 2147483647 w 21"/>
              <a:gd name="T33" fmla="*/ 2147483647 h 73"/>
              <a:gd name="T34" fmla="*/ 2147483647 w 21"/>
              <a:gd name="T35" fmla="*/ 2147483647 h 73"/>
              <a:gd name="T36" fmla="*/ 2147483647 w 21"/>
              <a:gd name="T37" fmla="*/ 2147483647 h 73"/>
              <a:gd name="T38" fmla="*/ 2147483647 w 21"/>
              <a:gd name="T39" fmla="*/ 2147483647 h 73"/>
              <a:gd name="T40" fmla="*/ 2147483647 w 21"/>
              <a:gd name="T41" fmla="*/ 2147483647 h 73"/>
              <a:gd name="T42" fmla="*/ 0 w 21"/>
              <a:gd name="T43" fmla="*/ 2147483647 h 73"/>
              <a:gd name="T44" fmla="*/ 2147483647 w 21"/>
              <a:gd name="T45" fmla="*/ 2147483647 h 73"/>
              <a:gd name="T46" fmla="*/ 2147483647 w 21"/>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3"/>
              <a:gd name="T74" fmla="*/ 21 w 21"/>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3">
                <a:moveTo>
                  <a:pt x="5" y="63"/>
                </a:moveTo>
                <a:lnTo>
                  <a:pt x="10" y="69"/>
                </a:lnTo>
                <a:lnTo>
                  <a:pt x="12" y="61"/>
                </a:lnTo>
                <a:lnTo>
                  <a:pt x="13" y="53"/>
                </a:lnTo>
                <a:lnTo>
                  <a:pt x="15" y="44"/>
                </a:lnTo>
                <a:lnTo>
                  <a:pt x="17" y="36"/>
                </a:lnTo>
                <a:lnTo>
                  <a:pt x="19" y="27"/>
                </a:lnTo>
                <a:lnTo>
                  <a:pt x="20" y="19"/>
                </a:lnTo>
                <a:lnTo>
                  <a:pt x="21" y="9"/>
                </a:lnTo>
                <a:lnTo>
                  <a:pt x="21" y="0"/>
                </a:lnTo>
                <a:lnTo>
                  <a:pt x="12" y="0"/>
                </a:lnTo>
                <a:lnTo>
                  <a:pt x="12" y="8"/>
                </a:lnTo>
                <a:lnTo>
                  <a:pt x="11" y="17"/>
                </a:lnTo>
                <a:lnTo>
                  <a:pt x="9" y="26"/>
                </a:lnTo>
                <a:lnTo>
                  <a:pt x="8" y="34"/>
                </a:lnTo>
                <a:lnTo>
                  <a:pt x="6" y="42"/>
                </a:lnTo>
                <a:lnTo>
                  <a:pt x="4" y="50"/>
                </a:lnTo>
                <a:lnTo>
                  <a:pt x="2" y="58"/>
                </a:lnTo>
                <a:lnTo>
                  <a:pt x="1" y="67"/>
                </a:lnTo>
                <a:lnTo>
                  <a:pt x="5" y="73"/>
                </a:lnTo>
                <a:lnTo>
                  <a:pt x="1" y="67"/>
                </a:lnTo>
                <a:lnTo>
                  <a:pt x="0" y="73"/>
                </a:lnTo>
                <a:lnTo>
                  <a:pt x="5" y="73"/>
                </a:lnTo>
                <a:lnTo>
                  <a:pt x="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69" name="Freeform 148"/>
          <p:cNvSpPr>
            <a:spLocks/>
          </p:cNvSpPr>
          <p:nvPr/>
        </p:nvSpPr>
        <p:spPr bwMode="auto">
          <a:xfrm>
            <a:off x="2165350" y="3722688"/>
            <a:ext cx="42863" cy="444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0 w 31"/>
              <a:gd name="T19" fmla="*/ 0 h 28"/>
              <a:gd name="T20" fmla="*/ 0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2147483647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23" y="18"/>
                </a:moveTo>
                <a:lnTo>
                  <a:pt x="31" y="17"/>
                </a:lnTo>
                <a:lnTo>
                  <a:pt x="28" y="14"/>
                </a:lnTo>
                <a:lnTo>
                  <a:pt x="25" y="11"/>
                </a:lnTo>
                <a:lnTo>
                  <a:pt x="22" y="9"/>
                </a:lnTo>
                <a:lnTo>
                  <a:pt x="18" y="6"/>
                </a:lnTo>
                <a:lnTo>
                  <a:pt x="14" y="4"/>
                </a:lnTo>
                <a:lnTo>
                  <a:pt x="10" y="3"/>
                </a:lnTo>
                <a:lnTo>
                  <a:pt x="6" y="1"/>
                </a:lnTo>
                <a:lnTo>
                  <a:pt x="0" y="0"/>
                </a:lnTo>
                <a:lnTo>
                  <a:pt x="0" y="10"/>
                </a:lnTo>
                <a:lnTo>
                  <a:pt x="4" y="10"/>
                </a:lnTo>
                <a:lnTo>
                  <a:pt x="7" y="11"/>
                </a:lnTo>
                <a:lnTo>
                  <a:pt x="11" y="13"/>
                </a:lnTo>
                <a:lnTo>
                  <a:pt x="14" y="14"/>
                </a:lnTo>
                <a:lnTo>
                  <a:pt x="16" y="16"/>
                </a:lnTo>
                <a:lnTo>
                  <a:pt x="19" y="18"/>
                </a:lnTo>
                <a:lnTo>
                  <a:pt x="21" y="21"/>
                </a:lnTo>
                <a:lnTo>
                  <a:pt x="24" y="24"/>
                </a:lnTo>
                <a:lnTo>
                  <a:pt x="31" y="24"/>
                </a:lnTo>
                <a:lnTo>
                  <a:pt x="24" y="24"/>
                </a:lnTo>
                <a:lnTo>
                  <a:pt x="28" y="28"/>
                </a:lnTo>
                <a:lnTo>
                  <a:pt x="31" y="24"/>
                </a:lnTo>
                <a:lnTo>
                  <a:pt x="2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0" name="Freeform 149"/>
          <p:cNvSpPr>
            <a:spLocks/>
          </p:cNvSpPr>
          <p:nvPr/>
        </p:nvSpPr>
        <p:spPr bwMode="auto">
          <a:xfrm>
            <a:off x="2197100" y="3613150"/>
            <a:ext cx="104775" cy="147638"/>
          </a:xfrm>
          <a:custGeom>
            <a:avLst/>
            <a:gdLst>
              <a:gd name="T0" fmla="*/ 2147483647 w 74"/>
              <a:gd name="T1" fmla="*/ 2147483647 h 93"/>
              <a:gd name="T2" fmla="*/ 2147483647 w 74"/>
              <a:gd name="T3" fmla="*/ 2147483647 h 93"/>
              <a:gd name="T4" fmla="*/ 2147483647 w 74"/>
              <a:gd name="T5" fmla="*/ 2147483647 h 93"/>
              <a:gd name="T6" fmla="*/ 2147483647 w 74"/>
              <a:gd name="T7" fmla="*/ 2147483647 h 93"/>
              <a:gd name="T8" fmla="*/ 2147483647 w 74"/>
              <a:gd name="T9" fmla="*/ 2147483647 h 93"/>
              <a:gd name="T10" fmla="*/ 2147483647 w 74"/>
              <a:gd name="T11" fmla="*/ 2147483647 h 93"/>
              <a:gd name="T12" fmla="*/ 2147483647 w 74"/>
              <a:gd name="T13" fmla="*/ 2147483647 h 93"/>
              <a:gd name="T14" fmla="*/ 2147483647 w 74"/>
              <a:gd name="T15" fmla="*/ 2147483647 h 93"/>
              <a:gd name="T16" fmla="*/ 2147483647 w 74"/>
              <a:gd name="T17" fmla="*/ 2147483647 h 93"/>
              <a:gd name="T18" fmla="*/ 0 w 74"/>
              <a:gd name="T19" fmla="*/ 2147483647 h 93"/>
              <a:gd name="T20" fmla="*/ 2147483647 w 74"/>
              <a:gd name="T21" fmla="*/ 2147483647 h 93"/>
              <a:gd name="T22" fmla="*/ 2147483647 w 74"/>
              <a:gd name="T23" fmla="*/ 2147483647 h 93"/>
              <a:gd name="T24" fmla="*/ 2147483647 w 74"/>
              <a:gd name="T25" fmla="*/ 2147483647 h 93"/>
              <a:gd name="T26" fmla="*/ 2147483647 w 74"/>
              <a:gd name="T27" fmla="*/ 2147483647 h 93"/>
              <a:gd name="T28" fmla="*/ 2147483647 w 74"/>
              <a:gd name="T29" fmla="*/ 2147483647 h 93"/>
              <a:gd name="T30" fmla="*/ 2147483647 w 74"/>
              <a:gd name="T31" fmla="*/ 2147483647 h 93"/>
              <a:gd name="T32" fmla="*/ 2147483647 w 74"/>
              <a:gd name="T33" fmla="*/ 2147483647 h 93"/>
              <a:gd name="T34" fmla="*/ 2147483647 w 74"/>
              <a:gd name="T35" fmla="*/ 2147483647 h 93"/>
              <a:gd name="T36" fmla="*/ 2147483647 w 74"/>
              <a:gd name="T37" fmla="*/ 2147483647 h 93"/>
              <a:gd name="T38" fmla="*/ 2147483647 w 74"/>
              <a:gd name="T39" fmla="*/ 2147483647 h 93"/>
              <a:gd name="T40" fmla="*/ 2147483647 w 74"/>
              <a:gd name="T41" fmla="*/ 2147483647 h 93"/>
              <a:gd name="T42" fmla="*/ 2147483647 w 74"/>
              <a:gd name="T43" fmla="*/ 0 h 93"/>
              <a:gd name="T44" fmla="*/ 2147483647 w 74"/>
              <a:gd name="T45" fmla="*/ 2147483647 h 93"/>
              <a:gd name="T46" fmla="*/ 2147483647 w 74"/>
              <a:gd name="T47" fmla="*/ 2147483647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93"/>
              <a:gd name="T74" fmla="*/ 74 w 74"/>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93">
                <a:moveTo>
                  <a:pt x="57" y="17"/>
                </a:moveTo>
                <a:lnTo>
                  <a:pt x="52" y="10"/>
                </a:lnTo>
                <a:lnTo>
                  <a:pt x="45" y="19"/>
                </a:lnTo>
                <a:lnTo>
                  <a:pt x="37" y="28"/>
                </a:lnTo>
                <a:lnTo>
                  <a:pt x="31" y="38"/>
                </a:lnTo>
                <a:lnTo>
                  <a:pt x="25" y="48"/>
                </a:lnTo>
                <a:lnTo>
                  <a:pt x="19" y="58"/>
                </a:lnTo>
                <a:lnTo>
                  <a:pt x="13" y="68"/>
                </a:lnTo>
                <a:lnTo>
                  <a:pt x="7" y="78"/>
                </a:lnTo>
                <a:lnTo>
                  <a:pt x="0" y="87"/>
                </a:lnTo>
                <a:lnTo>
                  <a:pt x="8" y="93"/>
                </a:lnTo>
                <a:lnTo>
                  <a:pt x="15" y="82"/>
                </a:lnTo>
                <a:lnTo>
                  <a:pt x="21" y="72"/>
                </a:lnTo>
                <a:lnTo>
                  <a:pt x="27" y="63"/>
                </a:lnTo>
                <a:lnTo>
                  <a:pt x="33" y="53"/>
                </a:lnTo>
                <a:lnTo>
                  <a:pt x="39" y="43"/>
                </a:lnTo>
                <a:lnTo>
                  <a:pt x="45" y="34"/>
                </a:lnTo>
                <a:lnTo>
                  <a:pt x="52" y="25"/>
                </a:lnTo>
                <a:lnTo>
                  <a:pt x="59" y="16"/>
                </a:lnTo>
                <a:lnTo>
                  <a:pt x="54" y="9"/>
                </a:lnTo>
                <a:lnTo>
                  <a:pt x="59" y="16"/>
                </a:lnTo>
                <a:lnTo>
                  <a:pt x="74" y="0"/>
                </a:lnTo>
                <a:lnTo>
                  <a:pt x="54" y="9"/>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1" name="Freeform 150"/>
          <p:cNvSpPr>
            <a:spLocks/>
          </p:cNvSpPr>
          <p:nvPr/>
        </p:nvSpPr>
        <p:spPr bwMode="auto">
          <a:xfrm>
            <a:off x="2314575" y="2992438"/>
            <a:ext cx="103188" cy="131762"/>
          </a:xfrm>
          <a:custGeom>
            <a:avLst/>
            <a:gdLst>
              <a:gd name="T0" fmla="*/ 2147483647 w 73"/>
              <a:gd name="T1" fmla="*/ 2147483647 h 83"/>
              <a:gd name="T2" fmla="*/ 2147483647 w 73"/>
              <a:gd name="T3" fmla="*/ 2147483647 h 83"/>
              <a:gd name="T4" fmla="*/ 2147483647 w 73"/>
              <a:gd name="T5" fmla="*/ 2147483647 h 83"/>
              <a:gd name="T6" fmla="*/ 2147483647 w 73"/>
              <a:gd name="T7" fmla="*/ 2147483647 h 83"/>
              <a:gd name="T8" fmla="*/ 2147483647 w 73"/>
              <a:gd name="T9" fmla="*/ 2147483647 h 83"/>
              <a:gd name="T10" fmla="*/ 2147483647 w 73"/>
              <a:gd name="T11" fmla="*/ 2147483647 h 83"/>
              <a:gd name="T12" fmla="*/ 2147483647 w 73"/>
              <a:gd name="T13" fmla="*/ 2147483647 h 83"/>
              <a:gd name="T14" fmla="*/ 2147483647 w 73"/>
              <a:gd name="T15" fmla="*/ 2147483647 h 83"/>
              <a:gd name="T16" fmla="*/ 2147483647 w 73"/>
              <a:gd name="T17" fmla="*/ 2147483647 h 83"/>
              <a:gd name="T18" fmla="*/ 2147483647 w 73"/>
              <a:gd name="T19" fmla="*/ 2147483647 h 83"/>
              <a:gd name="T20" fmla="*/ 2147483647 w 73"/>
              <a:gd name="T21" fmla="*/ 2147483647 h 83"/>
              <a:gd name="T22" fmla="*/ 2147483647 w 73"/>
              <a:gd name="T23" fmla="*/ 2147483647 h 83"/>
              <a:gd name="T24" fmla="*/ 2147483647 w 73"/>
              <a:gd name="T25" fmla="*/ 2147483647 h 83"/>
              <a:gd name="T26" fmla="*/ 2147483647 w 73"/>
              <a:gd name="T27" fmla="*/ 2147483647 h 83"/>
              <a:gd name="T28" fmla="*/ 2147483647 w 73"/>
              <a:gd name="T29" fmla="*/ 2147483647 h 83"/>
              <a:gd name="T30" fmla="*/ 2147483647 w 73"/>
              <a:gd name="T31" fmla="*/ 2147483647 h 83"/>
              <a:gd name="T32" fmla="*/ 2147483647 w 73"/>
              <a:gd name="T33" fmla="*/ 2147483647 h 83"/>
              <a:gd name="T34" fmla="*/ 2147483647 w 73"/>
              <a:gd name="T35" fmla="*/ 2147483647 h 83"/>
              <a:gd name="T36" fmla="*/ 2147483647 w 73"/>
              <a:gd name="T37" fmla="*/ 2147483647 h 83"/>
              <a:gd name="T38" fmla="*/ 2147483647 w 73"/>
              <a:gd name="T39" fmla="*/ 2147483647 h 83"/>
              <a:gd name="T40" fmla="*/ 2147483647 w 73"/>
              <a:gd name="T41" fmla="*/ 2147483647 h 83"/>
              <a:gd name="T42" fmla="*/ 2147483647 w 73"/>
              <a:gd name="T43" fmla="*/ 2147483647 h 83"/>
              <a:gd name="T44" fmla="*/ 2147483647 w 73"/>
              <a:gd name="T45" fmla="*/ 2147483647 h 83"/>
              <a:gd name="T46" fmla="*/ 2147483647 w 73"/>
              <a:gd name="T47" fmla="*/ 2147483647 h 83"/>
              <a:gd name="T48" fmla="*/ 2147483647 w 73"/>
              <a:gd name="T49" fmla="*/ 2147483647 h 83"/>
              <a:gd name="T50" fmla="*/ 0 w 73"/>
              <a:gd name="T51" fmla="*/ 2147483647 h 83"/>
              <a:gd name="T52" fmla="*/ 2147483647 w 73"/>
              <a:gd name="T53" fmla="*/ 0 h 83"/>
              <a:gd name="T54" fmla="*/ 2147483647 w 73"/>
              <a:gd name="T55" fmla="*/ 2147483647 h 83"/>
              <a:gd name="T56" fmla="*/ 2147483647 w 73"/>
              <a:gd name="T57" fmla="*/ 2147483647 h 83"/>
              <a:gd name="T58" fmla="*/ 2147483647 w 73"/>
              <a:gd name="T59" fmla="*/ 2147483647 h 83"/>
              <a:gd name="T60" fmla="*/ 2147483647 w 73"/>
              <a:gd name="T61" fmla="*/ 2147483647 h 83"/>
              <a:gd name="T62" fmla="*/ 2147483647 w 73"/>
              <a:gd name="T63" fmla="*/ 2147483647 h 83"/>
              <a:gd name="T64" fmla="*/ 2147483647 w 73"/>
              <a:gd name="T65" fmla="*/ 2147483647 h 83"/>
              <a:gd name="T66" fmla="*/ 2147483647 w 73"/>
              <a:gd name="T67" fmla="*/ 2147483647 h 83"/>
              <a:gd name="T68" fmla="*/ 2147483647 w 73"/>
              <a:gd name="T69" fmla="*/ 2147483647 h 83"/>
              <a:gd name="T70" fmla="*/ 2147483647 w 73"/>
              <a:gd name="T71" fmla="*/ 2147483647 h 83"/>
              <a:gd name="T72" fmla="*/ 2147483647 w 73"/>
              <a:gd name="T73" fmla="*/ 2147483647 h 83"/>
              <a:gd name="T74" fmla="*/ 2147483647 w 73"/>
              <a:gd name="T75" fmla="*/ 2147483647 h 83"/>
              <a:gd name="T76" fmla="*/ 2147483647 w 73"/>
              <a:gd name="T77" fmla="*/ 2147483647 h 83"/>
              <a:gd name="T78" fmla="*/ 2147483647 w 73"/>
              <a:gd name="T79" fmla="*/ 2147483647 h 83"/>
              <a:gd name="T80" fmla="*/ 2147483647 w 73"/>
              <a:gd name="T81" fmla="*/ 2147483647 h 83"/>
              <a:gd name="T82" fmla="*/ 2147483647 w 73"/>
              <a:gd name="T83" fmla="*/ 2147483647 h 83"/>
              <a:gd name="T84" fmla="*/ 2147483647 w 73"/>
              <a:gd name="T85" fmla="*/ 2147483647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83"/>
              <a:gd name="T131" fmla="*/ 73 w 73"/>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83">
                <a:moveTo>
                  <a:pt x="63" y="71"/>
                </a:moveTo>
                <a:lnTo>
                  <a:pt x="53" y="83"/>
                </a:lnTo>
                <a:lnTo>
                  <a:pt x="53" y="76"/>
                </a:lnTo>
                <a:lnTo>
                  <a:pt x="52" y="71"/>
                </a:lnTo>
                <a:lnTo>
                  <a:pt x="52" y="67"/>
                </a:lnTo>
                <a:lnTo>
                  <a:pt x="51" y="65"/>
                </a:lnTo>
                <a:lnTo>
                  <a:pt x="49" y="66"/>
                </a:lnTo>
                <a:lnTo>
                  <a:pt x="46" y="68"/>
                </a:lnTo>
                <a:lnTo>
                  <a:pt x="42" y="71"/>
                </a:lnTo>
                <a:lnTo>
                  <a:pt x="36" y="76"/>
                </a:lnTo>
                <a:lnTo>
                  <a:pt x="35" y="71"/>
                </a:lnTo>
                <a:lnTo>
                  <a:pt x="35" y="66"/>
                </a:lnTo>
                <a:lnTo>
                  <a:pt x="34" y="64"/>
                </a:lnTo>
                <a:lnTo>
                  <a:pt x="33" y="63"/>
                </a:lnTo>
                <a:lnTo>
                  <a:pt x="30" y="64"/>
                </a:lnTo>
                <a:lnTo>
                  <a:pt x="27" y="65"/>
                </a:lnTo>
                <a:lnTo>
                  <a:pt x="23" y="68"/>
                </a:lnTo>
                <a:lnTo>
                  <a:pt x="18" y="71"/>
                </a:lnTo>
                <a:lnTo>
                  <a:pt x="18" y="66"/>
                </a:lnTo>
                <a:lnTo>
                  <a:pt x="17" y="62"/>
                </a:lnTo>
                <a:lnTo>
                  <a:pt x="16" y="60"/>
                </a:lnTo>
                <a:lnTo>
                  <a:pt x="15" y="58"/>
                </a:lnTo>
                <a:lnTo>
                  <a:pt x="13" y="58"/>
                </a:lnTo>
                <a:lnTo>
                  <a:pt x="10" y="60"/>
                </a:lnTo>
                <a:lnTo>
                  <a:pt x="6" y="62"/>
                </a:lnTo>
                <a:lnTo>
                  <a:pt x="0" y="66"/>
                </a:lnTo>
                <a:lnTo>
                  <a:pt x="42" y="0"/>
                </a:lnTo>
                <a:lnTo>
                  <a:pt x="46" y="3"/>
                </a:lnTo>
                <a:lnTo>
                  <a:pt x="50" y="4"/>
                </a:lnTo>
                <a:lnTo>
                  <a:pt x="53" y="6"/>
                </a:lnTo>
                <a:lnTo>
                  <a:pt x="57" y="8"/>
                </a:lnTo>
                <a:lnTo>
                  <a:pt x="61" y="8"/>
                </a:lnTo>
                <a:lnTo>
                  <a:pt x="65" y="9"/>
                </a:lnTo>
                <a:lnTo>
                  <a:pt x="69" y="9"/>
                </a:lnTo>
                <a:lnTo>
                  <a:pt x="73" y="9"/>
                </a:lnTo>
                <a:lnTo>
                  <a:pt x="71" y="17"/>
                </a:lnTo>
                <a:lnTo>
                  <a:pt x="68" y="24"/>
                </a:lnTo>
                <a:lnTo>
                  <a:pt x="67" y="31"/>
                </a:lnTo>
                <a:lnTo>
                  <a:pt x="65" y="38"/>
                </a:lnTo>
                <a:lnTo>
                  <a:pt x="64" y="46"/>
                </a:lnTo>
                <a:lnTo>
                  <a:pt x="63" y="53"/>
                </a:lnTo>
                <a:lnTo>
                  <a:pt x="63" y="62"/>
                </a:lnTo>
                <a:lnTo>
                  <a:pt x="63" y="7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2" name="Freeform 151"/>
          <p:cNvSpPr>
            <a:spLocks/>
          </p:cNvSpPr>
          <p:nvPr/>
        </p:nvSpPr>
        <p:spPr bwMode="auto">
          <a:xfrm>
            <a:off x="2382838" y="3100388"/>
            <a:ext cx="25400" cy="41275"/>
          </a:xfrm>
          <a:custGeom>
            <a:avLst/>
            <a:gdLst>
              <a:gd name="T0" fmla="*/ 0 w 18"/>
              <a:gd name="T1" fmla="*/ 2147483647 h 26"/>
              <a:gd name="T2" fmla="*/ 2147483647 w 18"/>
              <a:gd name="T3" fmla="*/ 2147483647 h 26"/>
              <a:gd name="T4" fmla="*/ 2147483647 w 18"/>
              <a:gd name="T5" fmla="*/ 2147483647 h 26"/>
              <a:gd name="T6" fmla="*/ 2147483647 w 18"/>
              <a:gd name="T7" fmla="*/ 0 h 26"/>
              <a:gd name="T8" fmla="*/ 2147483647 w 18"/>
              <a:gd name="T9" fmla="*/ 2147483647 h 26"/>
              <a:gd name="T10" fmla="*/ 2147483647 w 18"/>
              <a:gd name="T11" fmla="*/ 2147483647 h 26"/>
              <a:gd name="T12" fmla="*/ 0 w 18"/>
              <a:gd name="T13" fmla="*/ 2147483647 h 26"/>
              <a:gd name="T14" fmla="*/ 2147483647 w 18"/>
              <a:gd name="T15" fmla="*/ 2147483647 h 26"/>
              <a:gd name="T16" fmla="*/ 2147483647 w 18"/>
              <a:gd name="T17" fmla="*/ 2147483647 h 26"/>
              <a:gd name="T18" fmla="*/ 0 w 18"/>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6"/>
              <a:gd name="T32" fmla="*/ 18 w 1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6">
                <a:moveTo>
                  <a:pt x="0" y="15"/>
                </a:moveTo>
                <a:lnTo>
                  <a:pt x="8" y="18"/>
                </a:lnTo>
                <a:lnTo>
                  <a:pt x="18" y="5"/>
                </a:lnTo>
                <a:lnTo>
                  <a:pt x="11" y="0"/>
                </a:lnTo>
                <a:lnTo>
                  <a:pt x="1" y="12"/>
                </a:lnTo>
                <a:lnTo>
                  <a:pt x="9" y="14"/>
                </a:lnTo>
                <a:lnTo>
                  <a:pt x="0" y="15"/>
                </a:lnTo>
                <a:lnTo>
                  <a:pt x="1" y="26"/>
                </a:lnTo>
                <a:lnTo>
                  <a:pt x="8"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3" name="Freeform 152"/>
          <p:cNvSpPr>
            <a:spLocks/>
          </p:cNvSpPr>
          <p:nvPr/>
        </p:nvSpPr>
        <p:spPr bwMode="auto">
          <a:xfrm>
            <a:off x="2357438" y="3089275"/>
            <a:ext cx="38100" cy="38100"/>
          </a:xfrm>
          <a:custGeom>
            <a:avLst/>
            <a:gdLst>
              <a:gd name="T0" fmla="*/ 0 w 27"/>
              <a:gd name="T1" fmla="*/ 2147483647 h 24"/>
              <a:gd name="T2" fmla="*/ 2147483647 w 27"/>
              <a:gd name="T3" fmla="*/ 2147483647 h 24"/>
              <a:gd name="T4" fmla="*/ 2147483647 w 27"/>
              <a:gd name="T5" fmla="*/ 2147483647 h 24"/>
              <a:gd name="T6" fmla="*/ 2147483647 w 27"/>
              <a:gd name="T7" fmla="*/ 2147483647 h 24"/>
              <a:gd name="T8" fmla="*/ 2147483647 w 27"/>
              <a:gd name="T9" fmla="*/ 2147483647 h 24"/>
              <a:gd name="T10" fmla="*/ 2147483647 w 27"/>
              <a:gd name="T11" fmla="*/ 2147483647 h 24"/>
              <a:gd name="T12" fmla="*/ 2147483647 w 27"/>
              <a:gd name="T13" fmla="*/ 2147483647 h 24"/>
              <a:gd name="T14" fmla="*/ 2147483647 w 27"/>
              <a:gd name="T15" fmla="*/ 2147483647 h 24"/>
              <a:gd name="T16" fmla="*/ 2147483647 w 27"/>
              <a:gd name="T17" fmla="*/ 2147483647 h 24"/>
              <a:gd name="T18" fmla="*/ 2147483647 w 27"/>
              <a:gd name="T19" fmla="*/ 2147483647 h 24"/>
              <a:gd name="T20" fmla="*/ 2147483647 w 27"/>
              <a:gd name="T21" fmla="*/ 2147483647 h 24"/>
              <a:gd name="T22" fmla="*/ 2147483647 w 27"/>
              <a:gd name="T23" fmla="*/ 2147483647 h 24"/>
              <a:gd name="T24" fmla="*/ 2147483647 w 27"/>
              <a:gd name="T25" fmla="*/ 2147483647 h 24"/>
              <a:gd name="T26" fmla="*/ 2147483647 w 27"/>
              <a:gd name="T27" fmla="*/ 2147483647 h 24"/>
              <a:gd name="T28" fmla="*/ 2147483647 w 27"/>
              <a:gd name="T29" fmla="*/ 0 h 24"/>
              <a:gd name="T30" fmla="*/ 2147483647 w 27"/>
              <a:gd name="T31" fmla="*/ 2147483647 h 24"/>
              <a:gd name="T32" fmla="*/ 2147483647 w 27"/>
              <a:gd name="T33" fmla="*/ 2147483647 h 24"/>
              <a:gd name="T34" fmla="*/ 2147483647 w 27"/>
              <a:gd name="T35" fmla="*/ 2147483647 h 24"/>
              <a:gd name="T36" fmla="*/ 2147483647 w 27"/>
              <a:gd name="T37" fmla="*/ 2147483647 h 24"/>
              <a:gd name="T38" fmla="*/ 2147483647 w 27"/>
              <a:gd name="T39" fmla="*/ 2147483647 h 24"/>
              <a:gd name="T40" fmla="*/ 0 w 27"/>
              <a:gd name="T41" fmla="*/ 2147483647 h 24"/>
              <a:gd name="T42" fmla="*/ 2147483647 w 27"/>
              <a:gd name="T43" fmla="*/ 2147483647 h 24"/>
              <a:gd name="T44" fmla="*/ 2147483647 w 27"/>
              <a:gd name="T45" fmla="*/ 2147483647 h 24"/>
              <a:gd name="T46" fmla="*/ 0 w 27"/>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4"/>
              <a:gd name="T74" fmla="*/ 27 w 27"/>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4">
                <a:moveTo>
                  <a:pt x="0" y="16"/>
                </a:moveTo>
                <a:lnTo>
                  <a:pt x="8" y="19"/>
                </a:lnTo>
                <a:lnTo>
                  <a:pt x="14" y="14"/>
                </a:lnTo>
                <a:lnTo>
                  <a:pt x="18" y="10"/>
                </a:lnTo>
                <a:lnTo>
                  <a:pt x="21" y="9"/>
                </a:lnTo>
                <a:lnTo>
                  <a:pt x="18" y="8"/>
                </a:lnTo>
                <a:lnTo>
                  <a:pt x="16" y="7"/>
                </a:lnTo>
                <a:lnTo>
                  <a:pt x="17" y="10"/>
                </a:lnTo>
                <a:lnTo>
                  <a:pt x="17" y="15"/>
                </a:lnTo>
                <a:lnTo>
                  <a:pt x="18" y="22"/>
                </a:lnTo>
                <a:lnTo>
                  <a:pt x="27" y="21"/>
                </a:lnTo>
                <a:lnTo>
                  <a:pt x="26" y="14"/>
                </a:lnTo>
                <a:lnTo>
                  <a:pt x="26" y="9"/>
                </a:lnTo>
                <a:lnTo>
                  <a:pt x="25" y="5"/>
                </a:lnTo>
                <a:lnTo>
                  <a:pt x="22" y="0"/>
                </a:lnTo>
                <a:lnTo>
                  <a:pt x="16" y="1"/>
                </a:lnTo>
                <a:lnTo>
                  <a:pt x="13" y="3"/>
                </a:lnTo>
                <a:lnTo>
                  <a:pt x="9" y="7"/>
                </a:lnTo>
                <a:lnTo>
                  <a:pt x="2" y="12"/>
                </a:lnTo>
                <a:lnTo>
                  <a:pt x="10" y="15"/>
                </a:lnTo>
                <a:lnTo>
                  <a:pt x="0" y="16"/>
                </a:lnTo>
                <a:lnTo>
                  <a:pt x="2" y="24"/>
                </a:lnTo>
                <a:lnTo>
                  <a:pt x="8"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4" name="Freeform 153"/>
          <p:cNvSpPr>
            <a:spLocks/>
          </p:cNvSpPr>
          <p:nvPr/>
        </p:nvSpPr>
        <p:spPr bwMode="auto">
          <a:xfrm>
            <a:off x="2332038" y="3084513"/>
            <a:ext cx="39687" cy="33337"/>
          </a:xfrm>
          <a:custGeom>
            <a:avLst/>
            <a:gdLst>
              <a:gd name="T0" fmla="*/ 0 w 28"/>
              <a:gd name="T1" fmla="*/ 2147483647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2147483647 w 28"/>
              <a:gd name="T13" fmla="*/ 2147483647 h 21"/>
              <a:gd name="T14" fmla="*/ 2147483647 w 28"/>
              <a:gd name="T15" fmla="*/ 2147483647 h 21"/>
              <a:gd name="T16" fmla="*/ 2147483647 w 28"/>
              <a:gd name="T17" fmla="*/ 2147483647 h 21"/>
              <a:gd name="T18" fmla="*/ 2147483647 w 28"/>
              <a:gd name="T19" fmla="*/ 2147483647 h 21"/>
              <a:gd name="T20" fmla="*/ 2147483647 w 28"/>
              <a:gd name="T21" fmla="*/ 2147483647 h 21"/>
              <a:gd name="T22" fmla="*/ 2147483647 w 28"/>
              <a:gd name="T23" fmla="*/ 2147483647 h 21"/>
              <a:gd name="T24" fmla="*/ 2147483647 w 28"/>
              <a:gd name="T25" fmla="*/ 2147483647 h 21"/>
              <a:gd name="T26" fmla="*/ 2147483647 w 28"/>
              <a:gd name="T27" fmla="*/ 2147483647 h 21"/>
              <a:gd name="T28" fmla="*/ 2147483647 w 28"/>
              <a:gd name="T29" fmla="*/ 0 h 21"/>
              <a:gd name="T30" fmla="*/ 2147483647 w 28"/>
              <a:gd name="T31" fmla="*/ 2147483647 h 21"/>
              <a:gd name="T32" fmla="*/ 2147483647 w 28"/>
              <a:gd name="T33" fmla="*/ 2147483647 h 21"/>
              <a:gd name="T34" fmla="*/ 2147483647 w 28"/>
              <a:gd name="T35" fmla="*/ 2147483647 h 21"/>
              <a:gd name="T36" fmla="*/ 2147483647 w 28"/>
              <a:gd name="T37" fmla="*/ 2147483647 h 21"/>
              <a:gd name="T38" fmla="*/ 2147483647 w 28"/>
              <a:gd name="T39" fmla="*/ 2147483647 h 21"/>
              <a:gd name="T40" fmla="*/ 0 w 28"/>
              <a:gd name="T41" fmla="*/ 2147483647 h 21"/>
              <a:gd name="T42" fmla="*/ 2147483647 w 28"/>
              <a:gd name="T43" fmla="*/ 2147483647 h 21"/>
              <a:gd name="T44" fmla="*/ 2147483647 w 28"/>
              <a:gd name="T45" fmla="*/ 2147483647 h 21"/>
              <a:gd name="T46" fmla="*/ 0 w 28"/>
              <a:gd name="T47" fmla="*/ 2147483647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1"/>
              <a:gd name="T74" fmla="*/ 28 w 28"/>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1">
                <a:moveTo>
                  <a:pt x="0" y="13"/>
                </a:moveTo>
                <a:lnTo>
                  <a:pt x="7" y="17"/>
                </a:lnTo>
                <a:lnTo>
                  <a:pt x="13" y="14"/>
                </a:lnTo>
                <a:lnTo>
                  <a:pt x="17" y="11"/>
                </a:lnTo>
                <a:lnTo>
                  <a:pt x="19" y="10"/>
                </a:lnTo>
                <a:lnTo>
                  <a:pt x="17" y="8"/>
                </a:lnTo>
                <a:lnTo>
                  <a:pt x="17" y="10"/>
                </a:lnTo>
                <a:lnTo>
                  <a:pt x="18" y="13"/>
                </a:lnTo>
                <a:lnTo>
                  <a:pt x="18" y="19"/>
                </a:lnTo>
                <a:lnTo>
                  <a:pt x="28" y="18"/>
                </a:lnTo>
                <a:lnTo>
                  <a:pt x="27" y="12"/>
                </a:lnTo>
                <a:lnTo>
                  <a:pt x="27" y="7"/>
                </a:lnTo>
                <a:lnTo>
                  <a:pt x="25" y="4"/>
                </a:lnTo>
                <a:lnTo>
                  <a:pt x="20" y="0"/>
                </a:lnTo>
                <a:lnTo>
                  <a:pt x="16" y="1"/>
                </a:lnTo>
                <a:lnTo>
                  <a:pt x="12" y="3"/>
                </a:lnTo>
                <a:lnTo>
                  <a:pt x="8" y="6"/>
                </a:lnTo>
                <a:lnTo>
                  <a:pt x="2" y="9"/>
                </a:lnTo>
                <a:lnTo>
                  <a:pt x="9" y="13"/>
                </a:lnTo>
                <a:lnTo>
                  <a:pt x="0" y="13"/>
                </a:lnTo>
                <a:lnTo>
                  <a:pt x="1" y="21"/>
                </a:lnTo>
                <a:lnTo>
                  <a:pt x="7" y="17"/>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5" name="Freeform 154"/>
          <p:cNvSpPr>
            <a:spLocks/>
          </p:cNvSpPr>
          <p:nvPr/>
        </p:nvSpPr>
        <p:spPr bwMode="auto">
          <a:xfrm>
            <a:off x="2292350" y="3078163"/>
            <a:ext cx="52388" cy="46037"/>
          </a:xfrm>
          <a:custGeom>
            <a:avLst/>
            <a:gdLst>
              <a:gd name="T0" fmla="*/ 2147483647 w 37"/>
              <a:gd name="T1" fmla="*/ 2147483647 h 29"/>
              <a:gd name="T2" fmla="*/ 2147483647 w 37"/>
              <a:gd name="T3" fmla="*/ 2147483647 h 29"/>
              <a:gd name="T4" fmla="*/ 2147483647 w 37"/>
              <a:gd name="T5" fmla="*/ 2147483647 h 29"/>
              <a:gd name="T6" fmla="*/ 2147483647 w 37"/>
              <a:gd name="T7" fmla="*/ 2147483647 h 29"/>
              <a:gd name="T8" fmla="*/ 2147483647 w 37"/>
              <a:gd name="T9" fmla="*/ 2147483647 h 29"/>
              <a:gd name="T10" fmla="*/ 2147483647 w 37"/>
              <a:gd name="T11" fmla="*/ 2147483647 h 29"/>
              <a:gd name="T12" fmla="*/ 2147483647 w 37"/>
              <a:gd name="T13" fmla="*/ 2147483647 h 29"/>
              <a:gd name="T14" fmla="*/ 2147483647 w 37"/>
              <a:gd name="T15" fmla="*/ 2147483647 h 29"/>
              <a:gd name="T16" fmla="*/ 2147483647 w 37"/>
              <a:gd name="T17" fmla="*/ 2147483647 h 29"/>
              <a:gd name="T18" fmla="*/ 2147483647 w 37"/>
              <a:gd name="T19" fmla="*/ 2147483647 h 29"/>
              <a:gd name="T20" fmla="*/ 2147483647 w 37"/>
              <a:gd name="T21" fmla="*/ 2147483647 h 29"/>
              <a:gd name="T22" fmla="*/ 2147483647 w 37"/>
              <a:gd name="T23" fmla="*/ 2147483647 h 29"/>
              <a:gd name="T24" fmla="*/ 2147483647 w 37"/>
              <a:gd name="T25" fmla="*/ 2147483647 h 29"/>
              <a:gd name="T26" fmla="*/ 2147483647 w 37"/>
              <a:gd name="T27" fmla="*/ 2147483647 h 29"/>
              <a:gd name="T28" fmla="*/ 2147483647 w 37"/>
              <a:gd name="T29" fmla="*/ 0 h 29"/>
              <a:gd name="T30" fmla="*/ 2147483647 w 37"/>
              <a:gd name="T31" fmla="*/ 0 h 29"/>
              <a:gd name="T32" fmla="*/ 2147483647 w 37"/>
              <a:gd name="T33" fmla="*/ 2147483647 h 29"/>
              <a:gd name="T34" fmla="*/ 2147483647 w 37"/>
              <a:gd name="T35" fmla="*/ 2147483647 h 29"/>
              <a:gd name="T36" fmla="*/ 2147483647 w 37"/>
              <a:gd name="T37" fmla="*/ 2147483647 h 29"/>
              <a:gd name="T38" fmla="*/ 2147483647 w 37"/>
              <a:gd name="T39" fmla="*/ 2147483647 h 29"/>
              <a:gd name="T40" fmla="*/ 2147483647 w 37"/>
              <a:gd name="T41" fmla="*/ 2147483647 h 29"/>
              <a:gd name="T42" fmla="*/ 0 w 37"/>
              <a:gd name="T43" fmla="*/ 2147483647 h 29"/>
              <a:gd name="T44" fmla="*/ 2147483647 w 37"/>
              <a:gd name="T45" fmla="*/ 2147483647 h 29"/>
              <a:gd name="T46" fmla="*/ 2147483647 w 37"/>
              <a:gd name="T47" fmla="*/ 214748364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29"/>
              <a:gd name="T74" fmla="*/ 37 w 37"/>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29">
                <a:moveTo>
                  <a:pt x="11" y="10"/>
                </a:moveTo>
                <a:lnTo>
                  <a:pt x="18" y="17"/>
                </a:lnTo>
                <a:lnTo>
                  <a:pt x="23" y="12"/>
                </a:lnTo>
                <a:lnTo>
                  <a:pt x="27" y="10"/>
                </a:lnTo>
                <a:lnTo>
                  <a:pt x="29" y="9"/>
                </a:lnTo>
                <a:lnTo>
                  <a:pt x="28" y="8"/>
                </a:lnTo>
                <a:lnTo>
                  <a:pt x="27" y="8"/>
                </a:lnTo>
                <a:lnTo>
                  <a:pt x="27" y="9"/>
                </a:lnTo>
                <a:lnTo>
                  <a:pt x="28" y="13"/>
                </a:lnTo>
                <a:lnTo>
                  <a:pt x="28" y="17"/>
                </a:lnTo>
                <a:lnTo>
                  <a:pt x="37" y="17"/>
                </a:lnTo>
                <a:lnTo>
                  <a:pt x="37" y="12"/>
                </a:lnTo>
                <a:lnTo>
                  <a:pt x="37" y="8"/>
                </a:lnTo>
                <a:lnTo>
                  <a:pt x="35" y="4"/>
                </a:lnTo>
                <a:lnTo>
                  <a:pt x="33" y="0"/>
                </a:lnTo>
                <a:lnTo>
                  <a:pt x="27" y="0"/>
                </a:lnTo>
                <a:lnTo>
                  <a:pt x="23" y="2"/>
                </a:lnTo>
                <a:lnTo>
                  <a:pt x="18" y="4"/>
                </a:lnTo>
                <a:lnTo>
                  <a:pt x="12" y="8"/>
                </a:lnTo>
                <a:lnTo>
                  <a:pt x="19" y="15"/>
                </a:lnTo>
                <a:lnTo>
                  <a:pt x="11" y="10"/>
                </a:lnTo>
                <a:lnTo>
                  <a:pt x="0" y="29"/>
                </a:lnTo>
                <a:lnTo>
                  <a:pt x="18" y="17"/>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6" name="Freeform 155"/>
          <p:cNvSpPr>
            <a:spLocks/>
          </p:cNvSpPr>
          <p:nvPr/>
        </p:nvSpPr>
        <p:spPr bwMode="auto">
          <a:xfrm>
            <a:off x="2308225" y="2981325"/>
            <a:ext cx="71438" cy="120650"/>
          </a:xfrm>
          <a:custGeom>
            <a:avLst/>
            <a:gdLst>
              <a:gd name="T0" fmla="*/ 2147483647 w 50"/>
              <a:gd name="T1" fmla="*/ 2147483647 h 76"/>
              <a:gd name="T2" fmla="*/ 2147483647 w 50"/>
              <a:gd name="T3" fmla="*/ 2147483647 h 76"/>
              <a:gd name="T4" fmla="*/ 0 w 50"/>
              <a:gd name="T5" fmla="*/ 2147483647 h 76"/>
              <a:gd name="T6" fmla="*/ 2147483647 w 50"/>
              <a:gd name="T7" fmla="*/ 2147483647 h 76"/>
              <a:gd name="T8" fmla="*/ 2147483647 w 50"/>
              <a:gd name="T9" fmla="*/ 2147483647 h 76"/>
              <a:gd name="T10" fmla="*/ 2147483647 w 50"/>
              <a:gd name="T11" fmla="*/ 2147483647 h 76"/>
              <a:gd name="T12" fmla="*/ 2147483647 w 50"/>
              <a:gd name="T13" fmla="*/ 2147483647 h 76"/>
              <a:gd name="T14" fmla="*/ 2147483647 w 50"/>
              <a:gd name="T15" fmla="*/ 0 h 76"/>
              <a:gd name="T16" fmla="*/ 2147483647 w 50"/>
              <a:gd name="T17" fmla="*/ 2147483647 h 76"/>
              <a:gd name="T18" fmla="*/ 2147483647 w 50"/>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6"/>
              <a:gd name="T32" fmla="*/ 50 w 5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6">
                <a:moveTo>
                  <a:pt x="49" y="3"/>
                </a:moveTo>
                <a:lnTo>
                  <a:pt x="42" y="4"/>
                </a:lnTo>
                <a:lnTo>
                  <a:pt x="0" y="71"/>
                </a:lnTo>
                <a:lnTo>
                  <a:pt x="8" y="76"/>
                </a:lnTo>
                <a:lnTo>
                  <a:pt x="50" y="9"/>
                </a:lnTo>
                <a:lnTo>
                  <a:pt x="44" y="10"/>
                </a:lnTo>
                <a:lnTo>
                  <a:pt x="49" y="3"/>
                </a:lnTo>
                <a:lnTo>
                  <a:pt x="45" y="0"/>
                </a:lnTo>
                <a:lnTo>
                  <a:pt x="42" y="4"/>
                </a:lnTo>
                <a:lnTo>
                  <a:pt x="4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7" name="Freeform 156"/>
          <p:cNvSpPr>
            <a:spLocks/>
          </p:cNvSpPr>
          <p:nvPr/>
        </p:nvSpPr>
        <p:spPr bwMode="auto">
          <a:xfrm>
            <a:off x="2370138" y="2986088"/>
            <a:ext cx="57150" cy="28575"/>
          </a:xfrm>
          <a:custGeom>
            <a:avLst/>
            <a:gdLst>
              <a:gd name="T0" fmla="*/ 2147483647 w 40"/>
              <a:gd name="T1" fmla="*/ 2147483647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2147483647 h 18"/>
              <a:gd name="T16" fmla="*/ 2147483647 w 40"/>
              <a:gd name="T17" fmla="*/ 2147483647 h 18"/>
              <a:gd name="T18" fmla="*/ 2147483647 w 40"/>
              <a:gd name="T19" fmla="*/ 0 h 18"/>
              <a:gd name="T20" fmla="*/ 0 w 40"/>
              <a:gd name="T21" fmla="*/ 2147483647 h 18"/>
              <a:gd name="T22" fmla="*/ 2147483647 w 40"/>
              <a:gd name="T23" fmla="*/ 2147483647 h 18"/>
              <a:gd name="T24" fmla="*/ 2147483647 w 40"/>
              <a:gd name="T25" fmla="*/ 2147483647 h 18"/>
              <a:gd name="T26" fmla="*/ 2147483647 w 40"/>
              <a:gd name="T27" fmla="*/ 2147483647 h 18"/>
              <a:gd name="T28" fmla="*/ 2147483647 w 40"/>
              <a:gd name="T29" fmla="*/ 2147483647 h 18"/>
              <a:gd name="T30" fmla="*/ 2147483647 w 40"/>
              <a:gd name="T31" fmla="*/ 2147483647 h 18"/>
              <a:gd name="T32" fmla="*/ 2147483647 w 40"/>
              <a:gd name="T33" fmla="*/ 2147483647 h 18"/>
              <a:gd name="T34" fmla="*/ 2147483647 w 40"/>
              <a:gd name="T35" fmla="*/ 2147483647 h 18"/>
              <a:gd name="T36" fmla="*/ 2147483647 w 40"/>
              <a:gd name="T37" fmla="*/ 2147483647 h 18"/>
              <a:gd name="T38" fmla="*/ 2147483647 w 40"/>
              <a:gd name="T39" fmla="*/ 2147483647 h 18"/>
              <a:gd name="T40" fmla="*/ 2147483647 w 40"/>
              <a:gd name="T41" fmla="*/ 2147483647 h 18"/>
              <a:gd name="T42" fmla="*/ 2147483647 w 40"/>
              <a:gd name="T43" fmla="*/ 2147483647 h 18"/>
              <a:gd name="T44" fmla="*/ 2147483647 w 40"/>
              <a:gd name="T45" fmla="*/ 2147483647 h 18"/>
              <a:gd name="T46" fmla="*/ 2147483647 w 40"/>
              <a:gd name="T47" fmla="*/ 2147483647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18"/>
              <a:gd name="T74" fmla="*/ 40 w 40"/>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18">
                <a:moveTo>
                  <a:pt x="38" y="15"/>
                </a:moveTo>
                <a:lnTo>
                  <a:pt x="33" y="9"/>
                </a:lnTo>
                <a:lnTo>
                  <a:pt x="29" y="9"/>
                </a:lnTo>
                <a:lnTo>
                  <a:pt x="26" y="9"/>
                </a:lnTo>
                <a:lnTo>
                  <a:pt x="23" y="8"/>
                </a:lnTo>
                <a:lnTo>
                  <a:pt x="19" y="7"/>
                </a:lnTo>
                <a:lnTo>
                  <a:pt x="15" y="6"/>
                </a:lnTo>
                <a:lnTo>
                  <a:pt x="12" y="4"/>
                </a:lnTo>
                <a:lnTo>
                  <a:pt x="8" y="3"/>
                </a:lnTo>
                <a:lnTo>
                  <a:pt x="5" y="0"/>
                </a:lnTo>
                <a:lnTo>
                  <a:pt x="0" y="7"/>
                </a:lnTo>
                <a:lnTo>
                  <a:pt x="4" y="11"/>
                </a:lnTo>
                <a:lnTo>
                  <a:pt x="8" y="12"/>
                </a:lnTo>
                <a:lnTo>
                  <a:pt x="12" y="14"/>
                </a:lnTo>
                <a:lnTo>
                  <a:pt x="16" y="16"/>
                </a:lnTo>
                <a:lnTo>
                  <a:pt x="20" y="17"/>
                </a:lnTo>
                <a:lnTo>
                  <a:pt x="25" y="18"/>
                </a:lnTo>
                <a:lnTo>
                  <a:pt x="29" y="18"/>
                </a:lnTo>
                <a:lnTo>
                  <a:pt x="33" y="18"/>
                </a:lnTo>
                <a:lnTo>
                  <a:pt x="29" y="12"/>
                </a:lnTo>
                <a:lnTo>
                  <a:pt x="38" y="15"/>
                </a:lnTo>
                <a:lnTo>
                  <a:pt x="40" y="8"/>
                </a:lnTo>
                <a:lnTo>
                  <a:pt x="33" y="9"/>
                </a:lnTo>
                <a:lnTo>
                  <a:pt x="3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8" name="Freeform 157"/>
          <p:cNvSpPr>
            <a:spLocks/>
          </p:cNvSpPr>
          <p:nvPr/>
        </p:nvSpPr>
        <p:spPr bwMode="auto">
          <a:xfrm>
            <a:off x="2395538" y="3005138"/>
            <a:ext cx="28575" cy="103187"/>
          </a:xfrm>
          <a:custGeom>
            <a:avLst/>
            <a:gdLst>
              <a:gd name="T0" fmla="*/ 2147483647 w 20"/>
              <a:gd name="T1" fmla="*/ 2147483647 h 65"/>
              <a:gd name="T2" fmla="*/ 2147483647 w 20"/>
              <a:gd name="T3" fmla="*/ 2147483647 h 65"/>
              <a:gd name="T4" fmla="*/ 2147483647 w 20"/>
              <a:gd name="T5" fmla="*/ 2147483647 h 65"/>
              <a:gd name="T6" fmla="*/ 2147483647 w 20"/>
              <a:gd name="T7" fmla="*/ 2147483647 h 65"/>
              <a:gd name="T8" fmla="*/ 2147483647 w 20"/>
              <a:gd name="T9" fmla="*/ 2147483647 h 65"/>
              <a:gd name="T10" fmla="*/ 2147483647 w 20"/>
              <a:gd name="T11" fmla="*/ 2147483647 h 65"/>
              <a:gd name="T12" fmla="*/ 2147483647 w 20"/>
              <a:gd name="T13" fmla="*/ 2147483647 h 65"/>
              <a:gd name="T14" fmla="*/ 2147483647 w 20"/>
              <a:gd name="T15" fmla="*/ 2147483647 h 65"/>
              <a:gd name="T16" fmla="*/ 2147483647 w 20"/>
              <a:gd name="T17" fmla="*/ 2147483647 h 65"/>
              <a:gd name="T18" fmla="*/ 2147483647 w 20"/>
              <a:gd name="T19" fmla="*/ 2147483647 h 65"/>
              <a:gd name="T20" fmla="*/ 2147483647 w 20"/>
              <a:gd name="T21" fmla="*/ 0 h 65"/>
              <a:gd name="T22" fmla="*/ 2147483647 w 20"/>
              <a:gd name="T23" fmla="*/ 2147483647 h 65"/>
              <a:gd name="T24" fmla="*/ 2147483647 w 20"/>
              <a:gd name="T25" fmla="*/ 2147483647 h 65"/>
              <a:gd name="T26" fmla="*/ 2147483647 w 20"/>
              <a:gd name="T27" fmla="*/ 2147483647 h 65"/>
              <a:gd name="T28" fmla="*/ 2147483647 w 20"/>
              <a:gd name="T29" fmla="*/ 2147483647 h 65"/>
              <a:gd name="T30" fmla="*/ 2147483647 w 20"/>
              <a:gd name="T31" fmla="*/ 2147483647 h 65"/>
              <a:gd name="T32" fmla="*/ 2147483647 w 20"/>
              <a:gd name="T33" fmla="*/ 2147483647 h 65"/>
              <a:gd name="T34" fmla="*/ 0 w 20"/>
              <a:gd name="T35" fmla="*/ 2147483647 h 65"/>
              <a:gd name="T36" fmla="*/ 2147483647 w 20"/>
              <a:gd name="T37" fmla="*/ 2147483647 h 65"/>
              <a:gd name="T38" fmla="*/ 2147483647 w 20"/>
              <a:gd name="T39" fmla="*/ 2147483647 h 65"/>
              <a:gd name="T40" fmla="*/ 2147483647 w 20"/>
              <a:gd name="T41" fmla="*/ 2147483647 h 65"/>
              <a:gd name="T42" fmla="*/ 2147483647 w 20"/>
              <a:gd name="T43" fmla="*/ 2147483647 h 65"/>
              <a:gd name="T44" fmla="*/ 2147483647 w 20"/>
              <a:gd name="T45" fmla="*/ 2147483647 h 65"/>
              <a:gd name="T46" fmla="*/ 2147483647 w 20"/>
              <a:gd name="T47" fmla="*/ 214748364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65"/>
              <a:gd name="T74" fmla="*/ 20 w 2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65">
                <a:moveTo>
                  <a:pt x="9" y="65"/>
                </a:moveTo>
                <a:lnTo>
                  <a:pt x="10" y="62"/>
                </a:lnTo>
                <a:lnTo>
                  <a:pt x="9" y="54"/>
                </a:lnTo>
                <a:lnTo>
                  <a:pt x="10" y="46"/>
                </a:lnTo>
                <a:lnTo>
                  <a:pt x="10" y="38"/>
                </a:lnTo>
                <a:lnTo>
                  <a:pt x="11" y="31"/>
                </a:lnTo>
                <a:lnTo>
                  <a:pt x="13" y="25"/>
                </a:lnTo>
                <a:lnTo>
                  <a:pt x="15" y="17"/>
                </a:lnTo>
                <a:lnTo>
                  <a:pt x="17" y="11"/>
                </a:lnTo>
                <a:lnTo>
                  <a:pt x="20" y="3"/>
                </a:lnTo>
                <a:lnTo>
                  <a:pt x="11" y="0"/>
                </a:lnTo>
                <a:lnTo>
                  <a:pt x="8" y="7"/>
                </a:lnTo>
                <a:lnTo>
                  <a:pt x="6" y="15"/>
                </a:lnTo>
                <a:lnTo>
                  <a:pt x="4" y="22"/>
                </a:lnTo>
                <a:lnTo>
                  <a:pt x="2" y="29"/>
                </a:lnTo>
                <a:lnTo>
                  <a:pt x="1" y="37"/>
                </a:lnTo>
                <a:lnTo>
                  <a:pt x="1" y="45"/>
                </a:lnTo>
                <a:lnTo>
                  <a:pt x="0" y="54"/>
                </a:lnTo>
                <a:lnTo>
                  <a:pt x="1" y="63"/>
                </a:lnTo>
                <a:lnTo>
                  <a:pt x="2" y="60"/>
                </a:lnTo>
                <a:lnTo>
                  <a:pt x="9" y="65"/>
                </a:lnTo>
                <a:lnTo>
                  <a:pt x="10" y="64"/>
                </a:lnTo>
                <a:lnTo>
                  <a:pt x="10" y="62"/>
                </a:lnTo>
                <a:lnTo>
                  <a:pt x="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79" name="Freeform 158"/>
          <p:cNvSpPr>
            <a:spLocks/>
          </p:cNvSpPr>
          <p:nvPr/>
        </p:nvSpPr>
        <p:spPr bwMode="auto">
          <a:xfrm>
            <a:off x="6678613" y="3082925"/>
            <a:ext cx="250825" cy="568325"/>
          </a:xfrm>
          <a:custGeom>
            <a:avLst/>
            <a:gdLst>
              <a:gd name="T0" fmla="*/ 2147483647 w 178"/>
              <a:gd name="T1" fmla="*/ 2147483647 h 358"/>
              <a:gd name="T2" fmla="*/ 2147483647 w 178"/>
              <a:gd name="T3" fmla="*/ 2147483647 h 358"/>
              <a:gd name="T4" fmla="*/ 2147483647 w 178"/>
              <a:gd name="T5" fmla="*/ 2147483647 h 358"/>
              <a:gd name="T6" fmla="*/ 2147483647 w 178"/>
              <a:gd name="T7" fmla="*/ 2147483647 h 358"/>
              <a:gd name="T8" fmla="*/ 2147483647 w 178"/>
              <a:gd name="T9" fmla="*/ 2147483647 h 358"/>
              <a:gd name="T10" fmla="*/ 2147483647 w 178"/>
              <a:gd name="T11" fmla="*/ 2147483647 h 358"/>
              <a:gd name="T12" fmla="*/ 2147483647 w 178"/>
              <a:gd name="T13" fmla="*/ 2147483647 h 358"/>
              <a:gd name="T14" fmla="*/ 2147483647 w 178"/>
              <a:gd name="T15" fmla="*/ 2147483647 h 358"/>
              <a:gd name="T16" fmla="*/ 2147483647 w 178"/>
              <a:gd name="T17" fmla="*/ 2147483647 h 358"/>
              <a:gd name="T18" fmla="*/ 2147483647 w 178"/>
              <a:gd name="T19" fmla="*/ 2147483647 h 358"/>
              <a:gd name="T20" fmla="*/ 0 w 178"/>
              <a:gd name="T21" fmla="*/ 2147483647 h 358"/>
              <a:gd name="T22" fmla="*/ 0 w 178"/>
              <a:gd name="T23" fmla="*/ 2147483647 h 358"/>
              <a:gd name="T24" fmla="*/ 2147483647 w 178"/>
              <a:gd name="T25" fmla="*/ 2147483647 h 358"/>
              <a:gd name="T26" fmla="*/ 2147483647 w 178"/>
              <a:gd name="T27" fmla="*/ 2147483647 h 358"/>
              <a:gd name="T28" fmla="*/ 2147483647 w 178"/>
              <a:gd name="T29" fmla="*/ 2147483647 h 358"/>
              <a:gd name="T30" fmla="*/ 2147483647 w 178"/>
              <a:gd name="T31" fmla="*/ 2147483647 h 358"/>
              <a:gd name="T32" fmla="*/ 2147483647 w 178"/>
              <a:gd name="T33" fmla="*/ 2147483647 h 358"/>
              <a:gd name="T34" fmla="*/ 2147483647 w 178"/>
              <a:gd name="T35" fmla="*/ 2147483647 h 358"/>
              <a:gd name="T36" fmla="*/ 2147483647 w 178"/>
              <a:gd name="T37" fmla="*/ 2147483647 h 358"/>
              <a:gd name="T38" fmla="*/ 2147483647 w 178"/>
              <a:gd name="T39" fmla="*/ 2147483647 h 358"/>
              <a:gd name="T40" fmla="*/ 2147483647 w 178"/>
              <a:gd name="T41" fmla="*/ 2147483647 h 358"/>
              <a:gd name="T42" fmla="*/ 2147483647 w 178"/>
              <a:gd name="T43" fmla="*/ 2147483647 h 358"/>
              <a:gd name="T44" fmla="*/ 2147483647 w 178"/>
              <a:gd name="T45" fmla="*/ 2147483647 h 358"/>
              <a:gd name="T46" fmla="*/ 2147483647 w 178"/>
              <a:gd name="T47" fmla="*/ 2147483647 h 358"/>
              <a:gd name="T48" fmla="*/ 2147483647 w 178"/>
              <a:gd name="T49" fmla="*/ 2147483647 h 358"/>
              <a:gd name="T50" fmla="*/ 2147483647 w 178"/>
              <a:gd name="T51" fmla="*/ 2147483647 h 358"/>
              <a:gd name="T52" fmla="*/ 2147483647 w 178"/>
              <a:gd name="T53" fmla="*/ 2147483647 h 358"/>
              <a:gd name="T54" fmla="*/ 2147483647 w 178"/>
              <a:gd name="T55" fmla="*/ 2147483647 h 358"/>
              <a:gd name="T56" fmla="*/ 2147483647 w 178"/>
              <a:gd name="T57" fmla="*/ 2147483647 h 358"/>
              <a:gd name="T58" fmla="*/ 2147483647 w 178"/>
              <a:gd name="T59" fmla="*/ 2147483647 h 358"/>
              <a:gd name="T60" fmla="*/ 2147483647 w 178"/>
              <a:gd name="T61" fmla="*/ 2147483647 h 358"/>
              <a:gd name="T62" fmla="*/ 2147483647 w 178"/>
              <a:gd name="T63" fmla="*/ 2147483647 h 358"/>
              <a:gd name="T64" fmla="*/ 2147483647 w 178"/>
              <a:gd name="T65" fmla="*/ 0 h 358"/>
              <a:gd name="T66" fmla="*/ 2147483647 w 178"/>
              <a:gd name="T67" fmla="*/ 2147483647 h 358"/>
              <a:gd name="T68" fmla="*/ 2147483647 w 178"/>
              <a:gd name="T69" fmla="*/ 2147483647 h 358"/>
              <a:gd name="T70" fmla="*/ 2147483647 w 178"/>
              <a:gd name="T71" fmla="*/ 2147483647 h 358"/>
              <a:gd name="T72" fmla="*/ 2147483647 w 178"/>
              <a:gd name="T73" fmla="*/ 2147483647 h 358"/>
              <a:gd name="T74" fmla="*/ 2147483647 w 178"/>
              <a:gd name="T75" fmla="*/ 2147483647 h 358"/>
              <a:gd name="T76" fmla="*/ 2147483647 w 178"/>
              <a:gd name="T77" fmla="*/ 2147483647 h 358"/>
              <a:gd name="T78" fmla="*/ 2147483647 w 178"/>
              <a:gd name="T79" fmla="*/ 2147483647 h 358"/>
              <a:gd name="T80" fmla="*/ 2147483647 w 178"/>
              <a:gd name="T81" fmla="*/ 2147483647 h 358"/>
              <a:gd name="T82" fmla="*/ 2147483647 w 178"/>
              <a:gd name="T83" fmla="*/ 2147483647 h 358"/>
              <a:gd name="T84" fmla="*/ 2147483647 w 178"/>
              <a:gd name="T85" fmla="*/ 2147483647 h 358"/>
              <a:gd name="T86" fmla="*/ 2147483647 w 178"/>
              <a:gd name="T87" fmla="*/ 2147483647 h 358"/>
              <a:gd name="T88" fmla="*/ 2147483647 w 178"/>
              <a:gd name="T89" fmla="*/ 2147483647 h 358"/>
              <a:gd name="T90" fmla="*/ 2147483647 w 178"/>
              <a:gd name="T91" fmla="*/ 2147483647 h 358"/>
              <a:gd name="T92" fmla="*/ 2147483647 w 178"/>
              <a:gd name="T93" fmla="*/ 2147483647 h 358"/>
              <a:gd name="T94" fmla="*/ 2147483647 w 178"/>
              <a:gd name="T95" fmla="*/ 2147483647 h 358"/>
              <a:gd name="T96" fmla="*/ 2147483647 w 178"/>
              <a:gd name="T97" fmla="*/ 2147483647 h 358"/>
              <a:gd name="T98" fmla="*/ 2147483647 w 178"/>
              <a:gd name="T99" fmla="*/ 2147483647 h 358"/>
              <a:gd name="T100" fmla="*/ 2147483647 w 178"/>
              <a:gd name="T101" fmla="*/ 2147483647 h 3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
              <a:gd name="T154" fmla="*/ 0 h 358"/>
              <a:gd name="T155" fmla="*/ 178 w 178"/>
              <a:gd name="T156" fmla="*/ 358 h 3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 h="358">
                <a:moveTo>
                  <a:pt x="12" y="342"/>
                </a:moveTo>
                <a:lnTo>
                  <a:pt x="10" y="338"/>
                </a:lnTo>
                <a:lnTo>
                  <a:pt x="9" y="331"/>
                </a:lnTo>
                <a:lnTo>
                  <a:pt x="8" y="325"/>
                </a:lnTo>
                <a:lnTo>
                  <a:pt x="6" y="316"/>
                </a:lnTo>
                <a:lnTo>
                  <a:pt x="5" y="306"/>
                </a:lnTo>
                <a:lnTo>
                  <a:pt x="4" y="295"/>
                </a:lnTo>
                <a:lnTo>
                  <a:pt x="2" y="283"/>
                </a:lnTo>
                <a:lnTo>
                  <a:pt x="1" y="270"/>
                </a:lnTo>
                <a:lnTo>
                  <a:pt x="1" y="258"/>
                </a:lnTo>
                <a:lnTo>
                  <a:pt x="0" y="244"/>
                </a:lnTo>
                <a:lnTo>
                  <a:pt x="0" y="230"/>
                </a:lnTo>
                <a:lnTo>
                  <a:pt x="1" y="215"/>
                </a:lnTo>
                <a:lnTo>
                  <a:pt x="2" y="201"/>
                </a:lnTo>
                <a:lnTo>
                  <a:pt x="5" y="186"/>
                </a:lnTo>
                <a:lnTo>
                  <a:pt x="7" y="172"/>
                </a:lnTo>
                <a:lnTo>
                  <a:pt x="11" y="158"/>
                </a:lnTo>
                <a:lnTo>
                  <a:pt x="13" y="149"/>
                </a:lnTo>
                <a:lnTo>
                  <a:pt x="17" y="141"/>
                </a:lnTo>
                <a:lnTo>
                  <a:pt x="20" y="133"/>
                </a:lnTo>
                <a:lnTo>
                  <a:pt x="25" y="124"/>
                </a:lnTo>
                <a:lnTo>
                  <a:pt x="30" y="115"/>
                </a:lnTo>
                <a:lnTo>
                  <a:pt x="35" y="106"/>
                </a:lnTo>
                <a:lnTo>
                  <a:pt x="42" y="97"/>
                </a:lnTo>
                <a:lnTo>
                  <a:pt x="48" y="88"/>
                </a:lnTo>
                <a:lnTo>
                  <a:pt x="55" y="79"/>
                </a:lnTo>
                <a:lnTo>
                  <a:pt x="62" y="68"/>
                </a:lnTo>
                <a:lnTo>
                  <a:pt x="70" y="58"/>
                </a:lnTo>
                <a:lnTo>
                  <a:pt x="78" y="48"/>
                </a:lnTo>
                <a:lnTo>
                  <a:pt x="87" y="37"/>
                </a:lnTo>
                <a:lnTo>
                  <a:pt x="95" y="24"/>
                </a:lnTo>
                <a:lnTo>
                  <a:pt x="104" y="12"/>
                </a:lnTo>
                <a:lnTo>
                  <a:pt x="112" y="0"/>
                </a:lnTo>
                <a:lnTo>
                  <a:pt x="168" y="8"/>
                </a:lnTo>
                <a:lnTo>
                  <a:pt x="172" y="35"/>
                </a:lnTo>
                <a:lnTo>
                  <a:pt x="175" y="60"/>
                </a:lnTo>
                <a:lnTo>
                  <a:pt x="177" y="84"/>
                </a:lnTo>
                <a:lnTo>
                  <a:pt x="178" y="108"/>
                </a:lnTo>
                <a:lnTo>
                  <a:pt x="178" y="131"/>
                </a:lnTo>
                <a:lnTo>
                  <a:pt x="176" y="153"/>
                </a:lnTo>
                <a:lnTo>
                  <a:pt x="173" y="175"/>
                </a:lnTo>
                <a:lnTo>
                  <a:pt x="169" y="196"/>
                </a:lnTo>
                <a:lnTo>
                  <a:pt x="163" y="217"/>
                </a:lnTo>
                <a:lnTo>
                  <a:pt x="155" y="238"/>
                </a:lnTo>
                <a:lnTo>
                  <a:pt x="146" y="258"/>
                </a:lnTo>
                <a:lnTo>
                  <a:pt x="134" y="278"/>
                </a:lnTo>
                <a:lnTo>
                  <a:pt x="121" y="298"/>
                </a:lnTo>
                <a:lnTo>
                  <a:pt x="106" y="318"/>
                </a:lnTo>
                <a:lnTo>
                  <a:pt x="88" y="338"/>
                </a:lnTo>
                <a:lnTo>
                  <a:pt x="69" y="358"/>
                </a:lnTo>
                <a:lnTo>
                  <a:pt x="12" y="342"/>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0" name="Freeform 159"/>
          <p:cNvSpPr>
            <a:spLocks/>
          </p:cNvSpPr>
          <p:nvPr/>
        </p:nvSpPr>
        <p:spPr bwMode="auto">
          <a:xfrm>
            <a:off x="6673850" y="3332163"/>
            <a:ext cx="26988" cy="295275"/>
          </a:xfrm>
          <a:custGeom>
            <a:avLst/>
            <a:gdLst>
              <a:gd name="T0" fmla="*/ 2147483647 w 20"/>
              <a:gd name="T1" fmla="*/ 0 h 186"/>
              <a:gd name="T2" fmla="*/ 2147483647 w 20"/>
              <a:gd name="T3" fmla="*/ 0 h 186"/>
              <a:gd name="T4" fmla="*/ 2147483647 w 20"/>
              <a:gd name="T5" fmla="*/ 2147483647 h 186"/>
              <a:gd name="T6" fmla="*/ 2147483647 w 20"/>
              <a:gd name="T7" fmla="*/ 2147483647 h 186"/>
              <a:gd name="T8" fmla="*/ 2147483647 w 20"/>
              <a:gd name="T9" fmla="*/ 2147483647 h 186"/>
              <a:gd name="T10" fmla="*/ 2147483647 w 20"/>
              <a:gd name="T11" fmla="*/ 2147483647 h 186"/>
              <a:gd name="T12" fmla="*/ 0 w 20"/>
              <a:gd name="T13" fmla="*/ 2147483647 h 186"/>
              <a:gd name="T14" fmla="*/ 0 w 20"/>
              <a:gd name="T15" fmla="*/ 2147483647 h 186"/>
              <a:gd name="T16" fmla="*/ 0 w 20"/>
              <a:gd name="T17" fmla="*/ 2147483647 h 186"/>
              <a:gd name="T18" fmla="*/ 2147483647 w 20"/>
              <a:gd name="T19" fmla="*/ 2147483647 h 186"/>
              <a:gd name="T20" fmla="*/ 2147483647 w 20"/>
              <a:gd name="T21" fmla="*/ 2147483647 h 186"/>
              <a:gd name="T22" fmla="*/ 2147483647 w 20"/>
              <a:gd name="T23" fmla="*/ 2147483647 h 186"/>
              <a:gd name="T24" fmla="*/ 2147483647 w 20"/>
              <a:gd name="T25" fmla="*/ 2147483647 h 186"/>
              <a:gd name="T26" fmla="*/ 2147483647 w 20"/>
              <a:gd name="T27" fmla="*/ 2147483647 h 186"/>
              <a:gd name="T28" fmla="*/ 2147483647 w 20"/>
              <a:gd name="T29" fmla="*/ 2147483647 h 186"/>
              <a:gd name="T30" fmla="*/ 2147483647 w 20"/>
              <a:gd name="T31" fmla="*/ 2147483647 h 186"/>
              <a:gd name="T32" fmla="*/ 2147483647 w 20"/>
              <a:gd name="T33" fmla="*/ 2147483647 h 186"/>
              <a:gd name="T34" fmla="*/ 2147483647 w 20"/>
              <a:gd name="T35" fmla="*/ 2147483647 h 186"/>
              <a:gd name="T36" fmla="*/ 2147483647 w 20"/>
              <a:gd name="T37" fmla="*/ 2147483647 h 186"/>
              <a:gd name="T38" fmla="*/ 2147483647 w 20"/>
              <a:gd name="T39" fmla="*/ 2147483647 h 186"/>
              <a:gd name="T40" fmla="*/ 2147483647 w 20"/>
              <a:gd name="T41" fmla="*/ 2147483647 h 186"/>
              <a:gd name="T42" fmla="*/ 2147483647 w 20"/>
              <a:gd name="T43" fmla="*/ 2147483647 h 186"/>
              <a:gd name="T44" fmla="*/ 2147483647 w 20"/>
              <a:gd name="T45" fmla="*/ 2147483647 h 186"/>
              <a:gd name="T46" fmla="*/ 2147483647 w 20"/>
              <a:gd name="T47" fmla="*/ 2147483647 h 186"/>
              <a:gd name="T48" fmla="*/ 2147483647 w 20"/>
              <a:gd name="T49" fmla="*/ 2147483647 h 186"/>
              <a:gd name="T50" fmla="*/ 2147483647 w 20"/>
              <a:gd name="T51" fmla="*/ 2147483647 h 186"/>
              <a:gd name="T52" fmla="*/ 2147483647 w 20"/>
              <a:gd name="T53" fmla="*/ 2147483647 h 186"/>
              <a:gd name="T54" fmla="*/ 2147483647 w 20"/>
              <a:gd name="T55" fmla="*/ 2147483647 h 186"/>
              <a:gd name="T56" fmla="*/ 2147483647 w 20"/>
              <a:gd name="T57" fmla="*/ 2147483647 h 186"/>
              <a:gd name="T58" fmla="*/ 2147483647 w 20"/>
              <a:gd name="T59" fmla="*/ 2147483647 h 186"/>
              <a:gd name="T60" fmla="*/ 2147483647 w 20"/>
              <a:gd name="T61" fmla="*/ 2147483647 h 186"/>
              <a:gd name="T62" fmla="*/ 2147483647 w 20"/>
              <a:gd name="T63" fmla="*/ 2147483647 h 186"/>
              <a:gd name="T64" fmla="*/ 2147483647 w 20"/>
              <a:gd name="T65" fmla="*/ 2147483647 h 186"/>
              <a:gd name="T66" fmla="*/ 2147483647 w 20"/>
              <a:gd name="T67" fmla="*/ 2147483647 h 186"/>
              <a:gd name="T68" fmla="*/ 2147483647 w 20"/>
              <a:gd name="T69" fmla="*/ 2147483647 h 186"/>
              <a:gd name="T70" fmla="*/ 2147483647 w 20"/>
              <a:gd name="T71" fmla="*/ 2147483647 h 186"/>
              <a:gd name="T72" fmla="*/ 2147483647 w 20"/>
              <a:gd name="T73" fmla="*/ 2147483647 h 186"/>
              <a:gd name="T74" fmla="*/ 2147483647 w 20"/>
              <a:gd name="T75" fmla="*/ 2147483647 h 186"/>
              <a:gd name="T76" fmla="*/ 2147483647 w 20"/>
              <a:gd name="T77" fmla="*/ 2147483647 h 186"/>
              <a:gd name="T78" fmla="*/ 2147483647 w 20"/>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
              <a:gd name="T121" fmla="*/ 0 h 186"/>
              <a:gd name="T122" fmla="*/ 20 w 20"/>
              <a:gd name="T123" fmla="*/ 186 h 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 h="186">
                <a:moveTo>
                  <a:pt x="10" y="0"/>
                </a:moveTo>
                <a:lnTo>
                  <a:pt x="10" y="0"/>
                </a:lnTo>
                <a:lnTo>
                  <a:pt x="6" y="14"/>
                </a:lnTo>
                <a:lnTo>
                  <a:pt x="4" y="29"/>
                </a:lnTo>
                <a:lnTo>
                  <a:pt x="2" y="43"/>
                </a:lnTo>
                <a:lnTo>
                  <a:pt x="1" y="58"/>
                </a:lnTo>
                <a:lnTo>
                  <a:pt x="0" y="73"/>
                </a:lnTo>
                <a:lnTo>
                  <a:pt x="0" y="87"/>
                </a:lnTo>
                <a:lnTo>
                  <a:pt x="0" y="101"/>
                </a:lnTo>
                <a:lnTo>
                  <a:pt x="1" y="114"/>
                </a:lnTo>
                <a:lnTo>
                  <a:pt x="2" y="127"/>
                </a:lnTo>
                <a:lnTo>
                  <a:pt x="3" y="139"/>
                </a:lnTo>
                <a:lnTo>
                  <a:pt x="4" y="150"/>
                </a:lnTo>
                <a:lnTo>
                  <a:pt x="6" y="159"/>
                </a:lnTo>
                <a:lnTo>
                  <a:pt x="8" y="168"/>
                </a:lnTo>
                <a:lnTo>
                  <a:pt x="9" y="175"/>
                </a:lnTo>
                <a:lnTo>
                  <a:pt x="10" y="182"/>
                </a:lnTo>
                <a:lnTo>
                  <a:pt x="11" y="186"/>
                </a:lnTo>
                <a:lnTo>
                  <a:pt x="20" y="184"/>
                </a:lnTo>
                <a:lnTo>
                  <a:pt x="19" y="180"/>
                </a:lnTo>
                <a:lnTo>
                  <a:pt x="18" y="174"/>
                </a:lnTo>
                <a:lnTo>
                  <a:pt x="17" y="167"/>
                </a:lnTo>
                <a:lnTo>
                  <a:pt x="15" y="158"/>
                </a:lnTo>
                <a:lnTo>
                  <a:pt x="13" y="149"/>
                </a:lnTo>
                <a:lnTo>
                  <a:pt x="12" y="138"/>
                </a:lnTo>
                <a:lnTo>
                  <a:pt x="11" y="126"/>
                </a:lnTo>
                <a:lnTo>
                  <a:pt x="10" y="113"/>
                </a:lnTo>
                <a:lnTo>
                  <a:pt x="9" y="101"/>
                </a:lnTo>
                <a:lnTo>
                  <a:pt x="9" y="87"/>
                </a:lnTo>
                <a:lnTo>
                  <a:pt x="9" y="73"/>
                </a:lnTo>
                <a:lnTo>
                  <a:pt x="10" y="59"/>
                </a:lnTo>
                <a:lnTo>
                  <a:pt x="11" y="44"/>
                </a:lnTo>
                <a:lnTo>
                  <a:pt x="13" y="30"/>
                </a:lnTo>
                <a:lnTo>
                  <a:pt x="16" y="16"/>
                </a:lnTo>
                <a:lnTo>
                  <a:pt x="20"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1" name="Freeform 160"/>
          <p:cNvSpPr>
            <a:spLocks/>
          </p:cNvSpPr>
          <p:nvPr/>
        </p:nvSpPr>
        <p:spPr bwMode="auto">
          <a:xfrm>
            <a:off x="6686550" y="3074988"/>
            <a:ext cx="155575" cy="260350"/>
          </a:xfrm>
          <a:custGeom>
            <a:avLst/>
            <a:gdLst>
              <a:gd name="T0" fmla="*/ 2147483647 w 110"/>
              <a:gd name="T1" fmla="*/ 0 h 164"/>
              <a:gd name="T2" fmla="*/ 2147483647 w 110"/>
              <a:gd name="T3" fmla="*/ 2147483647 h 164"/>
              <a:gd name="T4" fmla="*/ 2147483647 w 110"/>
              <a:gd name="T5" fmla="*/ 2147483647 h 164"/>
              <a:gd name="T6" fmla="*/ 2147483647 w 110"/>
              <a:gd name="T7" fmla="*/ 2147483647 h 164"/>
              <a:gd name="T8" fmla="*/ 2147483647 w 110"/>
              <a:gd name="T9" fmla="*/ 2147483647 h 164"/>
              <a:gd name="T10" fmla="*/ 2147483647 w 110"/>
              <a:gd name="T11" fmla="*/ 2147483647 h 164"/>
              <a:gd name="T12" fmla="*/ 2147483647 w 110"/>
              <a:gd name="T13" fmla="*/ 2147483647 h 164"/>
              <a:gd name="T14" fmla="*/ 2147483647 w 110"/>
              <a:gd name="T15" fmla="*/ 2147483647 h 164"/>
              <a:gd name="T16" fmla="*/ 2147483647 w 110"/>
              <a:gd name="T17" fmla="*/ 2147483647 h 164"/>
              <a:gd name="T18" fmla="*/ 2147483647 w 110"/>
              <a:gd name="T19" fmla="*/ 2147483647 h 164"/>
              <a:gd name="T20" fmla="*/ 2147483647 w 110"/>
              <a:gd name="T21" fmla="*/ 2147483647 h 164"/>
              <a:gd name="T22" fmla="*/ 2147483647 w 110"/>
              <a:gd name="T23" fmla="*/ 2147483647 h 164"/>
              <a:gd name="T24" fmla="*/ 2147483647 w 110"/>
              <a:gd name="T25" fmla="*/ 2147483647 h 164"/>
              <a:gd name="T26" fmla="*/ 2147483647 w 110"/>
              <a:gd name="T27" fmla="*/ 2147483647 h 164"/>
              <a:gd name="T28" fmla="*/ 2147483647 w 110"/>
              <a:gd name="T29" fmla="*/ 2147483647 h 164"/>
              <a:gd name="T30" fmla="*/ 2147483647 w 110"/>
              <a:gd name="T31" fmla="*/ 2147483647 h 164"/>
              <a:gd name="T32" fmla="*/ 2147483647 w 110"/>
              <a:gd name="T33" fmla="*/ 2147483647 h 164"/>
              <a:gd name="T34" fmla="*/ 0 w 110"/>
              <a:gd name="T35" fmla="*/ 2147483647 h 164"/>
              <a:gd name="T36" fmla="*/ 2147483647 w 110"/>
              <a:gd name="T37" fmla="*/ 2147483647 h 164"/>
              <a:gd name="T38" fmla="*/ 2147483647 w 110"/>
              <a:gd name="T39" fmla="*/ 2147483647 h 164"/>
              <a:gd name="T40" fmla="*/ 2147483647 w 110"/>
              <a:gd name="T41" fmla="*/ 2147483647 h 164"/>
              <a:gd name="T42" fmla="*/ 2147483647 w 110"/>
              <a:gd name="T43" fmla="*/ 2147483647 h 164"/>
              <a:gd name="T44" fmla="*/ 2147483647 w 110"/>
              <a:gd name="T45" fmla="*/ 2147483647 h 164"/>
              <a:gd name="T46" fmla="*/ 2147483647 w 110"/>
              <a:gd name="T47" fmla="*/ 2147483647 h 164"/>
              <a:gd name="T48" fmla="*/ 2147483647 w 110"/>
              <a:gd name="T49" fmla="*/ 2147483647 h 164"/>
              <a:gd name="T50" fmla="*/ 2147483647 w 110"/>
              <a:gd name="T51" fmla="*/ 2147483647 h 164"/>
              <a:gd name="T52" fmla="*/ 2147483647 w 110"/>
              <a:gd name="T53" fmla="*/ 2147483647 h 164"/>
              <a:gd name="T54" fmla="*/ 2147483647 w 110"/>
              <a:gd name="T55" fmla="*/ 2147483647 h 164"/>
              <a:gd name="T56" fmla="*/ 2147483647 w 110"/>
              <a:gd name="T57" fmla="*/ 2147483647 h 164"/>
              <a:gd name="T58" fmla="*/ 2147483647 w 110"/>
              <a:gd name="T59" fmla="*/ 2147483647 h 164"/>
              <a:gd name="T60" fmla="*/ 2147483647 w 110"/>
              <a:gd name="T61" fmla="*/ 2147483647 h 164"/>
              <a:gd name="T62" fmla="*/ 2147483647 w 110"/>
              <a:gd name="T63" fmla="*/ 2147483647 h 164"/>
              <a:gd name="T64" fmla="*/ 2147483647 w 110"/>
              <a:gd name="T65" fmla="*/ 2147483647 h 164"/>
              <a:gd name="T66" fmla="*/ 2147483647 w 110"/>
              <a:gd name="T67" fmla="*/ 2147483647 h 164"/>
              <a:gd name="T68" fmla="*/ 2147483647 w 110"/>
              <a:gd name="T69" fmla="*/ 2147483647 h 164"/>
              <a:gd name="T70" fmla="*/ 2147483647 w 110"/>
              <a:gd name="T71" fmla="*/ 2147483647 h 164"/>
              <a:gd name="T72" fmla="*/ 2147483647 w 110"/>
              <a:gd name="T73" fmla="*/ 0 h 164"/>
              <a:gd name="T74" fmla="*/ 2147483647 w 110"/>
              <a:gd name="T75" fmla="*/ 0 h 164"/>
              <a:gd name="T76" fmla="*/ 2147483647 w 110"/>
              <a:gd name="T77" fmla="*/ 2147483647 h 164"/>
              <a:gd name="T78" fmla="*/ 2147483647 w 110"/>
              <a:gd name="T79" fmla="*/ 0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64"/>
              <a:gd name="T122" fmla="*/ 110 w 110"/>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64">
                <a:moveTo>
                  <a:pt x="107" y="0"/>
                </a:moveTo>
                <a:lnTo>
                  <a:pt x="102" y="2"/>
                </a:lnTo>
                <a:lnTo>
                  <a:pt x="94" y="14"/>
                </a:lnTo>
                <a:lnTo>
                  <a:pt x="85" y="27"/>
                </a:lnTo>
                <a:lnTo>
                  <a:pt x="77" y="39"/>
                </a:lnTo>
                <a:lnTo>
                  <a:pt x="69" y="50"/>
                </a:lnTo>
                <a:lnTo>
                  <a:pt x="61" y="60"/>
                </a:lnTo>
                <a:lnTo>
                  <a:pt x="53" y="70"/>
                </a:lnTo>
                <a:lnTo>
                  <a:pt x="45" y="81"/>
                </a:lnTo>
                <a:lnTo>
                  <a:pt x="38" y="90"/>
                </a:lnTo>
                <a:lnTo>
                  <a:pt x="32" y="99"/>
                </a:lnTo>
                <a:lnTo>
                  <a:pt x="25" y="109"/>
                </a:lnTo>
                <a:lnTo>
                  <a:pt x="20" y="118"/>
                </a:lnTo>
                <a:lnTo>
                  <a:pt x="15" y="127"/>
                </a:lnTo>
                <a:lnTo>
                  <a:pt x="10" y="136"/>
                </a:lnTo>
                <a:lnTo>
                  <a:pt x="7" y="144"/>
                </a:lnTo>
                <a:lnTo>
                  <a:pt x="3" y="153"/>
                </a:lnTo>
                <a:lnTo>
                  <a:pt x="0" y="162"/>
                </a:lnTo>
                <a:lnTo>
                  <a:pt x="10" y="164"/>
                </a:lnTo>
                <a:lnTo>
                  <a:pt x="12" y="156"/>
                </a:lnTo>
                <a:lnTo>
                  <a:pt x="15" y="148"/>
                </a:lnTo>
                <a:lnTo>
                  <a:pt x="18" y="139"/>
                </a:lnTo>
                <a:lnTo>
                  <a:pt x="23" y="131"/>
                </a:lnTo>
                <a:lnTo>
                  <a:pt x="28" y="123"/>
                </a:lnTo>
                <a:lnTo>
                  <a:pt x="33" y="114"/>
                </a:lnTo>
                <a:lnTo>
                  <a:pt x="40" y="105"/>
                </a:lnTo>
                <a:lnTo>
                  <a:pt x="45" y="96"/>
                </a:lnTo>
                <a:lnTo>
                  <a:pt x="52" y="86"/>
                </a:lnTo>
                <a:lnTo>
                  <a:pt x="60" y="76"/>
                </a:lnTo>
                <a:lnTo>
                  <a:pt x="68" y="66"/>
                </a:lnTo>
                <a:lnTo>
                  <a:pt x="76" y="55"/>
                </a:lnTo>
                <a:lnTo>
                  <a:pt x="84" y="44"/>
                </a:lnTo>
                <a:lnTo>
                  <a:pt x="93" y="32"/>
                </a:lnTo>
                <a:lnTo>
                  <a:pt x="102" y="20"/>
                </a:lnTo>
                <a:lnTo>
                  <a:pt x="110" y="7"/>
                </a:lnTo>
                <a:lnTo>
                  <a:pt x="106" y="9"/>
                </a:lnTo>
                <a:lnTo>
                  <a:pt x="107" y="0"/>
                </a:lnTo>
                <a:lnTo>
                  <a:pt x="104" y="0"/>
                </a:lnTo>
                <a:lnTo>
                  <a:pt x="102" y="2"/>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2" name="Freeform 161"/>
          <p:cNvSpPr>
            <a:spLocks/>
          </p:cNvSpPr>
          <p:nvPr/>
        </p:nvSpPr>
        <p:spPr bwMode="auto">
          <a:xfrm>
            <a:off x="6837363" y="3074988"/>
            <a:ext cx="85725" cy="28575"/>
          </a:xfrm>
          <a:custGeom>
            <a:avLst/>
            <a:gdLst>
              <a:gd name="T0" fmla="*/ 2147483647 w 61"/>
              <a:gd name="T1" fmla="*/ 2147483647 h 18"/>
              <a:gd name="T2" fmla="*/ 2147483647 w 61"/>
              <a:gd name="T3" fmla="*/ 2147483647 h 18"/>
              <a:gd name="T4" fmla="*/ 2147483647 w 61"/>
              <a:gd name="T5" fmla="*/ 0 h 18"/>
              <a:gd name="T6" fmla="*/ 0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
              <a:gd name="T32" fmla="*/ 61 w 6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
                <a:moveTo>
                  <a:pt x="61" y="13"/>
                </a:moveTo>
                <a:lnTo>
                  <a:pt x="57" y="9"/>
                </a:lnTo>
                <a:lnTo>
                  <a:pt x="1" y="0"/>
                </a:lnTo>
                <a:lnTo>
                  <a:pt x="0" y="9"/>
                </a:lnTo>
                <a:lnTo>
                  <a:pt x="56" y="18"/>
                </a:lnTo>
                <a:lnTo>
                  <a:pt x="52" y="14"/>
                </a:lnTo>
                <a:lnTo>
                  <a:pt x="61" y="13"/>
                </a:lnTo>
                <a:lnTo>
                  <a:pt x="60" y="9"/>
                </a:lnTo>
                <a:lnTo>
                  <a:pt x="57" y="9"/>
                </a:lnTo>
                <a:lnTo>
                  <a:pt x="6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3" name="Freeform 162"/>
          <p:cNvSpPr>
            <a:spLocks/>
          </p:cNvSpPr>
          <p:nvPr/>
        </p:nvSpPr>
        <p:spPr bwMode="auto">
          <a:xfrm>
            <a:off x="6770688" y="3095625"/>
            <a:ext cx="166687" cy="563563"/>
          </a:xfrm>
          <a:custGeom>
            <a:avLst/>
            <a:gdLst>
              <a:gd name="T0" fmla="*/ 2147483647 w 118"/>
              <a:gd name="T1" fmla="*/ 2147483647 h 355"/>
              <a:gd name="T2" fmla="*/ 2147483647 w 118"/>
              <a:gd name="T3" fmla="*/ 2147483647 h 355"/>
              <a:gd name="T4" fmla="*/ 2147483647 w 118"/>
              <a:gd name="T5" fmla="*/ 2147483647 h 355"/>
              <a:gd name="T6" fmla="*/ 2147483647 w 118"/>
              <a:gd name="T7" fmla="*/ 2147483647 h 355"/>
              <a:gd name="T8" fmla="*/ 2147483647 w 118"/>
              <a:gd name="T9" fmla="*/ 2147483647 h 355"/>
              <a:gd name="T10" fmla="*/ 2147483647 w 118"/>
              <a:gd name="T11" fmla="*/ 2147483647 h 355"/>
              <a:gd name="T12" fmla="*/ 2147483647 w 118"/>
              <a:gd name="T13" fmla="*/ 2147483647 h 355"/>
              <a:gd name="T14" fmla="*/ 2147483647 w 118"/>
              <a:gd name="T15" fmla="*/ 2147483647 h 355"/>
              <a:gd name="T16" fmla="*/ 2147483647 w 118"/>
              <a:gd name="T17" fmla="*/ 2147483647 h 355"/>
              <a:gd name="T18" fmla="*/ 2147483647 w 118"/>
              <a:gd name="T19" fmla="*/ 2147483647 h 355"/>
              <a:gd name="T20" fmla="*/ 2147483647 w 118"/>
              <a:gd name="T21" fmla="*/ 2147483647 h 355"/>
              <a:gd name="T22" fmla="*/ 2147483647 w 118"/>
              <a:gd name="T23" fmla="*/ 2147483647 h 355"/>
              <a:gd name="T24" fmla="*/ 2147483647 w 118"/>
              <a:gd name="T25" fmla="*/ 2147483647 h 355"/>
              <a:gd name="T26" fmla="*/ 2147483647 w 118"/>
              <a:gd name="T27" fmla="*/ 2147483647 h 355"/>
              <a:gd name="T28" fmla="*/ 2147483647 w 118"/>
              <a:gd name="T29" fmla="*/ 2147483647 h 355"/>
              <a:gd name="T30" fmla="*/ 2147483647 w 118"/>
              <a:gd name="T31" fmla="*/ 2147483647 h 355"/>
              <a:gd name="T32" fmla="*/ 2147483647 w 118"/>
              <a:gd name="T33" fmla="*/ 2147483647 h 355"/>
              <a:gd name="T34" fmla="*/ 2147483647 w 118"/>
              <a:gd name="T35" fmla="*/ 0 h 355"/>
              <a:gd name="T36" fmla="*/ 2147483647 w 118"/>
              <a:gd name="T37" fmla="*/ 2147483647 h 355"/>
              <a:gd name="T38" fmla="*/ 2147483647 w 118"/>
              <a:gd name="T39" fmla="*/ 2147483647 h 355"/>
              <a:gd name="T40" fmla="*/ 2147483647 w 118"/>
              <a:gd name="T41" fmla="*/ 2147483647 h 355"/>
              <a:gd name="T42" fmla="*/ 2147483647 w 118"/>
              <a:gd name="T43" fmla="*/ 2147483647 h 355"/>
              <a:gd name="T44" fmla="*/ 2147483647 w 118"/>
              <a:gd name="T45" fmla="*/ 2147483647 h 355"/>
              <a:gd name="T46" fmla="*/ 2147483647 w 118"/>
              <a:gd name="T47" fmla="*/ 2147483647 h 355"/>
              <a:gd name="T48" fmla="*/ 2147483647 w 118"/>
              <a:gd name="T49" fmla="*/ 2147483647 h 355"/>
              <a:gd name="T50" fmla="*/ 2147483647 w 118"/>
              <a:gd name="T51" fmla="*/ 2147483647 h 355"/>
              <a:gd name="T52" fmla="*/ 2147483647 w 118"/>
              <a:gd name="T53" fmla="*/ 2147483647 h 355"/>
              <a:gd name="T54" fmla="*/ 2147483647 w 118"/>
              <a:gd name="T55" fmla="*/ 2147483647 h 355"/>
              <a:gd name="T56" fmla="*/ 2147483647 w 118"/>
              <a:gd name="T57" fmla="*/ 2147483647 h 355"/>
              <a:gd name="T58" fmla="*/ 2147483647 w 118"/>
              <a:gd name="T59" fmla="*/ 2147483647 h 355"/>
              <a:gd name="T60" fmla="*/ 2147483647 w 118"/>
              <a:gd name="T61" fmla="*/ 2147483647 h 355"/>
              <a:gd name="T62" fmla="*/ 2147483647 w 118"/>
              <a:gd name="T63" fmla="*/ 2147483647 h 355"/>
              <a:gd name="T64" fmla="*/ 2147483647 w 118"/>
              <a:gd name="T65" fmla="*/ 2147483647 h 355"/>
              <a:gd name="T66" fmla="*/ 2147483647 w 118"/>
              <a:gd name="T67" fmla="*/ 2147483647 h 355"/>
              <a:gd name="T68" fmla="*/ 0 w 118"/>
              <a:gd name="T69" fmla="*/ 2147483647 h 355"/>
              <a:gd name="T70" fmla="*/ 2147483647 w 118"/>
              <a:gd name="T71" fmla="*/ 2147483647 h 355"/>
              <a:gd name="T72" fmla="*/ 2147483647 w 118"/>
              <a:gd name="T73" fmla="*/ 2147483647 h 355"/>
              <a:gd name="T74" fmla="*/ 2147483647 w 118"/>
              <a:gd name="T75" fmla="*/ 2147483647 h 355"/>
              <a:gd name="T76" fmla="*/ 2147483647 w 118"/>
              <a:gd name="T77" fmla="*/ 2147483647 h 355"/>
              <a:gd name="T78" fmla="*/ 2147483647 w 118"/>
              <a:gd name="T79" fmla="*/ 2147483647 h 3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
              <a:gd name="T121" fmla="*/ 0 h 355"/>
              <a:gd name="T122" fmla="*/ 118 w 118"/>
              <a:gd name="T123" fmla="*/ 355 h 3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 h="355">
                <a:moveTo>
                  <a:pt x="2" y="355"/>
                </a:moveTo>
                <a:lnTo>
                  <a:pt x="7" y="353"/>
                </a:lnTo>
                <a:lnTo>
                  <a:pt x="27" y="333"/>
                </a:lnTo>
                <a:lnTo>
                  <a:pt x="44" y="313"/>
                </a:lnTo>
                <a:lnTo>
                  <a:pt x="60" y="293"/>
                </a:lnTo>
                <a:lnTo>
                  <a:pt x="73" y="272"/>
                </a:lnTo>
                <a:lnTo>
                  <a:pt x="85" y="252"/>
                </a:lnTo>
                <a:lnTo>
                  <a:pt x="94" y="231"/>
                </a:lnTo>
                <a:lnTo>
                  <a:pt x="102" y="211"/>
                </a:lnTo>
                <a:lnTo>
                  <a:pt x="108" y="189"/>
                </a:lnTo>
                <a:lnTo>
                  <a:pt x="113" y="168"/>
                </a:lnTo>
                <a:lnTo>
                  <a:pt x="116" y="146"/>
                </a:lnTo>
                <a:lnTo>
                  <a:pt x="117" y="123"/>
                </a:lnTo>
                <a:lnTo>
                  <a:pt x="118" y="100"/>
                </a:lnTo>
                <a:lnTo>
                  <a:pt x="117" y="76"/>
                </a:lnTo>
                <a:lnTo>
                  <a:pt x="115" y="52"/>
                </a:lnTo>
                <a:lnTo>
                  <a:pt x="112" y="26"/>
                </a:lnTo>
                <a:lnTo>
                  <a:pt x="108" y="0"/>
                </a:lnTo>
                <a:lnTo>
                  <a:pt x="99" y="1"/>
                </a:lnTo>
                <a:lnTo>
                  <a:pt x="103" y="27"/>
                </a:lnTo>
                <a:lnTo>
                  <a:pt x="106" y="53"/>
                </a:lnTo>
                <a:lnTo>
                  <a:pt x="107" y="76"/>
                </a:lnTo>
                <a:lnTo>
                  <a:pt x="108" y="100"/>
                </a:lnTo>
                <a:lnTo>
                  <a:pt x="108" y="123"/>
                </a:lnTo>
                <a:lnTo>
                  <a:pt x="107" y="145"/>
                </a:lnTo>
                <a:lnTo>
                  <a:pt x="104" y="167"/>
                </a:lnTo>
                <a:lnTo>
                  <a:pt x="99" y="187"/>
                </a:lnTo>
                <a:lnTo>
                  <a:pt x="93" y="207"/>
                </a:lnTo>
                <a:lnTo>
                  <a:pt x="86" y="228"/>
                </a:lnTo>
                <a:lnTo>
                  <a:pt x="77" y="247"/>
                </a:lnTo>
                <a:lnTo>
                  <a:pt x="65" y="268"/>
                </a:lnTo>
                <a:lnTo>
                  <a:pt x="53" y="287"/>
                </a:lnTo>
                <a:lnTo>
                  <a:pt x="37" y="307"/>
                </a:lnTo>
                <a:lnTo>
                  <a:pt x="20" y="327"/>
                </a:lnTo>
                <a:lnTo>
                  <a:pt x="0" y="347"/>
                </a:lnTo>
                <a:lnTo>
                  <a:pt x="5" y="345"/>
                </a:lnTo>
                <a:lnTo>
                  <a:pt x="2" y="355"/>
                </a:lnTo>
                <a:lnTo>
                  <a:pt x="5" y="355"/>
                </a:lnTo>
                <a:lnTo>
                  <a:pt x="7" y="353"/>
                </a:lnTo>
                <a:lnTo>
                  <a:pt x="2" y="3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4" name="Freeform 163"/>
          <p:cNvSpPr>
            <a:spLocks/>
          </p:cNvSpPr>
          <p:nvPr/>
        </p:nvSpPr>
        <p:spPr bwMode="auto">
          <a:xfrm>
            <a:off x="6688138" y="3617913"/>
            <a:ext cx="88900" cy="41275"/>
          </a:xfrm>
          <a:custGeom>
            <a:avLst/>
            <a:gdLst>
              <a:gd name="T0" fmla="*/ 0 w 63"/>
              <a:gd name="T1" fmla="*/ 2147483647 h 26"/>
              <a:gd name="T2" fmla="*/ 2147483647 w 63"/>
              <a:gd name="T3" fmla="*/ 2147483647 h 26"/>
              <a:gd name="T4" fmla="*/ 2147483647 w 63"/>
              <a:gd name="T5" fmla="*/ 2147483647 h 26"/>
              <a:gd name="T6" fmla="*/ 2147483647 w 63"/>
              <a:gd name="T7" fmla="*/ 2147483647 h 26"/>
              <a:gd name="T8" fmla="*/ 2147483647 w 63"/>
              <a:gd name="T9" fmla="*/ 0 h 26"/>
              <a:gd name="T10" fmla="*/ 2147483647 w 63"/>
              <a:gd name="T11" fmla="*/ 2147483647 h 26"/>
              <a:gd name="T12" fmla="*/ 0 w 63"/>
              <a:gd name="T13" fmla="*/ 2147483647 h 26"/>
              <a:gd name="T14" fmla="*/ 2147483647 w 63"/>
              <a:gd name="T15" fmla="*/ 2147483647 h 26"/>
              <a:gd name="T16" fmla="*/ 2147483647 w 63"/>
              <a:gd name="T17" fmla="*/ 2147483647 h 26"/>
              <a:gd name="T18" fmla="*/ 0 w 63"/>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26"/>
              <a:gd name="T32" fmla="*/ 63 w 63"/>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26">
                <a:moveTo>
                  <a:pt x="0" y="6"/>
                </a:moveTo>
                <a:lnTo>
                  <a:pt x="3" y="9"/>
                </a:lnTo>
                <a:lnTo>
                  <a:pt x="60" y="26"/>
                </a:lnTo>
                <a:lnTo>
                  <a:pt x="63" y="16"/>
                </a:lnTo>
                <a:lnTo>
                  <a:pt x="6" y="0"/>
                </a:lnTo>
                <a:lnTo>
                  <a:pt x="9" y="4"/>
                </a:lnTo>
                <a:lnTo>
                  <a:pt x="0" y="6"/>
                </a:lnTo>
                <a:lnTo>
                  <a:pt x="1" y="8"/>
                </a:lnTo>
                <a:lnTo>
                  <a:pt x="3"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5" name="Freeform 164"/>
          <p:cNvSpPr>
            <a:spLocks/>
          </p:cNvSpPr>
          <p:nvPr/>
        </p:nvSpPr>
        <p:spPr bwMode="auto">
          <a:xfrm>
            <a:off x="6678613" y="3600450"/>
            <a:ext cx="109537" cy="155575"/>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2147483647 w 78"/>
              <a:gd name="T9" fmla="*/ 2147483647 h 98"/>
              <a:gd name="T10" fmla="*/ 2147483647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0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2147483647 h 98"/>
              <a:gd name="T64" fmla="*/ 2147483647 w 78"/>
              <a:gd name="T65" fmla="*/ 2147483647 h 98"/>
              <a:gd name="T66" fmla="*/ 0 w 78"/>
              <a:gd name="T67" fmla="*/ 2147483647 h 98"/>
              <a:gd name="T68" fmla="*/ 2147483647 w 78"/>
              <a:gd name="T69" fmla="*/ 2147483647 h 98"/>
              <a:gd name="T70" fmla="*/ 2147483647 w 78"/>
              <a:gd name="T71" fmla="*/ 2147483647 h 98"/>
              <a:gd name="T72" fmla="*/ 2147483647 w 78"/>
              <a:gd name="T73" fmla="*/ 2147483647 h 98"/>
              <a:gd name="T74" fmla="*/ 2147483647 w 78"/>
              <a:gd name="T75" fmla="*/ 2147483647 h 98"/>
              <a:gd name="T76" fmla="*/ 2147483647 w 78"/>
              <a:gd name="T77" fmla="*/ 2147483647 h 98"/>
              <a:gd name="T78" fmla="*/ 2147483647 w 78"/>
              <a:gd name="T79" fmla="*/ 2147483647 h 98"/>
              <a:gd name="T80" fmla="*/ 2147483647 w 78"/>
              <a:gd name="T81" fmla="*/ 2147483647 h 98"/>
              <a:gd name="T82" fmla="*/ 2147483647 w 78"/>
              <a:gd name="T83" fmla="*/ 2147483647 h 98"/>
              <a:gd name="T84" fmla="*/ 2147483647 w 78"/>
              <a:gd name="T85" fmla="*/ 2147483647 h 98"/>
              <a:gd name="T86" fmla="*/ 2147483647 w 78"/>
              <a:gd name="T87" fmla="*/ 2147483647 h 98"/>
              <a:gd name="T88" fmla="*/ 2147483647 w 78"/>
              <a:gd name="T89" fmla="*/ 2147483647 h 98"/>
              <a:gd name="T90" fmla="*/ 2147483647 w 78"/>
              <a:gd name="T91" fmla="*/ 2147483647 h 98"/>
              <a:gd name="T92" fmla="*/ 2147483647 w 78"/>
              <a:gd name="T93" fmla="*/ 2147483647 h 98"/>
              <a:gd name="T94" fmla="*/ 2147483647 w 78"/>
              <a:gd name="T95" fmla="*/ 2147483647 h 98"/>
              <a:gd name="T96" fmla="*/ 2147483647 w 78"/>
              <a:gd name="T97" fmla="*/ 2147483647 h 98"/>
              <a:gd name="T98" fmla="*/ 2147483647 w 78"/>
              <a:gd name="T99" fmla="*/ 2147483647 h 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8"/>
              <a:gd name="T151" fmla="*/ 0 h 98"/>
              <a:gd name="T152" fmla="*/ 78 w 78"/>
              <a:gd name="T153" fmla="*/ 98 h 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8" h="98">
                <a:moveTo>
                  <a:pt x="78" y="21"/>
                </a:moveTo>
                <a:lnTo>
                  <a:pt x="62" y="29"/>
                </a:lnTo>
                <a:lnTo>
                  <a:pt x="61" y="22"/>
                </a:lnTo>
                <a:lnTo>
                  <a:pt x="61" y="16"/>
                </a:lnTo>
                <a:lnTo>
                  <a:pt x="60" y="13"/>
                </a:lnTo>
                <a:lnTo>
                  <a:pt x="59" y="11"/>
                </a:lnTo>
                <a:lnTo>
                  <a:pt x="57" y="11"/>
                </a:lnTo>
                <a:lnTo>
                  <a:pt x="54" y="12"/>
                </a:lnTo>
                <a:lnTo>
                  <a:pt x="49" y="16"/>
                </a:lnTo>
                <a:lnTo>
                  <a:pt x="43" y="21"/>
                </a:lnTo>
                <a:lnTo>
                  <a:pt x="42" y="15"/>
                </a:lnTo>
                <a:lnTo>
                  <a:pt x="42" y="11"/>
                </a:lnTo>
                <a:lnTo>
                  <a:pt x="42" y="8"/>
                </a:lnTo>
                <a:lnTo>
                  <a:pt x="42" y="7"/>
                </a:lnTo>
                <a:lnTo>
                  <a:pt x="40" y="6"/>
                </a:lnTo>
                <a:lnTo>
                  <a:pt x="38" y="7"/>
                </a:lnTo>
                <a:lnTo>
                  <a:pt x="34" y="9"/>
                </a:lnTo>
                <a:lnTo>
                  <a:pt x="29" y="13"/>
                </a:lnTo>
                <a:lnTo>
                  <a:pt x="27" y="7"/>
                </a:lnTo>
                <a:lnTo>
                  <a:pt x="25" y="3"/>
                </a:lnTo>
                <a:lnTo>
                  <a:pt x="23" y="1"/>
                </a:lnTo>
                <a:lnTo>
                  <a:pt x="21" y="0"/>
                </a:lnTo>
                <a:lnTo>
                  <a:pt x="20" y="1"/>
                </a:lnTo>
                <a:lnTo>
                  <a:pt x="17" y="3"/>
                </a:lnTo>
                <a:lnTo>
                  <a:pt x="15" y="8"/>
                </a:lnTo>
                <a:lnTo>
                  <a:pt x="12" y="14"/>
                </a:lnTo>
                <a:lnTo>
                  <a:pt x="11" y="23"/>
                </a:lnTo>
                <a:lnTo>
                  <a:pt x="10" y="32"/>
                </a:lnTo>
                <a:lnTo>
                  <a:pt x="9" y="41"/>
                </a:lnTo>
                <a:lnTo>
                  <a:pt x="7" y="49"/>
                </a:lnTo>
                <a:lnTo>
                  <a:pt x="5" y="57"/>
                </a:lnTo>
                <a:lnTo>
                  <a:pt x="4" y="65"/>
                </a:lnTo>
                <a:lnTo>
                  <a:pt x="2" y="73"/>
                </a:lnTo>
                <a:lnTo>
                  <a:pt x="0" y="82"/>
                </a:lnTo>
                <a:lnTo>
                  <a:pt x="5" y="83"/>
                </a:lnTo>
                <a:lnTo>
                  <a:pt x="8" y="84"/>
                </a:lnTo>
                <a:lnTo>
                  <a:pt x="12" y="86"/>
                </a:lnTo>
                <a:lnTo>
                  <a:pt x="16" y="87"/>
                </a:lnTo>
                <a:lnTo>
                  <a:pt x="19" y="90"/>
                </a:lnTo>
                <a:lnTo>
                  <a:pt x="21" y="92"/>
                </a:lnTo>
                <a:lnTo>
                  <a:pt x="24" y="95"/>
                </a:lnTo>
                <a:lnTo>
                  <a:pt x="27" y="98"/>
                </a:lnTo>
                <a:lnTo>
                  <a:pt x="34" y="88"/>
                </a:lnTo>
                <a:lnTo>
                  <a:pt x="40" y="78"/>
                </a:lnTo>
                <a:lnTo>
                  <a:pt x="46" y="68"/>
                </a:lnTo>
                <a:lnTo>
                  <a:pt x="51" y="58"/>
                </a:lnTo>
                <a:lnTo>
                  <a:pt x="58" y="49"/>
                </a:lnTo>
                <a:lnTo>
                  <a:pt x="64" y="39"/>
                </a:lnTo>
                <a:lnTo>
                  <a:pt x="71" y="30"/>
                </a:lnTo>
                <a:lnTo>
                  <a:pt x="78" y="2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6" name="Freeform 165"/>
          <p:cNvSpPr>
            <a:spLocks/>
          </p:cNvSpPr>
          <p:nvPr/>
        </p:nvSpPr>
        <p:spPr bwMode="auto">
          <a:xfrm>
            <a:off x="6761163" y="3627438"/>
            <a:ext cx="30162" cy="28575"/>
          </a:xfrm>
          <a:custGeom>
            <a:avLst/>
            <a:gdLst>
              <a:gd name="T0" fmla="*/ 0 w 22"/>
              <a:gd name="T1" fmla="*/ 2147483647 h 18"/>
              <a:gd name="T2" fmla="*/ 2147483647 w 22"/>
              <a:gd name="T3" fmla="*/ 2147483647 h 18"/>
              <a:gd name="T4" fmla="*/ 2147483647 w 22"/>
              <a:gd name="T5" fmla="*/ 2147483647 h 18"/>
              <a:gd name="T6" fmla="*/ 2147483647 w 22"/>
              <a:gd name="T7" fmla="*/ 0 h 18"/>
              <a:gd name="T8" fmla="*/ 2147483647 w 22"/>
              <a:gd name="T9" fmla="*/ 2147483647 h 18"/>
              <a:gd name="T10" fmla="*/ 2147483647 w 22"/>
              <a:gd name="T11" fmla="*/ 2147483647 h 18"/>
              <a:gd name="T12" fmla="*/ 0 w 22"/>
              <a:gd name="T13" fmla="*/ 2147483647 h 18"/>
              <a:gd name="T14" fmla="*/ 2147483647 w 22"/>
              <a:gd name="T15" fmla="*/ 2147483647 h 18"/>
              <a:gd name="T16" fmla="*/ 2147483647 w 22"/>
              <a:gd name="T17" fmla="*/ 2147483647 h 18"/>
              <a:gd name="T18" fmla="*/ 0 w 22"/>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8"/>
              <a:gd name="T32" fmla="*/ 22 w 2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8">
                <a:moveTo>
                  <a:pt x="0" y="12"/>
                </a:moveTo>
                <a:lnTo>
                  <a:pt x="6" y="16"/>
                </a:lnTo>
                <a:lnTo>
                  <a:pt x="22" y="8"/>
                </a:lnTo>
                <a:lnTo>
                  <a:pt x="19" y="0"/>
                </a:lnTo>
                <a:lnTo>
                  <a:pt x="3" y="7"/>
                </a:lnTo>
                <a:lnTo>
                  <a:pt x="9" y="11"/>
                </a:lnTo>
                <a:lnTo>
                  <a:pt x="0" y="12"/>
                </a:lnTo>
                <a:lnTo>
                  <a:pt x="1" y="18"/>
                </a:lnTo>
                <a:lnTo>
                  <a:pt x="6" y="16"/>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7" name="Freeform 166"/>
          <p:cNvSpPr>
            <a:spLocks/>
          </p:cNvSpPr>
          <p:nvPr/>
        </p:nvSpPr>
        <p:spPr bwMode="auto">
          <a:xfrm>
            <a:off x="6732588" y="3609975"/>
            <a:ext cx="41275" cy="38100"/>
          </a:xfrm>
          <a:custGeom>
            <a:avLst/>
            <a:gdLst>
              <a:gd name="T0" fmla="*/ 0 w 29"/>
              <a:gd name="T1" fmla="*/ 2147483647 h 24"/>
              <a:gd name="T2" fmla="*/ 2147483647 w 29"/>
              <a:gd name="T3" fmla="*/ 2147483647 h 24"/>
              <a:gd name="T4" fmla="*/ 2147483647 w 29"/>
              <a:gd name="T5" fmla="*/ 2147483647 h 24"/>
              <a:gd name="T6" fmla="*/ 2147483647 w 29"/>
              <a:gd name="T7" fmla="*/ 2147483647 h 24"/>
              <a:gd name="T8" fmla="*/ 2147483647 w 29"/>
              <a:gd name="T9" fmla="*/ 2147483647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2147483647 w 29"/>
              <a:gd name="T19" fmla="*/ 2147483647 h 24"/>
              <a:gd name="T20" fmla="*/ 2147483647 w 29"/>
              <a:gd name="T21" fmla="*/ 2147483647 h 24"/>
              <a:gd name="T22" fmla="*/ 2147483647 w 29"/>
              <a:gd name="T23" fmla="*/ 2147483647 h 24"/>
              <a:gd name="T24" fmla="*/ 2147483647 w 29"/>
              <a:gd name="T25" fmla="*/ 2147483647 h 24"/>
              <a:gd name="T26" fmla="*/ 2147483647 w 29"/>
              <a:gd name="T27" fmla="*/ 2147483647 h 24"/>
              <a:gd name="T28" fmla="*/ 2147483647 w 29"/>
              <a:gd name="T29" fmla="*/ 2147483647 h 24"/>
              <a:gd name="T30" fmla="*/ 2147483647 w 29"/>
              <a:gd name="T31" fmla="*/ 0 h 24"/>
              <a:gd name="T32" fmla="*/ 2147483647 w 29"/>
              <a:gd name="T33" fmla="*/ 2147483647 h 24"/>
              <a:gd name="T34" fmla="*/ 2147483647 w 29"/>
              <a:gd name="T35" fmla="*/ 2147483647 h 24"/>
              <a:gd name="T36" fmla="*/ 2147483647 w 29"/>
              <a:gd name="T37" fmla="*/ 2147483647 h 24"/>
              <a:gd name="T38" fmla="*/ 2147483647 w 29"/>
              <a:gd name="T39" fmla="*/ 2147483647 h 24"/>
              <a:gd name="T40" fmla="*/ 0 w 29"/>
              <a:gd name="T41" fmla="*/ 2147483647 h 24"/>
              <a:gd name="T42" fmla="*/ 2147483647 w 29"/>
              <a:gd name="T43" fmla="*/ 2147483647 h 24"/>
              <a:gd name="T44" fmla="*/ 2147483647 w 29"/>
              <a:gd name="T45" fmla="*/ 2147483647 h 24"/>
              <a:gd name="T46" fmla="*/ 0 w 29"/>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4"/>
              <a:gd name="T74" fmla="*/ 29 w 29"/>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4">
                <a:moveTo>
                  <a:pt x="0" y="16"/>
                </a:moveTo>
                <a:lnTo>
                  <a:pt x="8" y="18"/>
                </a:lnTo>
                <a:lnTo>
                  <a:pt x="14" y="13"/>
                </a:lnTo>
                <a:lnTo>
                  <a:pt x="19" y="10"/>
                </a:lnTo>
                <a:lnTo>
                  <a:pt x="20" y="9"/>
                </a:lnTo>
                <a:lnTo>
                  <a:pt x="19" y="9"/>
                </a:lnTo>
                <a:lnTo>
                  <a:pt x="17" y="8"/>
                </a:lnTo>
                <a:lnTo>
                  <a:pt x="18" y="11"/>
                </a:lnTo>
                <a:lnTo>
                  <a:pt x="19" y="16"/>
                </a:lnTo>
                <a:lnTo>
                  <a:pt x="20" y="23"/>
                </a:lnTo>
                <a:lnTo>
                  <a:pt x="29" y="22"/>
                </a:lnTo>
                <a:lnTo>
                  <a:pt x="28" y="15"/>
                </a:lnTo>
                <a:lnTo>
                  <a:pt x="27" y="10"/>
                </a:lnTo>
                <a:lnTo>
                  <a:pt x="27" y="6"/>
                </a:lnTo>
                <a:lnTo>
                  <a:pt x="23" y="1"/>
                </a:lnTo>
                <a:lnTo>
                  <a:pt x="17" y="0"/>
                </a:lnTo>
                <a:lnTo>
                  <a:pt x="13" y="2"/>
                </a:lnTo>
                <a:lnTo>
                  <a:pt x="8" y="6"/>
                </a:lnTo>
                <a:lnTo>
                  <a:pt x="2" y="12"/>
                </a:lnTo>
                <a:lnTo>
                  <a:pt x="9" y="14"/>
                </a:lnTo>
                <a:lnTo>
                  <a:pt x="0" y="16"/>
                </a:lnTo>
                <a:lnTo>
                  <a:pt x="1" y="24"/>
                </a:lnTo>
                <a:lnTo>
                  <a:pt x="8" y="1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8" name="Freeform 167"/>
          <p:cNvSpPr>
            <a:spLocks/>
          </p:cNvSpPr>
          <p:nvPr/>
        </p:nvSpPr>
        <p:spPr bwMode="auto">
          <a:xfrm>
            <a:off x="6713538" y="3602038"/>
            <a:ext cx="31750" cy="33337"/>
          </a:xfrm>
          <a:custGeom>
            <a:avLst/>
            <a:gdLst>
              <a:gd name="T0" fmla="*/ 0 w 22"/>
              <a:gd name="T1" fmla="*/ 2147483647 h 21"/>
              <a:gd name="T2" fmla="*/ 2147483647 w 22"/>
              <a:gd name="T3" fmla="*/ 2147483647 h 21"/>
              <a:gd name="T4" fmla="*/ 2147483647 w 22"/>
              <a:gd name="T5" fmla="*/ 2147483647 h 21"/>
              <a:gd name="T6" fmla="*/ 2147483647 w 22"/>
              <a:gd name="T7" fmla="*/ 2147483647 h 21"/>
              <a:gd name="T8" fmla="*/ 2147483647 w 22"/>
              <a:gd name="T9" fmla="*/ 2147483647 h 21"/>
              <a:gd name="T10" fmla="*/ 2147483647 w 22"/>
              <a:gd name="T11" fmla="*/ 2147483647 h 21"/>
              <a:gd name="T12" fmla="*/ 2147483647 w 22"/>
              <a:gd name="T13" fmla="*/ 2147483647 h 21"/>
              <a:gd name="T14" fmla="*/ 2147483647 w 22"/>
              <a:gd name="T15" fmla="*/ 2147483647 h 21"/>
              <a:gd name="T16" fmla="*/ 2147483647 w 22"/>
              <a:gd name="T17" fmla="*/ 2147483647 h 21"/>
              <a:gd name="T18" fmla="*/ 2147483647 w 22"/>
              <a:gd name="T19" fmla="*/ 2147483647 h 21"/>
              <a:gd name="T20" fmla="*/ 2147483647 w 22"/>
              <a:gd name="T21" fmla="*/ 2147483647 h 21"/>
              <a:gd name="T22" fmla="*/ 2147483647 w 22"/>
              <a:gd name="T23" fmla="*/ 2147483647 h 21"/>
              <a:gd name="T24" fmla="*/ 2147483647 w 22"/>
              <a:gd name="T25" fmla="*/ 2147483647 h 21"/>
              <a:gd name="T26" fmla="*/ 2147483647 w 22"/>
              <a:gd name="T27" fmla="*/ 2147483647 h 21"/>
              <a:gd name="T28" fmla="*/ 2147483647 w 22"/>
              <a:gd name="T29" fmla="*/ 2147483647 h 21"/>
              <a:gd name="T30" fmla="*/ 2147483647 w 22"/>
              <a:gd name="T31" fmla="*/ 0 h 21"/>
              <a:gd name="T32" fmla="*/ 2147483647 w 22"/>
              <a:gd name="T33" fmla="*/ 2147483647 h 21"/>
              <a:gd name="T34" fmla="*/ 2147483647 w 22"/>
              <a:gd name="T35" fmla="*/ 2147483647 h 21"/>
              <a:gd name="T36" fmla="*/ 2147483647 w 22"/>
              <a:gd name="T37" fmla="*/ 2147483647 h 21"/>
              <a:gd name="T38" fmla="*/ 2147483647 w 22"/>
              <a:gd name="T39" fmla="*/ 2147483647 h 21"/>
              <a:gd name="T40" fmla="*/ 0 w 22"/>
              <a:gd name="T41" fmla="*/ 2147483647 h 21"/>
              <a:gd name="T42" fmla="*/ 2147483647 w 22"/>
              <a:gd name="T43" fmla="*/ 2147483647 h 21"/>
              <a:gd name="T44" fmla="*/ 2147483647 w 22"/>
              <a:gd name="T45" fmla="*/ 2147483647 h 21"/>
              <a:gd name="T46" fmla="*/ 0 w 22"/>
              <a:gd name="T47" fmla="*/ 2147483647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0" y="14"/>
                </a:moveTo>
                <a:lnTo>
                  <a:pt x="6" y="16"/>
                </a:lnTo>
                <a:lnTo>
                  <a:pt x="11" y="13"/>
                </a:lnTo>
                <a:lnTo>
                  <a:pt x="15" y="10"/>
                </a:lnTo>
                <a:lnTo>
                  <a:pt x="16" y="10"/>
                </a:lnTo>
                <a:lnTo>
                  <a:pt x="13" y="9"/>
                </a:lnTo>
                <a:lnTo>
                  <a:pt x="13" y="7"/>
                </a:lnTo>
                <a:lnTo>
                  <a:pt x="13" y="10"/>
                </a:lnTo>
                <a:lnTo>
                  <a:pt x="13" y="14"/>
                </a:lnTo>
                <a:lnTo>
                  <a:pt x="13" y="21"/>
                </a:lnTo>
                <a:lnTo>
                  <a:pt x="22" y="19"/>
                </a:lnTo>
                <a:lnTo>
                  <a:pt x="22" y="14"/>
                </a:lnTo>
                <a:lnTo>
                  <a:pt x="22" y="10"/>
                </a:lnTo>
                <a:lnTo>
                  <a:pt x="22" y="6"/>
                </a:lnTo>
                <a:lnTo>
                  <a:pt x="20" y="2"/>
                </a:lnTo>
                <a:lnTo>
                  <a:pt x="15" y="0"/>
                </a:lnTo>
                <a:lnTo>
                  <a:pt x="11" y="2"/>
                </a:lnTo>
                <a:lnTo>
                  <a:pt x="7" y="4"/>
                </a:lnTo>
                <a:lnTo>
                  <a:pt x="2" y="8"/>
                </a:lnTo>
                <a:lnTo>
                  <a:pt x="8" y="10"/>
                </a:lnTo>
                <a:lnTo>
                  <a:pt x="0" y="14"/>
                </a:lnTo>
                <a:lnTo>
                  <a:pt x="2" y="19"/>
                </a:lnTo>
                <a:lnTo>
                  <a:pt x="6" y="16"/>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89" name="Freeform 168"/>
          <p:cNvSpPr>
            <a:spLocks/>
          </p:cNvSpPr>
          <p:nvPr/>
        </p:nvSpPr>
        <p:spPr bwMode="auto">
          <a:xfrm>
            <a:off x="6688138" y="3594100"/>
            <a:ext cx="36512" cy="31750"/>
          </a:xfrm>
          <a:custGeom>
            <a:avLst/>
            <a:gdLst>
              <a:gd name="T0" fmla="*/ 2147483647 w 26"/>
              <a:gd name="T1" fmla="*/ 2147483647 h 20"/>
              <a:gd name="T2" fmla="*/ 2147483647 w 26"/>
              <a:gd name="T3" fmla="*/ 2147483647 h 20"/>
              <a:gd name="T4" fmla="*/ 2147483647 w 26"/>
              <a:gd name="T5" fmla="*/ 2147483647 h 20"/>
              <a:gd name="T6" fmla="*/ 2147483647 w 26"/>
              <a:gd name="T7" fmla="*/ 2147483647 h 20"/>
              <a:gd name="T8" fmla="*/ 2147483647 w 26"/>
              <a:gd name="T9" fmla="*/ 2147483647 h 20"/>
              <a:gd name="T10" fmla="*/ 2147483647 w 26"/>
              <a:gd name="T11" fmla="*/ 2147483647 h 20"/>
              <a:gd name="T12" fmla="*/ 2147483647 w 26"/>
              <a:gd name="T13" fmla="*/ 2147483647 h 20"/>
              <a:gd name="T14" fmla="*/ 2147483647 w 26"/>
              <a:gd name="T15" fmla="*/ 2147483647 h 20"/>
              <a:gd name="T16" fmla="*/ 2147483647 w 26"/>
              <a:gd name="T17" fmla="*/ 2147483647 h 20"/>
              <a:gd name="T18" fmla="*/ 2147483647 w 26"/>
              <a:gd name="T19" fmla="*/ 2147483647 h 20"/>
              <a:gd name="T20" fmla="*/ 2147483647 w 26"/>
              <a:gd name="T21" fmla="*/ 2147483647 h 20"/>
              <a:gd name="T22" fmla="*/ 2147483647 w 26"/>
              <a:gd name="T23" fmla="*/ 2147483647 h 20"/>
              <a:gd name="T24" fmla="*/ 2147483647 w 26"/>
              <a:gd name="T25" fmla="*/ 2147483647 h 20"/>
              <a:gd name="T26" fmla="*/ 2147483647 w 26"/>
              <a:gd name="T27" fmla="*/ 2147483647 h 20"/>
              <a:gd name="T28" fmla="*/ 2147483647 w 26"/>
              <a:gd name="T29" fmla="*/ 0 h 20"/>
              <a:gd name="T30" fmla="*/ 2147483647 w 26"/>
              <a:gd name="T31" fmla="*/ 2147483647 h 20"/>
              <a:gd name="T32" fmla="*/ 2147483647 w 26"/>
              <a:gd name="T33" fmla="*/ 2147483647 h 20"/>
              <a:gd name="T34" fmla="*/ 2147483647 w 26"/>
              <a:gd name="T35" fmla="*/ 2147483647 h 20"/>
              <a:gd name="T36" fmla="*/ 2147483647 w 26"/>
              <a:gd name="T37" fmla="*/ 2147483647 h 20"/>
              <a:gd name="T38" fmla="*/ 0 w 26"/>
              <a:gd name="T39" fmla="*/ 2147483647 h 20"/>
              <a:gd name="T40" fmla="*/ 2147483647 w 26"/>
              <a:gd name="T41" fmla="*/ 2147483647 h 20"/>
              <a:gd name="T42" fmla="*/ 0 w 26"/>
              <a:gd name="T43" fmla="*/ 2147483647 h 20"/>
              <a:gd name="T44" fmla="*/ 0 w 26"/>
              <a:gd name="T45" fmla="*/ 2147483647 h 20"/>
              <a:gd name="T46" fmla="*/ 2147483647 w 26"/>
              <a:gd name="T47" fmla="*/ 2147483647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0"/>
              <a:gd name="T74" fmla="*/ 26 w 26"/>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0">
                <a:moveTo>
                  <a:pt x="9" y="18"/>
                </a:moveTo>
                <a:lnTo>
                  <a:pt x="9" y="20"/>
                </a:lnTo>
                <a:lnTo>
                  <a:pt x="12" y="14"/>
                </a:lnTo>
                <a:lnTo>
                  <a:pt x="14" y="9"/>
                </a:lnTo>
                <a:lnTo>
                  <a:pt x="16" y="8"/>
                </a:lnTo>
                <a:lnTo>
                  <a:pt x="14" y="9"/>
                </a:lnTo>
                <a:lnTo>
                  <a:pt x="13" y="8"/>
                </a:lnTo>
                <a:lnTo>
                  <a:pt x="14" y="9"/>
                </a:lnTo>
                <a:lnTo>
                  <a:pt x="16" y="13"/>
                </a:lnTo>
                <a:lnTo>
                  <a:pt x="18" y="19"/>
                </a:lnTo>
                <a:lnTo>
                  <a:pt x="26" y="15"/>
                </a:lnTo>
                <a:lnTo>
                  <a:pt x="24" y="9"/>
                </a:lnTo>
                <a:lnTo>
                  <a:pt x="22" y="5"/>
                </a:lnTo>
                <a:lnTo>
                  <a:pt x="19" y="1"/>
                </a:lnTo>
                <a:lnTo>
                  <a:pt x="14" y="0"/>
                </a:lnTo>
                <a:lnTo>
                  <a:pt x="10" y="1"/>
                </a:lnTo>
                <a:lnTo>
                  <a:pt x="6" y="5"/>
                </a:lnTo>
                <a:lnTo>
                  <a:pt x="4" y="9"/>
                </a:lnTo>
                <a:lnTo>
                  <a:pt x="1" y="15"/>
                </a:lnTo>
                <a:lnTo>
                  <a:pt x="0" y="18"/>
                </a:lnTo>
                <a:lnTo>
                  <a:pt x="1" y="15"/>
                </a:lnTo>
                <a:lnTo>
                  <a:pt x="0" y="16"/>
                </a:lnTo>
                <a:lnTo>
                  <a:pt x="0" y="18"/>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0" name="Freeform 169"/>
          <p:cNvSpPr>
            <a:spLocks/>
          </p:cNvSpPr>
          <p:nvPr/>
        </p:nvSpPr>
        <p:spPr bwMode="auto">
          <a:xfrm>
            <a:off x="6672263" y="3622675"/>
            <a:ext cx="28575" cy="115888"/>
          </a:xfrm>
          <a:custGeom>
            <a:avLst/>
            <a:gdLst>
              <a:gd name="T0" fmla="*/ 2147483647 w 21"/>
              <a:gd name="T1" fmla="*/ 2147483647 h 73"/>
              <a:gd name="T2" fmla="*/ 2147483647 w 21"/>
              <a:gd name="T3" fmla="*/ 2147483647 h 73"/>
              <a:gd name="T4" fmla="*/ 2147483647 w 21"/>
              <a:gd name="T5" fmla="*/ 2147483647 h 73"/>
              <a:gd name="T6" fmla="*/ 2147483647 w 21"/>
              <a:gd name="T7" fmla="*/ 2147483647 h 73"/>
              <a:gd name="T8" fmla="*/ 2147483647 w 21"/>
              <a:gd name="T9" fmla="*/ 2147483647 h 73"/>
              <a:gd name="T10" fmla="*/ 2147483647 w 21"/>
              <a:gd name="T11" fmla="*/ 2147483647 h 73"/>
              <a:gd name="T12" fmla="*/ 2147483647 w 21"/>
              <a:gd name="T13" fmla="*/ 2147483647 h 73"/>
              <a:gd name="T14" fmla="*/ 2147483647 w 21"/>
              <a:gd name="T15" fmla="*/ 2147483647 h 73"/>
              <a:gd name="T16" fmla="*/ 2147483647 w 21"/>
              <a:gd name="T17" fmla="*/ 2147483647 h 73"/>
              <a:gd name="T18" fmla="*/ 2147483647 w 21"/>
              <a:gd name="T19" fmla="*/ 0 h 73"/>
              <a:gd name="T20" fmla="*/ 2147483647 w 21"/>
              <a:gd name="T21" fmla="*/ 0 h 73"/>
              <a:gd name="T22" fmla="*/ 2147483647 w 21"/>
              <a:gd name="T23" fmla="*/ 2147483647 h 73"/>
              <a:gd name="T24" fmla="*/ 2147483647 w 21"/>
              <a:gd name="T25" fmla="*/ 2147483647 h 73"/>
              <a:gd name="T26" fmla="*/ 2147483647 w 21"/>
              <a:gd name="T27" fmla="*/ 2147483647 h 73"/>
              <a:gd name="T28" fmla="*/ 2147483647 w 21"/>
              <a:gd name="T29" fmla="*/ 2147483647 h 73"/>
              <a:gd name="T30" fmla="*/ 2147483647 w 21"/>
              <a:gd name="T31" fmla="*/ 2147483647 h 73"/>
              <a:gd name="T32" fmla="*/ 2147483647 w 21"/>
              <a:gd name="T33" fmla="*/ 2147483647 h 73"/>
              <a:gd name="T34" fmla="*/ 2147483647 w 21"/>
              <a:gd name="T35" fmla="*/ 2147483647 h 73"/>
              <a:gd name="T36" fmla="*/ 2147483647 w 21"/>
              <a:gd name="T37" fmla="*/ 2147483647 h 73"/>
              <a:gd name="T38" fmla="*/ 2147483647 w 21"/>
              <a:gd name="T39" fmla="*/ 2147483647 h 73"/>
              <a:gd name="T40" fmla="*/ 2147483647 w 21"/>
              <a:gd name="T41" fmla="*/ 2147483647 h 73"/>
              <a:gd name="T42" fmla="*/ 0 w 21"/>
              <a:gd name="T43" fmla="*/ 2147483647 h 73"/>
              <a:gd name="T44" fmla="*/ 2147483647 w 21"/>
              <a:gd name="T45" fmla="*/ 2147483647 h 73"/>
              <a:gd name="T46" fmla="*/ 2147483647 w 21"/>
              <a:gd name="T47" fmla="*/ 2147483647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3"/>
              <a:gd name="T74" fmla="*/ 21 w 21"/>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3">
                <a:moveTo>
                  <a:pt x="5" y="63"/>
                </a:moveTo>
                <a:lnTo>
                  <a:pt x="10" y="69"/>
                </a:lnTo>
                <a:lnTo>
                  <a:pt x="11" y="61"/>
                </a:lnTo>
                <a:lnTo>
                  <a:pt x="13" y="53"/>
                </a:lnTo>
                <a:lnTo>
                  <a:pt x="15" y="44"/>
                </a:lnTo>
                <a:lnTo>
                  <a:pt x="17" y="36"/>
                </a:lnTo>
                <a:lnTo>
                  <a:pt x="18" y="27"/>
                </a:lnTo>
                <a:lnTo>
                  <a:pt x="20" y="19"/>
                </a:lnTo>
                <a:lnTo>
                  <a:pt x="21" y="9"/>
                </a:lnTo>
                <a:lnTo>
                  <a:pt x="21" y="0"/>
                </a:lnTo>
                <a:lnTo>
                  <a:pt x="12" y="0"/>
                </a:lnTo>
                <a:lnTo>
                  <a:pt x="11" y="8"/>
                </a:lnTo>
                <a:lnTo>
                  <a:pt x="10" y="17"/>
                </a:lnTo>
                <a:lnTo>
                  <a:pt x="9" y="26"/>
                </a:lnTo>
                <a:lnTo>
                  <a:pt x="7" y="34"/>
                </a:lnTo>
                <a:lnTo>
                  <a:pt x="6" y="42"/>
                </a:lnTo>
                <a:lnTo>
                  <a:pt x="4" y="50"/>
                </a:lnTo>
                <a:lnTo>
                  <a:pt x="2" y="58"/>
                </a:lnTo>
                <a:lnTo>
                  <a:pt x="1" y="67"/>
                </a:lnTo>
                <a:lnTo>
                  <a:pt x="5" y="73"/>
                </a:lnTo>
                <a:lnTo>
                  <a:pt x="1" y="67"/>
                </a:lnTo>
                <a:lnTo>
                  <a:pt x="0" y="73"/>
                </a:lnTo>
                <a:lnTo>
                  <a:pt x="5" y="73"/>
                </a:lnTo>
                <a:lnTo>
                  <a:pt x="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1" name="Freeform 170"/>
          <p:cNvSpPr>
            <a:spLocks/>
          </p:cNvSpPr>
          <p:nvPr/>
        </p:nvSpPr>
        <p:spPr bwMode="auto">
          <a:xfrm>
            <a:off x="6678613" y="3722688"/>
            <a:ext cx="44450" cy="44450"/>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0 w 31"/>
              <a:gd name="T19" fmla="*/ 0 h 28"/>
              <a:gd name="T20" fmla="*/ 0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2147483647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23" y="18"/>
                </a:moveTo>
                <a:lnTo>
                  <a:pt x="31" y="17"/>
                </a:lnTo>
                <a:lnTo>
                  <a:pt x="28" y="14"/>
                </a:lnTo>
                <a:lnTo>
                  <a:pt x="24" y="11"/>
                </a:lnTo>
                <a:lnTo>
                  <a:pt x="21" y="9"/>
                </a:lnTo>
                <a:lnTo>
                  <a:pt x="18" y="6"/>
                </a:lnTo>
                <a:lnTo>
                  <a:pt x="14" y="4"/>
                </a:lnTo>
                <a:lnTo>
                  <a:pt x="10" y="3"/>
                </a:lnTo>
                <a:lnTo>
                  <a:pt x="6" y="1"/>
                </a:lnTo>
                <a:lnTo>
                  <a:pt x="0" y="0"/>
                </a:lnTo>
                <a:lnTo>
                  <a:pt x="0" y="10"/>
                </a:lnTo>
                <a:lnTo>
                  <a:pt x="4" y="10"/>
                </a:lnTo>
                <a:lnTo>
                  <a:pt x="6" y="11"/>
                </a:lnTo>
                <a:lnTo>
                  <a:pt x="10" y="13"/>
                </a:lnTo>
                <a:lnTo>
                  <a:pt x="13" y="14"/>
                </a:lnTo>
                <a:lnTo>
                  <a:pt x="16" y="16"/>
                </a:lnTo>
                <a:lnTo>
                  <a:pt x="19" y="18"/>
                </a:lnTo>
                <a:lnTo>
                  <a:pt x="21" y="21"/>
                </a:lnTo>
                <a:lnTo>
                  <a:pt x="24" y="24"/>
                </a:lnTo>
                <a:lnTo>
                  <a:pt x="31" y="24"/>
                </a:lnTo>
                <a:lnTo>
                  <a:pt x="24" y="24"/>
                </a:lnTo>
                <a:lnTo>
                  <a:pt x="28" y="28"/>
                </a:lnTo>
                <a:lnTo>
                  <a:pt x="31" y="24"/>
                </a:lnTo>
                <a:lnTo>
                  <a:pt x="2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2" name="Freeform 171"/>
          <p:cNvSpPr>
            <a:spLocks/>
          </p:cNvSpPr>
          <p:nvPr/>
        </p:nvSpPr>
        <p:spPr bwMode="auto">
          <a:xfrm>
            <a:off x="6711950" y="3613150"/>
            <a:ext cx="101600" cy="147638"/>
          </a:xfrm>
          <a:custGeom>
            <a:avLst/>
            <a:gdLst>
              <a:gd name="T0" fmla="*/ 2147483647 w 73"/>
              <a:gd name="T1" fmla="*/ 2147483647 h 93"/>
              <a:gd name="T2" fmla="*/ 2147483647 w 73"/>
              <a:gd name="T3" fmla="*/ 2147483647 h 93"/>
              <a:gd name="T4" fmla="*/ 2147483647 w 73"/>
              <a:gd name="T5" fmla="*/ 2147483647 h 93"/>
              <a:gd name="T6" fmla="*/ 2147483647 w 73"/>
              <a:gd name="T7" fmla="*/ 2147483647 h 93"/>
              <a:gd name="T8" fmla="*/ 2147483647 w 73"/>
              <a:gd name="T9" fmla="*/ 2147483647 h 93"/>
              <a:gd name="T10" fmla="*/ 2147483647 w 73"/>
              <a:gd name="T11" fmla="*/ 2147483647 h 93"/>
              <a:gd name="T12" fmla="*/ 2147483647 w 73"/>
              <a:gd name="T13" fmla="*/ 2147483647 h 93"/>
              <a:gd name="T14" fmla="*/ 2147483647 w 73"/>
              <a:gd name="T15" fmla="*/ 2147483647 h 93"/>
              <a:gd name="T16" fmla="*/ 2147483647 w 73"/>
              <a:gd name="T17" fmla="*/ 2147483647 h 93"/>
              <a:gd name="T18" fmla="*/ 0 w 73"/>
              <a:gd name="T19" fmla="*/ 2147483647 h 93"/>
              <a:gd name="T20" fmla="*/ 2147483647 w 73"/>
              <a:gd name="T21" fmla="*/ 2147483647 h 93"/>
              <a:gd name="T22" fmla="*/ 2147483647 w 73"/>
              <a:gd name="T23" fmla="*/ 2147483647 h 93"/>
              <a:gd name="T24" fmla="*/ 2147483647 w 73"/>
              <a:gd name="T25" fmla="*/ 2147483647 h 93"/>
              <a:gd name="T26" fmla="*/ 2147483647 w 73"/>
              <a:gd name="T27" fmla="*/ 2147483647 h 93"/>
              <a:gd name="T28" fmla="*/ 2147483647 w 73"/>
              <a:gd name="T29" fmla="*/ 2147483647 h 93"/>
              <a:gd name="T30" fmla="*/ 2147483647 w 73"/>
              <a:gd name="T31" fmla="*/ 2147483647 h 93"/>
              <a:gd name="T32" fmla="*/ 2147483647 w 73"/>
              <a:gd name="T33" fmla="*/ 2147483647 h 93"/>
              <a:gd name="T34" fmla="*/ 2147483647 w 73"/>
              <a:gd name="T35" fmla="*/ 2147483647 h 93"/>
              <a:gd name="T36" fmla="*/ 2147483647 w 73"/>
              <a:gd name="T37" fmla="*/ 2147483647 h 93"/>
              <a:gd name="T38" fmla="*/ 2147483647 w 73"/>
              <a:gd name="T39" fmla="*/ 2147483647 h 93"/>
              <a:gd name="T40" fmla="*/ 2147483647 w 73"/>
              <a:gd name="T41" fmla="*/ 2147483647 h 93"/>
              <a:gd name="T42" fmla="*/ 2147483647 w 73"/>
              <a:gd name="T43" fmla="*/ 0 h 93"/>
              <a:gd name="T44" fmla="*/ 2147483647 w 73"/>
              <a:gd name="T45" fmla="*/ 2147483647 h 93"/>
              <a:gd name="T46" fmla="*/ 2147483647 w 73"/>
              <a:gd name="T47" fmla="*/ 2147483647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3"/>
              <a:gd name="T74" fmla="*/ 73 w 73"/>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3">
                <a:moveTo>
                  <a:pt x="57" y="17"/>
                </a:moveTo>
                <a:lnTo>
                  <a:pt x="52" y="10"/>
                </a:lnTo>
                <a:lnTo>
                  <a:pt x="44" y="19"/>
                </a:lnTo>
                <a:lnTo>
                  <a:pt x="37" y="28"/>
                </a:lnTo>
                <a:lnTo>
                  <a:pt x="31" y="38"/>
                </a:lnTo>
                <a:lnTo>
                  <a:pt x="24" y="48"/>
                </a:lnTo>
                <a:lnTo>
                  <a:pt x="19" y="58"/>
                </a:lnTo>
                <a:lnTo>
                  <a:pt x="13" y="68"/>
                </a:lnTo>
                <a:lnTo>
                  <a:pt x="6" y="78"/>
                </a:lnTo>
                <a:lnTo>
                  <a:pt x="0" y="87"/>
                </a:lnTo>
                <a:lnTo>
                  <a:pt x="8" y="93"/>
                </a:lnTo>
                <a:lnTo>
                  <a:pt x="15" y="82"/>
                </a:lnTo>
                <a:lnTo>
                  <a:pt x="21" y="72"/>
                </a:lnTo>
                <a:lnTo>
                  <a:pt x="27" y="63"/>
                </a:lnTo>
                <a:lnTo>
                  <a:pt x="32" y="53"/>
                </a:lnTo>
                <a:lnTo>
                  <a:pt x="39" y="43"/>
                </a:lnTo>
                <a:lnTo>
                  <a:pt x="45" y="34"/>
                </a:lnTo>
                <a:lnTo>
                  <a:pt x="51" y="25"/>
                </a:lnTo>
                <a:lnTo>
                  <a:pt x="59" y="16"/>
                </a:lnTo>
                <a:lnTo>
                  <a:pt x="54" y="9"/>
                </a:lnTo>
                <a:lnTo>
                  <a:pt x="59" y="16"/>
                </a:lnTo>
                <a:lnTo>
                  <a:pt x="73" y="0"/>
                </a:lnTo>
                <a:lnTo>
                  <a:pt x="54" y="9"/>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3" name="Freeform 172"/>
          <p:cNvSpPr>
            <a:spLocks/>
          </p:cNvSpPr>
          <p:nvPr/>
        </p:nvSpPr>
        <p:spPr bwMode="auto">
          <a:xfrm>
            <a:off x="6827838" y="2992438"/>
            <a:ext cx="103187" cy="131762"/>
          </a:xfrm>
          <a:custGeom>
            <a:avLst/>
            <a:gdLst>
              <a:gd name="T0" fmla="*/ 2147483647 w 73"/>
              <a:gd name="T1" fmla="*/ 2147483647 h 83"/>
              <a:gd name="T2" fmla="*/ 2147483647 w 73"/>
              <a:gd name="T3" fmla="*/ 2147483647 h 83"/>
              <a:gd name="T4" fmla="*/ 2147483647 w 73"/>
              <a:gd name="T5" fmla="*/ 2147483647 h 83"/>
              <a:gd name="T6" fmla="*/ 2147483647 w 73"/>
              <a:gd name="T7" fmla="*/ 2147483647 h 83"/>
              <a:gd name="T8" fmla="*/ 2147483647 w 73"/>
              <a:gd name="T9" fmla="*/ 2147483647 h 83"/>
              <a:gd name="T10" fmla="*/ 2147483647 w 73"/>
              <a:gd name="T11" fmla="*/ 2147483647 h 83"/>
              <a:gd name="T12" fmla="*/ 2147483647 w 73"/>
              <a:gd name="T13" fmla="*/ 2147483647 h 83"/>
              <a:gd name="T14" fmla="*/ 2147483647 w 73"/>
              <a:gd name="T15" fmla="*/ 2147483647 h 83"/>
              <a:gd name="T16" fmla="*/ 2147483647 w 73"/>
              <a:gd name="T17" fmla="*/ 2147483647 h 83"/>
              <a:gd name="T18" fmla="*/ 2147483647 w 73"/>
              <a:gd name="T19" fmla="*/ 2147483647 h 83"/>
              <a:gd name="T20" fmla="*/ 2147483647 w 73"/>
              <a:gd name="T21" fmla="*/ 2147483647 h 83"/>
              <a:gd name="T22" fmla="*/ 2147483647 w 73"/>
              <a:gd name="T23" fmla="*/ 2147483647 h 83"/>
              <a:gd name="T24" fmla="*/ 2147483647 w 73"/>
              <a:gd name="T25" fmla="*/ 2147483647 h 83"/>
              <a:gd name="T26" fmla="*/ 2147483647 w 73"/>
              <a:gd name="T27" fmla="*/ 2147483647 h 83"/>
              <a:gd name="T28" fmla="*/ 2147483647 w 73"/>
              <a:gd name="T29" fmla="*/ 2147483647 h 83"/>
              <a:gd name="T30" fmla="*/ 2147483647 w 73"/>
              <a:gd name="T31" fmla="*/ 2147483647 h 83"/>
              <a:gd name="T32" fmla="*/ 2147483647 w 73"/>
              <a:gd name="T33" fmla="*/ 2147483647 h 83"/>
              <a:gd name="T34" fmla="*/ 2147483647 w 73"/>
              <a:gd name="T35" fmla="*/ 2147483647 h 83"/>
              <a:gd name="T36" fmla="*/ 2147483647 w 73"/>
              <a:gd name="T37" fmla="*/ 2147483647 h 83"/>
              <a:gd name="T38" fmla="*/ 2147483647 w 73"/>
              <a:gd name="T39" fmla="*/ 2147483647 h 83"/>
              <a:gd name="T40" fmla="*/ 2147483647 w 73"/>
              <a:gd name="T41" fmla="*/ 2147483647 h 83"/>
              <a:gd name="T42" fmla="*/ 2147483647 w 73"/>
              <a:gd name="T43" fmla="*/ 2147483647 h 83"/>
              <a:gd name="T44" fmla="*/ 2147483647 w 73"/>
              <a:gd name="T45" fmla="*/ 2147483647 h 83"/>
              <a:gd name="T46" fmla="*/ 2147483647 w 73"/>
              <a:gd name="T47" fmla="*/ 2147483647 h 83"/>
              <a:gd name="T48" fmla="*/ 2147483647 w 73"/>
              <a:gd name="T49" fmla="*/ 2147483647 h 83"/>
              <a:gd name="T50" fmla="*/ 0 w 73"/>
              <a:gd name="T51" fmla="*/ 2147483647 h 83"/>
              <a:gd name="T52" fmla="*/ 2147483647 w 73"/>
              <a:gd name="T53" fmla="*/ 0 h 83"/>
              <a:gd name="T54" fmla="*/ 2147483647 w 73"/>
              <a:gd name="T55" fmla="*/ 2147483647 h 83"/>
              <a:gd name="T56" fmla="*/ 2147483647 w 73"/>
              <a:gd name="T57" fmla="*/ 2147483647 h 83"/>
              <a:gd name="T58" fmla="*/ 2147483647 w 73"/>
              <a:gd name="T59" fmla="*/ 2147483647 h 83"/>
              <a:gd name="T60" fmla="*/ 2147483647 w 73"/>
              <a:gd name="T61" fmla="*/ 2147483647 h 83"/>
              <a:gd name="T62" fmla="*/ 2147483647 w 73"/>
              <a:gd name="T63" fmla="*/ 2147483647 h 83"/>
              <a:gd name="T64" fmla="*/ 2147483647 w 73"/>
              <a:gd name="T65" fmla="*/ 2147483647 h 83"/>
              <a:gd name="T66" fmla="*/ 2147483647 w 73"/>
              <a:gd name="T67" fmla="*/ 2147483647 h 83"/>
              <a:gd name="T68" fmla="*/ 2147483647 w 73"/>
              <a:gd name="T69" fmla="*/ 2147483647 h 83"/>
              <a:gd name="T70" fmla="*/ 2147483647 w 73"/>
              <a:gd name="T71" fmla="*/ 2147483647 h 83"/>
              <a:gd name="T72" fmla="*/ 2147483647 w 73"/>
              <a:gd name="T73" fmla="*/ 2147483647 h 83"/>
              <a:gd name="T74" fmla="*/ 2147483647 w 73"/>
              <a:gd name="T75" fmla="*/ 2147483647 h 83"/>
              <a:gd name="T76" fmla="*/ 2147483647 w 73"/>
              <a:gd name="T77" fmla="*/ 2147483647 h 83"/>
              <a:gd name="T78" fmla="*/ 2147483647 w 73"/>
              <a:gd name="T79" fmla="*/ 2147483647 h 83"/>
              <a:gd name="T80" fmla="*/ 2147483647 w 73"/>
              <a:gd name="T81" fmla="*/ 2147483647 h 83"/>
              <a:gd name="T82" fmla="*/ 2147483647 w 73"/>
              <a:gd name="T83" fmla="*/ 2147483647 h 83"/>
              <a:gd name="T84" fmla="*/ 2147483647 w 73"/>
              <a:gd name="T85" fmla="*/ 2147483647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
              <a:gd name="T130" fmla="*/ 0 h 83"/>
              <a:gd name="T131" fmla="*/ 73 w 73"/>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 h="83">
                <a:moveTo>
                  <a:pt x="63" y="71"/>
                </a:moveTo>
                <a:lnTo>
                  <a:pt x="53" y="83"/>
                </a:lnTo>
                <a:lnTo>
                  <a:pt x="52" y="76"/>
                </a:lnTo>
                <a:lnTo>
                  <a:pt x="52" y="71"/>
                </a:lnTo>
                <a:lnTo>
                  <a:pt x="51" y="67"/>
                </a:lnTo>
                <a:lnTo>
                  <a:pt x="51" y="65"/>
                </a:lnTo>
                <a:lnTo>
                  <a:pt x="49" y="66"/>
                </a:lnTo>
                <a:lnTo>
                  <a:pt x="46" y="68"/>
                </a:lnTo>
                <a:lnTo>
                  <a:pt x="42" y="71"/>
                </a:lnTo>
                <a:lnTo>
                  <a:pt x="36" y="76"/>
                </a:lnTo>
                <a:lnTo>
                  <a:pt x="35" y="71"/>
                </a:lnTo>
                <a:lnTo>
                  <a:pt x="35" y="66"/>
                </a:lnTo>
                <a:lnTo>
                  <a:pt x="33" y="64"/>
                </a:lnTo>
                <a:lnTo>
                  <a:pt x="32" y="63"/>
                </a:lnTo>
                <a:lnTo>
                  <a:pt x="30" y="64"/>
                </a:lnTo>
                <a:lnTo>
                  <a:pt x="27" y="65"/>
                </a:lnTo>
                <a:lnTo>
                  <a:pt x="23" y="68"/>
                </a:lnTo>
                <a:lnTo>
                  <a:pt x="17" y="71"/>
                </a:lnTo>
                <a:lnTo>
                  <a:pt x="17" y="66"/>
                </a:lnTo>
                <a:lnTo>
                  <a:pt x="17" y="62"/>
                </a:lnTo>
                <a:lnTo>
                  <a:pt x="16" y="60"/>
                </a:lnTo>
                <a:lnTo>
                  <a:pt x="15" y="58"/>
                </a:lnTo>
                <a:lnTo>
                  <a:pt x="13" y="58"/>
                </a:lnTo>
                <a:lnTo>
                  <a:pt x="10" y="60"/>
                </a:lnTo>
                <a:lnTo>
                  <a:pt x="5" y="62"/>
                </a:lnTo>
                <a:lnTo>
                  <a:pt x="0" y="66"/>
                </a:lnTo>
                <a:lnTo>
                  <a:pt x="42" y="0"/>
                </a:lnTo>
                <a:lnTo>
                  <a:pt x="46" y="3"/>
                </a:lnTo>
                <a:lnTo>
                  <a:pt x="50" y="4"/>
                </a:lnTo>
                <a:lnTo>
                  <a:pt x="53" y="6"/>
                </a:lnTo>
                <a:lnTo>
                  <a:pt x="57" y="8"/>
                </a:lnTo>
                <a:lnTo>
                  <a:pt x="61" y="8"/>
                </a:lnTo>
                <a:lnTo>
                  <a:pt x="65" y="9"/>
                </a:lnTo>
                <a:lnTo>
                  <a:pt x="69" y="9"/>
                </a:lnTo>
                <a:lnTo>
                  <a:pt x="73" y="9"/>
                </a:lnTo>
                <a:lnTo>
                  <a:pt x="70" y="17"/>
                </a:lnTo>
                <a:lnTo>
                  <a:pt x="68" y="24"/>
                </a:lnTo>
                <a:lnTo>
                  <a:pt x="66" y="31"/>
                </a:lnTo>
                <a:lnTo>
                  <a:pt x="65" y="38"/>
                </a:lnTo>
                <a:lnTo>
                  <a:pt x="63" y="46"/>
                </a:lnTo>
                <a:lnTo>
                  <a:pt x="63" y="53"/>
                </a:lnTo>
                <a:lnTo>
                  <a:pt x="62" y="62"/>
                </a:lnTo>
                <a:lnTo>
                  <a:pt x="63" y="7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4" name="Freeform 173"/>
          <p:cNvSpPr>
            <a:spLocks/>
          </p:cNvSpPr>
          <p:nvPr/>
        </p:nvSpPr>
        <p:spPr bwMode="auto">
          <a:xfrm>
            <a:off x="6896100" y="3100388"/>
            <a:ext cx="25400" cy="41275"/>
          </a:xfrm>
          <a:custGeom>
            <a:avLst/>
            <a:gdLst>
              <a:gd name="T0" fmla="*/ 0 w 18"/>
              <a:gd name="T1" fmla="*/ 2147483647 h 26"/>
              <a:gd name="T2" fmla="*/ 2147483647 w 18"/>
              <a:gd name="T3" fmla="*/ 2147483647 h 26"/>
              <a:gd name="T4" fmla="*/ 2147483647 w 18"/>
              <a:gd name="T5" fmla="*/ 2147483647 h 26"/>
              <a:gd name="T6" fmla="*/ 2147483647 w 18"/>
              <a:gd name="T7" fmla="*/ 0 h 26"/>
              <a:gd name="T8" fmla="*/ 2147483647 w 18"/>
              <a:gd name="T9" fmla="*/ 2147483647 h 26"/>
              <a:gd name="T10" fmla="*/ 2147483647 w 18"/>
              <a:gd name="T11" fmla="*/ 2147483647 h 26"/>
              <a:gd name="T12" fmla="*/ 0 w 18"/>
              <a:gd name="T13" fmla="*/ 2147483647 h 26"/>
              <a:gd name="T14" fmla="*/ 2147483647 w 18"/>
              <a:gd name="T15" fmla="*/ 2147483647 h 26"/>
              <a:gd name="T16" fmla="*/ 2147483647 w 18"/>
              <a:gd name="T17" fmla="*/ 2147483647 h 26"/>
              <a:gd name="T18" fmla="*/ 0 w 18"/>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6"/>
              <a:gd name="T32" fmla="*/ 18 w 1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6">
                <a:moveTo>
                  <a:pt x="0" y="15"/>
                </a:moveTo>
                <a:lnTo>
                  <a:pt x="9" y="18"/>
                </a:lnTo>
                <a:lnTo>
                  <a:pt x="18" y="5"/>
                </a:lnTo>
                <a:lnTo>
                  <a:pt x="11" y="0"/>
                </a:lnTo>
                <a:lnTo>
                  <a:pt x="2" y="12"/>
                </a:lnTo>
                <a:lnTo>
                  <a:pt x="10" y="14"/>
                </a:lnTo>
                <a:lnTo>
                  <a:pt x="0" y="15"/>
                </a:lnTo>
                <a:lnTo>
                  <a:pt x="2" y="26"/>
                </a:lnTo>
                <a:lnTo>
                  <a:pt x="9" y="1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5" name="Freeform 174"/>
          <p:cNvSpPr>
            <a:spLocks/>
          </p:cNvSpPr>
          <p:nvPr/>
        </p:nvSpPr>
        <p:spPr bwMode="auto">
          <a:xfrm>
            <a:off x="6872288" y="3089275"/>
            <a:ext cx="38100" cy="38100"/>
          </a:xfrm>
          <a:custGeom>
            <a:avLst/>
            <a:gdLst>
              <a:gd name="T0" fmla="*/ 0 w 27"/>
              <a:gd name="T1" fmla="*/ 2147483647 h 24"/>
              <a:gd name="T2" fmla="*/ 2147483647 w 27"/>
              <a:gd name="T3" fmla="*/ 2147483647 h 24"/>
              <a:gd name="T4" fmla="*/ 2147483647 w 27"/>
              <a:gd name="T5" fmla="*/ 2147483647 h 24"/>
              <a:gd name="T6" fmla="*/ 2147483647 w 27"/>
              <a:gd name="T7" fmla="*/ 2147483647 h 24"/>
              <a:gd name="T8" fmla="*/ 2147483647 w 27"/>
              <a:gd name="T9" fmla="*/ 2147483647 h 24"/>
              <a:gd name="T10" fmla="*/ 2147483647 w 27"/>
              <a:gd name="T11" fmla="*/ 2147483647 h 24"/>
              <a:gd name="T12" fmla="*/ 2147483647 w 27"/>
              <a:gd name="T13" fmla="*/ 2147483647 h 24"/>
              <a:gd name="T14" fmla="*/ 2147483647 w 27"/>
              <a:gd name="T15" fmla="*/ 2147483647 h 24"/>
              <a:gd name="T16" fmla="*/ 2147483647 w 27"/>
              <a:gd name="T17" fmla="*/ 2147483647 h 24"/>
              <a:gd name="T18" fmla="*/ 2147483647 w 27"/>
              <a:gd name="T19" fmla="*/ 2147483647 h 24"/>
              <a:gd name="T20" fmla="*/ 2147483647 w 27"/>
              <a:gd name="T21" fmla="*/ 2147483647 h 24"/>
              <a:gd name="T22" fmla="*/ 2147483647 w 27"/>
              <a:gd name="T23" fmla="*/ 2147483647 h 24"/>
              <a:gd name="T24" fmla="*/ 2147483647 w 27"/>
              <a:gd name="T25" fmla="*/ 2147483647 h 24"/>
              <a:gd name="T26" fmla="*/ 2147483647 w 27"/>
              <a:gd name="T27" fmla="*/ 2147483647 h 24"/>
              <a:gd name="T28" fmla="*/ 2147483647 w 27"/>
              <a:gd name="T29" fmla="*/ 0 h 24"/>
              <a:gd name="T30" fmla="*/ 2147483647 w 27"/>
              <a:gd name="T31" fmla="*/ 2147483647 h 24"/>
              <a:gd name="T32" fmla="*/ 2147483647 w 27"/>
              <a:gd name="T33" fmla="*/ 2147483647 h 24"/>
              <a:gd name="T34" fmla="*/ 2147483647 w 27"/>
              <a:gd name="T35" fmla="*/ 2147483647 h 24"/>
              <a:gd name="T36" fmla="*/ 2147483647 w 27"/>
              <a:gd name="T37" fmla="*/ 2147483647 h 24"/>
              <a:gd name="T38" fmla="*/ 2147483647 w 27"/>
              <a:gd name="T39" fmla="*/ 2147483647 h 24"/>
              <a:gd name="T40" fmla="*/ 0 w 27"/>
              <a:gd name="T41" fmla="*/ 2147483647 h 24"/>
              <a:gd name="T42" fmla="*/ 2147483647 w 27"/>
              <a:gd name="T43" fmla="*/ 2147483647 h 24"/>
              <a:gd name="T44" fmla="*/ 2147483647 w 27"/>
              <a:gd name="T45" fmla="*/ 2147483647 h 24"/>
              <a:gd name="T46" fmla="*/ 0 w 27"/>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4"/>
              <a:gd name="T74" fmla="*/ 27 w 27"/>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4">
                <a:moveTo>
                  <a:pt x="0" y="16"/>
                </a:moveTo>
                <a:lnTo>
                  <a:pt x="8" y="19"/>
                </a:lnTo>
                <a:lnTo>
                  <a:pt x="14" y="14"/>
                </a:lnTo>
                <a:lnTo>
                  <a:pt x="18" y="10"/>
                </a:lnTo>
                <a:lnTo>
                  <a:pt x="20" y="9"/>
                </a:lnTo>
                <a:lnTo>
                  <a:pt x="17" y="8"/>
                </a:lnTo>
                <a:lnTo>
                  <a:pt x="16" y="7"/>
                </a:lnTo>
                <a:lnTo>
                  <a:pt x="16" y="10"/>
                </a:lnTo>
                <a:lnTo>
                  <a:pt x="17" y="15"/>
                </a:lnTo>
                <a:lnTo>
                  <a:pt x="17" y="22"/>
                </a:lnTo>
                <a:lnTo>
                  <a:pt x="27" y="21"/>
                </a:lnTo>
                <a:lnTo>
                  <a:pt x="26" y="14"/>
                </a:lnTo>
                <a:lnTo>
                  <a:pt x="26" y="9"/>
                </a:lnTo>
                <a:lnTo>
                  <a:pt x="25" y="5"/>
                </a:lnTo>
                <a:lnTo>
                  <a:pt x="22" y="0"/>
                </a:lnTo>
                <a:lnTo>
                  <a:pt x="16" y="1"/>
                </a:lnTo>
                <a:lnTo>
                  <a:pt x="12" y="3"/>
                </a:lnTo>
                <a:lnTo>
                  <a:pt x="8" y="7"/>
                </a:lnTo>
                <a:lnTo>
                  <a:pt x="2" y="12"/>
                </a:lnTo>
                <a:lnTo>
                  <a:pt x="9" y="15"/>
                </a:lnTo>
                <a:lnTo>
                  <a:pt x="0" y="16"/>
                </a:lnTo>
                <a:lnTo>
                  <a:pt x="1" y="24"/>
                </a:lnTo>
                <a:lnTo>
                  <a:pt x="8"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6" name="Freeform 175"/>
          <p:cNvSpPr>
            <a:spLocks/>
          </p:cNvSpPr>
          <p:nvPr/>
        </p:nvSpPr>
        <p:spPr bwMode="auto">
          <a:xfrm>
            <a:off x="6846888" y="3084513"/>
            <a:ext cx="38100" cy="33337"/>
          </a:xfrm>
          <a:custGeom>
            <a:avLst/>
            <a:gdLst>
              <a:gd name="T0" fmla="*/ 0 w 27"/>
              <a:gd name="T1" fmla="*/ 2147483647 h 21"/>
              <a:gd name="T2" fmla="*/ 2147483647 w 27"/>
              <a:gd name="T3" fmla="*/ 2147483647 h 21"/>
              <a:gd name="T4" fmla="*/ 2147483647 w 27"/>
              <a:gd name="T5" fmla="*/ 2147483647 h 21"/>
              <a:gd name="T6" fmla="*/ 2147483647 w 27"/>
              <a:gd name="T7" fmla="*/ 2147483647 h 21"/>
              <a:gd name="T8" fmla="*/ 2147483647 w 27"/>
              <a:gd name="T9" fmla="*/ 2147483647 h 21"/>
              <a:gd name="T10" fmla="*/ 2147483647 w 27"/>
              <a:gd name="T11" fmla="*/ 2147483647 h 21"/>
              <a:gd name="T12" fmla="*/ 2147483647 w 27"/>
              <a:gd name="T13" fmla="*/ 2147483647 h 21"/>
              <a:gd name="T14" fmla="*/ 2147483647 w 27"/>
              <a:gd name="T15" fmla="*/ 2147483647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2147483647 w 27"/>
              <a:gd name="T27" fmla="*/ 2147483647 h 21"/>
              <a:gd name="T28" fmla="*/ 2147483647 w 27"/>
              <a:gd name="T29" fmla="*/ 0 h 21"/>
              <a:gd name="T30" fmla="*/ 2147483647 w 27"/>
              <a:gd name="T31" fmla="*/ 2147483647 h 21"/>
              <a:gd name="T32" fmla="*/ 2147483647 w 27"/>
              <a:gd name="T33" fmla="*/ 2147483647 h 21"/>
              <a:gd name="T34" fmla="*/ 2147483647 w 27"/>
              <a:gd name="T35" fmla="*/ 2147483647 h 21"/>
              <a:gd name="T36" fmla="*/ 2147483647 w 27"/>
              <a:gd name="T37" fmla="*/ 2147483647 h 21"/>
              <a:gd name="T38" fmla="*/ 2147483647 w 27"/>
              <a:gd name="T39" fmla="*/ 2147483647 h 21"/>
              <a:gd name="T40" fmla="*/ 0 w 27"/>
              <a:gd name="T41" fmla="*/ 2147483647 h 21"/>
              <a:gd name="T42" fmla="*/ 0 w 27"/>
              <a:gd name="T43" fmla="*/ 2147483647 h 21"/>
              <a:gd name="T44" fmla="*/ 2147483647 w 27"/>
              <a:gd name="T45" fmla="*/ 2147483647 h 21"/>
              <a:gd name="T46" fmla="*/ 0 w 27"/>
              <a:gd name="T47" fmla="*/ 2147483647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1"/>
              <a:gd name="T74" fmla="*/ 27 w 27"/>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1">
                <a:moveTo>
                  <a:pt x="0" y="13"/>
                </a:moveTo>
                <a:lnTo>
                  <a:pt x="7" y="17"/>
                </a:lnTo>
                <a:lnTo>
                  <a:pt x="12" y="14"/>
                </a:lnTo>
                <a:lnTo>
                  <a:pt x="16" y="11"/>
                </a:lnTo>
                <a:lnTo>
                  <a:pt x="19" y="10"/>
                </a:lnTo>
                <a:lnTo>
                  <a:pt x="16" y="8"/>
                </a:lnTo>
                <a:lnTo>
                  <a:pt x="17" y="10"/>
                </a:lnTo>
                <a:lnTo>
                  <a:pt x="18" y="13"/>
                </a:lnTo>
                <a:lnTo>
                  <a:pt x="18" y="19"/>
                </a:lnTo>
                <a:lnTo>
                  <a:pt x="27" y="18"/>
                </a:lnTo>
                <a:lnTo>
                  <a:pt x="27" y="12"/>
                </a:lnTo>
                <a:lnTo>
                  <a:pt x="26" y="7"/>
                </a:lnTo>
                <a:lnTo>
                  <a:pt x="25" y="4"/>
                </a:lnTo>
                <a:lnTo>
                  <a:pt x="20" y="0"/>
                </a:lnTo>
                <a:lnTo>
                  <a:pt x="15" y="1"/>
                </a:lnTo>
                <a:lnTo>
                  <a:pt x="12" y="3"/>
                </a:lnTo>
                <a:lnTo>
                  <a:pt x="8" y="6"/>
                </a:lnTo>
                <a:lnTo>
                  <a:pt x="2" y="9"/>
                </a:lnTo>
                <a:lnTo>
                  <a:pt x="9" y="13"/>
                </a:lnTo>
                <a:lnTo>
                  <a:pt x="0" y="13"/>
                </a:lnTo>
                <a:lnTo>
                  <a:pt x="0" y="21"/>
                </a:lnTo>
                <a:lnTo>
                  <a:pt x="7" y="17"/>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7" name="Freeform 176"/>
          <p:cNvSpPr>
            <a:spLocks/>
          </p:cNvSpPr>
          <p:nvPr/>
        </p:nvSpPr>
        <p:spPr bwMode="auto">
          <a:xfrm>
            <a:off x="6807200" y="3078163"/>
            <a:ext cx="52388" cy="46037"/>
          </a:xfrm>
          <a:custGeom>
            <a:avLst/>
            <a:gdLst>
              <a:gd name="T0" fmla="*/ 2147483647 w 37"/>
              <a:gd name="T1" fmla="*/ 2147483647 h 29"/>
              <a:gd name="T2" fmla="*/ 2147483647 w 37"/>
              <a:gd name="T3" fmla="*/ 2147483647 h 29"/>
              <a:gd name="T4" fmla="*/ 2147483647 w 37"/>
              <a:gd name="T5" fmla="*/ 2147483647 h 29"/>
              <a:gd name="T6" fmla="*/ 2147483647 w 37"/>
              <a:gd name="T7" fmla="*/ 2147483647 h 29"/>
              <a:gd name="T8" fmla="*/ 2147483647 w 37"/>
              <a:gd name="T9" fmla="*/ 2147483647 h 29"/>
              <a:gd name="T10" fmla="*/ 2147483647 w 37"/>
              <a:gd name="T11" fmla="*/ 2147483647 h 29"/>
              <a:gd name="T12" fmla="*/ 2147483647 w 37"/>
              <a:gd name="T13" fmla="*/ 2147483647 h 29"/>
              <a:gd name="T14" fmla="*/ 2147483647 w 37"/>
              <a:gd name="T15" fmla="*/ 2147483647 h 29"/>
              <a:gd name="T16" fmla="*/ 2147483647 w 37"/>
              <a:gd name="T17" fmla="*/ 2147483647 h 29"/>
              <a:gd name="T18" fmla="*/ 2147483647 w 37"/>
              <a:gd name="T19" fmla="*/ 2147483647 h 29"/>
              <a:gd name="T20" fmla="*/ 2147483647 w 37"/>
              <a:gd name="T21" fmla="*/ 2147483647 h 29"/>
              <a:gd name="T22" fmla="*/ 2147483647 w 37"/>
              <a:gd name="T23" fmla="*/ 2147483647 h 29"/>
              <a:gd name="T24" fmla="*/ 2147483647 w 37"/>
              <a:gd name="T25" fmla="*/ 2147483647 h 29"/>
              <a:gd name="T26" fmla="*/ 2147483647 w 37"/>
              <a:gd name="T27" fmla="*/ 2147483647 h 29"/>
              <a:gd name="T28" fmla="*/ 2147483647 w 37"/>
              <a:gd name="T29" fmla="*/ 0 h 29"/>
              <a:gd name="T30" fmla="*/ 2147483647 w 37"/>
              <a:gd name="T31" fmla="*/ 0 h 29"/>
              <a:gd name="T32" fmla="*/ 2147483647 w 37"/>
              <a:gd name="T33" fmla="*/ 2147483647 h 29"/>
              <a:gd name="T34" fmla="*/ 2147483647 w 37"/>
              <a:gd name="T35" fmla="*/ 2147483647 h 29"/>
              <a:gd name="T36" fmla="*/ 2147483647 w 37"/>
              <a:gd name="T37" fmla="*/ 2147483647 h 29"/>
              <a:gd name="T38" fmla="*/ 2147483647 w 37"/>
              <a:gd name="T39" fmla="*/ 2147483647 h 29"/>
              <a:gd name="T40" fmla="*/ 2147483647 w 37"/>
              <a:gd name="T41" fmla="*/ 2147483647 h 29"/>
              <a:gd name="T42" fmla="*/ 0 w 37"/>
              <a:gd name="T43" fmla="*/ 2147483647 h 29"/>
              <a:gd name="T44" fmla="*/ 2147483647 w 37"/>
              <a:gd name="T45" fmla="*/ 2147483647 h 29"/>
              <a:gd name="T46" fmla="*/ 2147483647 w 37"/>
              <a:gd name="T47" fmla="*/ 214748364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29"/>
              <a:gd name="T74" fmla="*/ 37 w 37"/>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29">
                <a:moveTo>
                  <a:pt x="10" y="10"/>
                </a:moveTo>
                <a:lnTo>
                  <a:pt x="17" y="17"/>
                </a:lnTo>
                <a:lnTo>
                  <a:pt x="23" y="12"/>
                </a:lnTo>
                <a:lnTo>
                  <a:pt x="27" y="10"/>
                </a:lnTo>
                <a:lnTo>
                  <a:pt x="29" y="9"/>
                </a:lnTo>
                <a:lnTo>
                  <a:pt x="28" y="8"/>
                </a:lnTo>
                <a:lnTo>
                  <a:pt x="27" y="8"/>
                </a:lnTo>
                <a:lnTo>
                  <a:pt x="27" y="9"/>
                </a:lnTo>
                <a:lnTo>
                  <a:pt x="28" y="13"/>
                </a:lnTo>
                <a:lnTo>
                  <a:pt x="28" y="17"/>
                </a:lnTo>
                <a:lnTo>
                  <a:pt x="37" y="17"/>
                </a:lnTo>
                <a:lnTo>
                  <a:pt x="37" y="12"/>
                </a:lnTo>
                <a:lnTo>
                  <a:pt x="36" y="8"/>
                </a:lnTo>
                <a:lnTo>
                  <a:pt x="35" y="4"/>
                </a:lnTo>
                <a:lnTo>
                  <a:pt x="32" y="0"/>
                </a:lnTo>
                <a:lnTo>
                  <a:pt x="27" y="0"/>
                </a:lnTo>
                <a:lnTo>
                  <a:pt x="23" y="2"/>
                </a:lnTo>
                <a:lnTo>
                  <a:pt x="18" y="4"/>
                </a:lnTo>
                <a:lnTo>
                  <a:pt x="12" y="8"/>
                </a:lnTo>
                <a:lnTo>
                  <a:pt x="19" y="15"/>
                </a:lnTo>
                <a:lnTo>
                  <a:pt x="10" y="10"/>
                </a:lnTo>
                <a:lnTo>
                  <a:pt x="0" y="29"/>
                </a:lnTo>
                <a:lnTo>
                  <a:pt x="17" y="17"/>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8" name="Freeform 177"/>
          <p:cNvSpPr>
            <a:spLocks/>
          </p:cNvSpPr>
          <p:nvPr/>
        </p:nvSpPr>
        <p:spPr bwMode="auto">
          <a:xfrm>
            <a:off x="6821488" y="2981325"/>
            <a:ext cx="71437" cy="120650"/>
          </a:xfrm>
          <a:custGeom>
            <a:avLst/>
            <a:gdLst>
              <a:gd name="T0" fmla="*/ 2147483647 w 51"/>
              <a:gd name="T1" fmla="*/ 2147483647 h 76"/>
              <a:gd name="T2" fmla="*/ 2147483647 w 51"/>
              <a:gd name="T3" fmla="*/ 2147483647 h 76"/>
              <a:gd name="T4" fmla="*/ 0 w 51"/>
              <a:gd name="T5" fmla="*/ 2147483647 h 76"/>
              <a:gd name="T6" fmla="*/ 2147483647 w 51"/>
              <a:gd name="T7" fmla="*/ 2147483647 h 76"/>
              <a:gd name="T8" fmla="*/ 2147483647 w 51"/>
              <a:gd name="T9" fmla="*/ 2147483647 h 76"/>
              <a:gd name="T10" fmla="*/ 2147483647 w 51"/>
              <a:gd name="T11" fmla="*/ 2147483647 h 76"/>
              <a:gd name="T12" fmla="*/ 2147483647 w 51"/>
              <a:gd name="T13" fmla="*/ 2147483647 h 76"/>
              <a:gd name="T14" fmla="*/ 2147483647 w 51"/>
              <a:gd name="T15" fmla="*/ 0 h 76"/>
              <a:gd name="T16" fmla="*/ 2147483647 w 51"/>
              <a:gd name="T17" fmla="*/ 2147483647 h 76"/>
              <a:gd name="T18" fmla="*/ 2147483647 w 51"/>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76"/>
              <a:gd name="T32" fmla="*/ 51 w 5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76">
                <a:moveTo>
                  <a:pt x="50" y="3"/>
                </a:moveTo>
                <a:lnTo>
                  <a:pt x="43" y="4"/>
                </a:lnTo>
                <a:lnTo>
                  <a:pt x="0" y="71"/>
                </a:lnTo>
                <a:lnTo>
                  <a:pt x="9" y="76"/>
                </a:lnTo>
                <a:lnTo>
                  <a:pt x="51" y="9"/>
                </a:lnTo>
                <a:lnTo>
                  <a:pt x="44" y="10"/>
                </a:lnTo>
                <a:lnTo>
                  <a:pt x="50" y="3"/>
                </a:lnTo>
                <a:lnTo>
                  <a:pt x="46" y="0"/>
                </a:lnTo>
                <a:lnTo>
                  <a:pt x="43" y="4"/>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299" name="Freeform 178"/>
          <p:cNvSpPr>
            <a:spLocks/>
          </p:cNvSpPr>
          <p:nvPr/>
        </p:nvSpPr>
        <p:spPr bwMode="auto">
          <a:xfrm>
            <a:off x="6883400" y="2986088"/>
            <a:ext cx="57150" cy="28575"/>
          </a:xfrm>
          <a:custGeom>
            <a:avLst/>
            <a:gdLst>
              <a:gd name="T0" fmla="*/ 2147483647 w 41"/>
              <a:gd name="T1" fmla="*/ 2147483647 h 18"/>
              <a:gd name="T2" fmla="*/ 2147483647 w 41"/>
              <a:gd name="T3" fmla="*/ 2147483647 h 18"/>
              <a:gd name="T4" fmla="*/ 2147483647 w 41"/>
              <a:gd name="T5" fmla="*/ 2147483647 h 18"/>
              <a:gd name="T6" fmla="*/ 2147483647 w 41"/>
              <a:gd name="T7" fmla="*/ 2147483647 h 18"/>
              <a:gd name="T8" fmla="*/ 2147483647 w 41"/>
              <a:gd name="T9" fmla="*/ 2147483647 h 18"/>
              <a:gd name="T10" fmla="*/ 2147483647 w 41"/>
              <a:gd name="T11" fmla="*/ 2147483647 h 18"/>
              <a:gd name="T12" fmla="*/ 2147483647 w 41"/>
              <a:gd name="T13" fmla="*/ 2147483647 h 18"/>
              <a:gd name="T14" fmla="*/ 2147483647 w 41"/>
              <a:gd name="T15" fmla="*/ 2147483647 h 18"/>
              <a:gd name="T16" fmla="*/ 2147483647 w 41"/>
              <a:gd name="T17" fmla="*/ 2147483647 h 18"/>
              <a:gd name="T18" fmla="*/ 2147483647 w 41"/>
              <a:gd name="T19" fmla="*/ 0 h 18"/>
              <a:gd name="T20" fmla="*/ 0 w 41"/>
              <a:gd name="T21" fmla="*/ 2147483647 h 18"/>
              <a:gd name="T22" fmla="*/ 2147483647 w 41"/>
              <a:gd name="T23" fmla="*/ 2147483647 h 18"/>
              <a:gd name="T24" fmla="*/ 2147483647 w 41"/>
              <a:gd name="T25" fmla="*/ 2147483647 h 18"/>
              <a:gd name="T26" fmla="*/ 2147483647 w 41"/>
              <a:gd name="T27" fmla="*/ 2147483647 h 18"/>
              <a:gd name="T28" fmla="*/ 2147483647 w 41"/>
              <a:gd name="T29" fmla="*/ 2147483647 h 18"/>
              <a:gd name="T30" fmla="*/ 2147483647 w 41"/>
              <a:gd name="T31" fmla="*/ 2147483647 h 18"/>
              <a:gd name="T32" fmla="*/ 2147483647 w 41"/>
              <a:gd name="T33" fmla="*/ 2147483647 h 18"/>
              <a:gd name="T34" fmla="*/ 2147483647 w 41"/>
              <a:gd name="T35" fmla="*/ 2147483647 h 18"/>
              <a:gd name="T36" fmla="*/ 2147483647 w 41"/>
              <a:gd name="T37" fmla="*/ 2147483647 h 18"/>
              <a:gd name="T38" fmla="*/ 2147483647 w 41"/>
              <a:gd name="T39" fmla="*/ 2147483647 h 18"/>
              <a:gd name="T40" fmla="*/ 2147483647 w 41"/>
              <a:gd name="T41" fmla="*/ 2147483647 h 18"/>
              <a:gd name="T42" fmla="*/ 2147483647 w 41"/>
              <a:gd name="T43" fmla="*/ 2147483647 h 18"/>
              <a:gd name="T44" fmla="*/ 2147483647 w 41"/>
              <a:gd name="T45" fmla="*/ 2147483647 h 18"/>
              <a:gd name="T46" fmla="*/ 2147483647 w 41"/>
              <a:gd name="T47" fmla="*/ 2147483647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8"/>
              <a:gd name="T74" fmla="*/ 41 w 41"/>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8">
                <a:moveTo>
                  <a:pt x="39" y="15"/>
                </a:moveTo>
                <a:lnTo>
                  <a:pt x="34" y="9"/>
                </a:lnTo>
                <a:lnTo>
                  <a:pt x="30" y="9"/>
                </a:lnTo>
                <a:lnTo>
                  <a:pt x="27" y="9"/>
                </a:lnTo>
                <a:lnTo>
                  <a:pt x="23" y="8"/>
                </a:lnTo>
                <a:lnTo>
                  <a:pt x="19" y="7"/>
                </a:lnTo>
                <a:lnTo>
                  <a:pt x="16" y="6"/>
                </a:lnTo>
                <a:lnTo>
                  <a:pt x="12" y="4"/>
                </a:lnTo>
                <a:lnTo>
                  <a:pt x="9" y="3"/>
                </a:lnTo>
                <a:lnTo>
                  <a:pt x="6" y="0"/>
                </a:lnTo>
                <a:lnTo>
                  <a:pt x="0" y="7"/>
                </a:lnTo>
                <a:lnTo>
                  <a:pt x="4" y="11"/>
                </a:lnTo>
                <a:lnTo>
                  <a:pt x="9" y="12"/>
                </a:lnTo>
                <a:lnTo>
                  <a:pt x="12" y="14"/>
                </a:lnTo>
                <a:lnTo>
                  <a:pt x="17" y="16"/>
                </a:lnTo>
                <a:lnTo>
                  <a:pt x="21" y="17"/>
                </a:lnTo>
                <a:lnTo>
                  <a:pt x="26" y="18"/>
                </a:lnTo>
                <a:lnTo>
                  <a:pt x="30" y="18"/>
                </a:lnTo>
                <a:lnTo>
                  <a:pt x="34" y="18"/>
                </a:lnTo>
                <a:lnTo>
                  <a:pt x="30" y="12"/>
                </a:lnTo>
                <a:lnTo>
                  <a:pt x="39" y="15"/>
                </a:lnTo>
                <a:lnTo>
                  <a:pt x="41" y="8"/>
                </a:lnTo>
                <a:lnTo>
                  <a:pt x="34" y="9"/>
                </a:lnTo>
                <a:lnTo>
                  <a:pt x="3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0" name="Freeform 179"/>
          <p:cNvSpPr>
            <a:spLocks/>
          </p:cNvSpPr>
          <p:nvPr/>
        </p:nvSpPr>
        <p:spPr bwMode="auto">
          <a:xfrm>
            <a:off x="6910388" y="3005138"/>
            <a:ext cx="28575" cy="103187"/>
          </a:xfrm>
          <a:custGeom>
            <a:avLst/>
            <a:gdLst>
              <a:gd name="T0" fmla="*/ 2147483647 w 20"/>
              <a:gd name="T1" fmla="*/ 2147483647 h 65"/>
              <a:gd name="T2" fmla="*/ 2147483647 w 20"/>
              <a:gd name="T3" fmla="*/ 2147483647 h 65"/>
              <a:gd name="T4" fmla="*/ 2147483647 w 20"/>
              <a:gd name="T5" fmla="*/ 2147483647 h 65"/>
              <a:gd name="T6" fmla="*/ 2147483647 w 20"/>
              <a:gd name="T7" fmla="*/ 2147483647 h 65"/>
              <a:gd name="T8" fmla="*/ 2147483647 w 20"/>
              <a:gd name="T9" fmla="*/ 2147483647 h 65"/>
              <a:gd name="T10" fmla="*/ 2147483647 w 20"/>
              <a:gd name="T11" fmla="*/ 2147483647 h 65"/>
              <a:gd name="T12" fmla="*/ 2147483647 w 20"/>
              <a:gd name="T13" fmla="*/ 2147483647 h 65"/>
              <a:gd name="T14" fmla="*/ 2147483647 w 20"/>
              <a:gd name="T15" fmla="*/ 2147483647 h 65"/>
              <a:gd name="T16" fmla="*/ 2147483647 w 20"/>
              <a:gd name="T17" fmla="*/ 2147483647 h 65"/>
              <a:gd name="T18" fmla="*/ 2147483647 w 20"/>
              <a:gd name="T19" fmla="*/ 2147483647 h 65"/>
              <a:gd name="T20" fmla="*/ 2147483647 w 20"/>
              <a:gd name="T21" fmla="*/ 0 h 65"/>
              <a:gd name="T22" fmla="*/ 2147483647 w 20"/>
              <a:gd name="T23" fmla="*/ 2147483647 h 65"/>
              <a:gd name="T24" fmla="*/ 2147483647 w 20"/>
              <a:gd name="T25" fmla="*/ 2147483647 h 65"/>
              <a:gd name="T26" fmla="*/ 2147483647 w 20"/>
              <a:gd name="T27" fmla="*/ 2147483647 h 65"/>
              <a:gd name="T28" fmla="*/ 2147483647 w 20"/>
              <a:gd name="T29" fmla="*/ 2147483647 h 65"/>
              <a:gd name="T30" fmla="*/ 2147483647 w 20"/>
              <a:gd name="T31" fmla="*/ 2147483647 h 65"/>
              <a:gd name="T32" fmla="*/ 0 w 20"/>
              <a:gd name="T33" fmla="*/ 2147483647 h 65"/>
              <a:gd name="T34" fmla="*/ 0 w 20"/>
              <a:gd name="T35" fmla="*/ 2147483647 h 65"/>
              <a:gd name="T36" fmla="*/ 0 w 20"/>
              <a:gd name="T37" fmla="*/ 2147483647 h 65"/>
              <a:gd name="T38" fmla="*/ 2147483647 w 20"/>
              <a:gd name="T39" fmla="*/ 2147483647 h 65"/>
              <a:gd name="T40" fmla="*/ 2147483647 w 20"/>
              <a:gd name="T41" fmla="*/ 2147483647 h 65"/>
              <a:gd name="T42" fmla="*/ 2147483647 w 20"/>
              <a:gd name="T43" fmla="*/ 2147483647 h 65"/>
              <a:gd name="T44" fmla="*/ 2147483647 w 20"/>
              <a:gd name="T45" fmla="*/ 2147483647 h 65"/>
              <a:gd name="T46" fmla="*/ 2147483647 w 20"/>
              <a:gd name="T47" fmla="*/ 214748364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65"/>
              <a:gd name="T74" fmla="*/ 20 w 2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65">
                <a:moveTo>
                  <a:pt x="8" y="65"/>
                </a:moveTo>
                <a:lnTo>
                  <a:pt x="9" y="62"/>
                </a:lnTo>
                <a:lnTo>
                  <a:pt x="9" y="54"/>
                </a:lnTo>
                <a:lnTo>
                  <a:pt x="9" y="46"/>
                </a:lnTo>
                <a:lnTo>
                  <a:pt x="10" y="38"/>
                </a:lnTo>
                <a:lnTo>
                  <a:pt x="11" y="31"/>
                </a:lnTo>
                <a:lnTo>
                  <a:pt x="13" y="25"/>
                </a:lnTo>
                <a:lnTo>
                  <a:pt x="15" y="17"/>
                </a:lnTo>
                <a:lnTo>
                  <a:pt x="17" y="11"/>
                </a:lnTo>
                <a:lnTo>
                  <a:pt x="20" y="3"/>
                </a:lnTo>
                <a:lnTo>
                  <a:pt x="11" y="0"/>
                </a:lnTo>
                <a:lnTo>
                  <a:pt x="8" y="7"/>
                </a:lnTo>
                <a:lnTo>
                  <a:pt x="5" y="15"/>
                </a:lnTo>
                <a:lnTo>
                  <a:pt x="4" y="22"/>
                </a:lnTo>
                <a:lnTo>
                  <a:pt x="2" y="29"/>
                </a:lnTo>
                <a:lnTo>
                  <a:pt x="1" y="37"/>
                </a:lnTo>
                <a:lnTo>
                  <a:pt x="0" y="45"/>
                </a:lnTo>
                <a:lnTo>
                  <a:pt x="0" y="54"/>
                </a:lnTo>
                <a:lnTo>
                  <a:pt x="0" y="63"/>
                </a:lnTo>
                <a:lnTo>
                  <a:pt x="1" y="60"/>
                </a:lnTo>
                <a:lnTo>
                  <a:pt x="8" y="65"/>
                </a:lnTo>
                <a:lnTo>
                  <a:pt x="9" y="64"/>
                </a:lnTo>
                <a:lnTo>
                  <a:pt x="9" y="62"/>
                </a:lnTo>
                <a:lnTo>
                  <a:pt x="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1" name="Freeform 180"/>
          <p:cNvSpPr>
            <a:spLocks/>
          </p:cNvSpPr>
          <p:nvPr/>
        </p:nvSpPr>
        <p:spPr bwMode="auto">
          <a:xfrm>
            <a:off x="2116138" y="2990850"/>
            <a:ext cx="269875" cy="744538"/>
          </a:xfrm>
          <a:custGeom>
            <a:avLst/>
            <a:gdLst>
              <a:gd name="T0" fmla="*/ 2147483647 w 191"/>
              <a:gd name="T1" fmla="*/ 2147483647 h 469"/>
              <a:gd name="T2" fmla="*/ 2147483647 w 191"/>
              <a:gd name="T3" fmla="*/ 2147483647 h 469"/>
              <a:gd name="T4" fmla="*/ 2147483647 w 191"/>
              <a:gd name="T5" fmla="*/ 2147483647 h 469"/>
              <a:gd name="T6" fmla="*/ 2147483647 w 191"/>
              <a:gd name="T7" fmla="*/ 2147483647 h 469"/>
              <a:gd name="T8" fmla="*/ 2147483647 w 191"/>
              <a:gd name="T9" fmla="*/ 2147483647 h 469"/>
              <a:gd name="T10" fmla="*/ 2147483647 w 191"/>
              <a:gd name="T11" fmla="*/ 2147483647 h 469"/>
              <a:gd name="T12" fmla="*/ 2147483647 w 191"/>
              <a:gd name="T13" fmla="*/ 2147483647 h 469"/>
              <a:gd name="T14" fmla="*/ 2147483647 w 191"/>
              <a:gd name="T15" fmla="*/ 2147483647 h 469"/>
              <a:gd name="T16" fmla="*/ 2147483647 w 191"/>
              <a:gd name="T17" fmla="*/ 2147483647 h 469"/>
              <a:gd name="T18" fmla="*/ 2147483647 w 191"/>
              <a:gd name="T19" fmla="*/ 2147483647 h 469"/>
              <a:gd name="T20" fmla="*/ 2147483647 w 191"/>
              <a:gd name="T21" fmla="*/ 2147483647 h 469"/>
              <a:gd name="T22" fmla="*/ 2147483647 w 191"/>
              <a:gd name="T23" fmla="*/ 2147483647 h 469"/>
              <a:gd name="T24" fmla="*/ 2147483647 w 191"/>
              <a:gd name="T25" fmla="*/ 2147483647 h 469"/>
              <a:gd name="T26" fmla="*/ 2147483647 w 191"/>
              <a:gd name="T27" fmla="*/ 2147483647 h 469"/>
              <a:gd name="T28" fmla="*/ 2147483647 w 191"/>
              <a:gd name="T29" fmla="*/ 2147483647 h 469"/>
              <a:gd name="T30" fmla="*/ 2147483647 w 191"/>
              <a:gd name="T31" fmla="*/ 2147483647 h 469"/>
              <a:gd name="T32" fmla="*/ 2147483647 w 191"/>
              <a:gd name="T33" fmla="*/ 2147483647 h 469"/>
              <a:gd name="T34" fmla="*/ 2147483647 w 191"/>
              <a:gd name="T35" fmla="*/ 2147483647 h 469"/>
              <a:gd name="T36" fmla="*/ 2147483647 w 191"/>
              <a:gd name="T37" fmla="*/ 2147483647 h 469"/>
              <a:gd name="T38" fmla="*/ 2147483647 w 191"/>
              <a:gd name="T39" fmla="*/ 2147483647 h 469"/>
              <a:gd name="T40" fmla="*/ 2147483647 w 191"/>
              <a:gd name="T41" fmla="*/ 2147483647 h 469"/>
              <a:gd name="T42" fmla="*/ 2147483647 w 191"/>
              <a:gd name="T43" fmla="*/ 2147483647 h 469"/>
              <a:gd name="T44" fmla="*/ 2147483647 w 191"/>
              <a:gd name="T45" fmla="*/ 2147483647 h 469"/>
              <a:gd name="T46" fmla="*/ 2147483647 w 191"/>
              <a:gd name="T47" fmla="*/ 2147483647 h 469"/>
              <a:gd name="T48" fmla="*/ 2147483647 w 191"/>
              <a:gd name="T49" fmla="*/ 2147483647 h 469"/>
              <a:gd name="T50" fmla="*/ 2147483647 w 191"/>
              <a:gd name="T51" fmla="*/ 2147483647 h 469"/>
              <a:gd name="T52" fmla="*/ 2147483647 w 191"/>
              <a:gd name="T53" fmla="*/ 2147483647 h 469"/>
              <a:gd name="T54" fmla="*/ 2147483647 w 191"/>
              <a:gd name="T55" fmla="*/ 2147483647 h 469"/>
              <a:gd name="T56" fmla="*/ 2147483647 w 191"/>
              <a:gd name="T57" fmla="*/ 2147483647 h 469"/>
              <a:gd name="T58" fmla="*/ 2147483647 w 191"/>
              <a:gd name="T59" fmla="*/ 2147483647 h 469"/>
              <a:gd name="T60" fmla="*/ 2147483647 w 191"/>
              <a:gd name="T61" fmla="*/ 2147483647 h 469"/>
              <a:gd name="T62" fmla="*/ 2147483647 w 191"/>
              <a:gd name="T63" fmla="*/ 2147483647 h 469"/>
              <a:gd name="T64" fmla="*/ 2147483647 w 191"/>
              <a:gd name="T65" fmla="*/ 2147483647 h 469"/>
              <a:gd name="T66" fmla="*/ 2147483647 w 191"/>
              <a:gd name="T67" fmla="*/ 2147483647 h 469"/>
              <a:gd name="T68" fmla="*/ 2147483647 w 191"/>
              <a:gd name="T69" fmla="*/ 2147483647 h 469"/>
              <a:gd name="T70" fmla="*/ 2147483647 w 191"/>
              <a:gd name="T71" fmla="*/ 2147483647 h 469"/>
              <a:gd name="T72" fmla="*/ 2147483647 w 191"/>
              <a:gd name="T73" fmla="*/ 2147483647 h 469"/>
              <a:gd name="T74" fmla="*/ 2147483647 w 191"/>
              <a:gd name="T75" fmla="*/ 2147483647 h 469"/>
              <a:gd name="T76" fmla="*/ 2147483647 w 191"/>
              <a:gd name="T77" fmla="*/ 2147483647 h 469"/>
              <a:gd name="T78" fmla="*/ 2147483647 w 191"/>
              <a:gd name="T79" fmla="*/ 2147483647 h 469"/>
              <a:gd name="T80" fmla="*/ 2147483647 w 191"/>
              <a:gd name="T81" fmla="*/ 2147483647 h 469"/>
              <a:gd name="T82" fmla="*/ 2147483647 w 191"/>
              <a:gd name="T83" fmla="*/ 2147483647 h 469"/>
              <a:gd name="T84" fmla="*/ 2147483647 w 191"/>
              <a:gd name="T85" fmla="*/ 2147483647 h 469"/>
              <a:gd name="T86" fmla="*/ 2147483647 w 191"/>
              <a:gd name="T87" fmla="*/ 2147483647 h 469"/>
              <a:gd name="T88" fmla="*/ 2147483647 w 191"/>
              <a:gd name="T89" fmla="*/ 2147483647 h 469"/>
              <a:gd name="T90" fmla="*/ 2147483647 w 191"/>
              <a:gd name="T91" fmla="*/ 2147483647 h 469"/>
              <a:gd name="T92" fmla="*/ 2147483647 w 191"/>
              <a:gd name="T93" fmla="*/ 2147483647 h 469"/>
              <a:gd name="T94" fmla="*/ 2147483647 w 191"/>
              <a:gd name="T95" fmla="*/ 2147483647 h 469"/>
              <a:gd name="T96" fmla="*/ 2147483647 w 191"/>
              <a:gd name="T97" fmla="*/ 2147483647 h 469"/>
              <a:gd name="T98" fmla="*/ 2147483647 w 191"/>
              <a:gd name="T99" fmla="*/ 2147483647 h 469"/>
              <a:gd name="T100" fmla="*/ 2147483647 w 191"/>
              <a:gd name="T101" fmla="*/ 2147483647 h 469"/>
              <a:gd name="T102" fmla="*/ 2147483647 w 191"/>
              <a:gd name="T103" fmla="*/ 2147483647 h 469"/>
              <a:gd name="T104" fmla="*/ 2147483647 w 191"/>
              <a:gd name="T105" fmla="*/ 2147483647 h 469"/>
              <a:gd name="T106" fmla="*/ 2147483647 w 191"/>
              <a:gd name="T107" fmla="*/ 2147483647 h 469"/>
              <a:gd name="T108" fmla="*/ 2147483647 w 191"/>
              <a:gd name="T109" fmla="*/ 2147483647 h 4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1"/>
              <a:gd name="T166" fmla="*/ 0 h 469"/>
              <a:gd name="T167" fmla="*/ 191 w 191"/>
              <a:gd name="T168" fmla="*/ 469 h 4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1" h="469">
                <a:moveTo>
                  <a:pt x="120" y="54"/>
                </a:moveTo>
                <a:lnTo>
                  <a:pt x="113" y="58"/>
                </a:lnTo>
                <a:lnTo>
                  <a:pt x="108" y="61"/>
                </a:lnTo>
                <a:lnTo>
                  <a:pt x="104" y="63"/>
                </a:lnTo>
                <a:lnTo>
                  <a:pt x="101" y="66"/>
                </a:lnTo>
                <a:lnTo>
                  <a:pt x="99" y="69"/>
                </a:lnTo>
                <a:lnTo>
                  <a:pt x="97" y="72"/>
                </a:lnTo>
                <a:lnTo>
                  <a:pt x="93" y="77"/>
                </a:lnTo>
                <a:lnTo>
                  <a:pt x="87" y="84"/>
                </a:lnTo>
                <a:lnTo>
                  <a:pt x="87" y="88"/>
                </a:lnTo>
                <a:lnTo>
                  <a:pt x="85" y="92"/>
                </a:lnTo>
                <a:lnTo>
                  <a:pt x="83" y="96"/>
                </a:lnTo>
                <a:lnTo>
                  <a:pt x="80" y="100"/>
                </a:lnTo>
                <a:lnTo>
                  <a:pt x="76" y="104"/>
                </a:lnTo>
                <a:lnTo>
                  <a:pt x="74" y="108"/>
                </a:lnTo>
                <a:lnTo>
                  <a:pt x="71" y="112"/>
                </a:lnTo>
                <a:lnTo>
                  <a:pt x="69" y="115"/>
                </a:lnTo>
                <a:lnTo>
                  <a:pt x="68" y="117"/>
                </a:lnTo>
                <a:lnTo>
                  <a:pt x="66" y="120"/>
                </a:lnTo>
                <a:lnTo>
                  <a:pt x="64" y="123"/>
                </a:lnTo>
                <a:lnTo>
                  <a:pt x="61" y="127"/>
                </a:lnTo>
                <a:lnTo>
                  <a:pt x="59" y="131"/>
                </a:lnTo>
                <a:lnTo>
                  <a:pt x="57" y="135"/>
                </a:lnTo>
                <a:lnTo>
                  <a:pt x="55" y="139"/>
                </a:lnTo>
                <a:lnTo>
                  <a:pt x="53" y="142"/>
                </a:lnTo>
                <a:lnTo>
                  <a:pt x="51" y="146"/>
                </a:lnTo>
                <a:lnTo>
                  <a:pt x="49" y="150"/>
                </a:lnTo>
                <a:lnTo>
                  <a:pt x="47" y="154"/>
                </a:lnTo>
                <a:lnTo>
                  <a:pt x="45" y="158"/>
                </a:lnTo>
                <a:lnTo>
                  <a:pt x="42" y="162"/>
                </a:lnTo>
                <a:lnTo>
                  <a:pt x="40" y="166"/>
                </a:lnTo>
                <a:lnTo>
                  <a:pt x="38" y="169"/>
                </a:lnTo>
                <a:lnTo>
                  <a:pt x="37" y="172"/>
                </a:lnTo>
                <a:lnTo>
                  <a:pt x="36" y="178"/>
                </a:lnTo>
                <a:lnTo>
                  <a:pt x="33" y="180"/>
                </a:lnTo>
                <a:lnTo>
                  <a:pt x="31" y="183"/>
                </a:lnTo>
                <a:lnTo>
                  <a:pt x="29" y="185"/>
                </a:lnTo>
                <a:lnTo>
                  <a:pt x="27" y="187"/>
                </a:lnTo>
                <a:lnTo>
                  <a:pt x="26" y="191"/>
                </a:lnTo>
                <a:lnTo>
                  <a:pt x="25" y="195"/>
                </a:lnTo>
                <a:lnTo>
                  <a:pt x="24" y="201"/>
                </a:lnTo>
                <a:lnTo>
                  <a:pt x="25" y="203"/>
                </a:lnTo>
                <a:lnTo>
                  <a:pt x="24" y="206"/>
                </a:lnTo>
                <a:lnTo>
                  <a:pt x="23" y="210"/>
                </a:lnTo>
                <a:lnTo>
                  <a:pt x="21" y="215"/>
                </a:lnTo>
                <a:lnTo>
                  <a:pt x="20" y="220"/>
                </a:lnTo>
                <a:lnTo>
                  <a:pt x="19" y="224"/>
                </a:lnTo>
                <a:lnTo>
                  <a:pt x="18" y="227"/>
                </a:lnTo>
                <a:lnTo>
                  <a:pt x="18" y="229"/>
                </a:lnTo>
                <a:lnTo>
                  <a:pt x="17" y="239"/>
                </a:lnTo>
                <a:lnTo>
                  <a:pt x="15" y="247"/>
                </a:lnTo>
                <a:lnTo>
                  <a:pt x="11" y="254"/>
                </a:lnTo>
                <a:lnTo>
                  <a:pt x="7" y="262"/>
                </a:lnTo>
                <a:lnTo>
                  <a:pt x="4" y="270"/>
                </a:lnTo>
                <a:lnTo>
                  <a:pt x="1" y="278"/>
                </a:lnTo>
                <a:lnTo>
                  <a:pt x="0" y="289"/>
                </a:lnTo>
                <a:lnTo>
                  <a:pt x="1" y="301"/>
                </a:lnTo>
                <a:lnTo>
                  <a:pt x="2" y="304"/>
                </a:lnTo>
                <a:lnTo>
                  <a:pt x="4" y="308"/>
                </a:lnTo>
                <a:lnTo>
                  <a:pt x="7" y="311"/>
                </a:lnTo>
                <a:lnTo>
                  <a:pt x="8" y="314"/>
                </a:lnTo>
                <a:lnTo>
                  <a:pt x="9" y="317"/>
                </a:lnTo>
                <a:lnTo>
                  <a:pt x="10" y="321"/>
                </a:lnTo>
                <a:lnTo>
                  <a:pt x="10" y="324"/>
                </a:lnTo>
                <a:lnTo>
                  <a:pt x="10" y="327"/>
                </a:lnTo>
                <a:lnTo>
                  <a:pt x="8" y="335"/>
                </a:lnTo>
                <a:lnTo>
                  <a:pt x="8" y="342"/>
                </a:lnTo>
                <a:lnTo>
                  <a:pt x="8" y="348"/>
                </a:lnTo>
                <a:lnTo>
                  <a:pt x="8" y="354"/>
                </a:lnTo>
                <a:lnTo>
                  <a:pt x="10" y="360"/>
                </a:lnTo>
                <a:lnTo>
                  <a:pt x="11" y="366"/>
                </a:lnTo>
                <a:lnTo>
                  <a:pt x="12" y="373"/>
                </a:lnTo>
                <a:lnTo>
                  <a:pt x="14" y="380"/>
                </a:lnTo>
                <a:lnTo>
                  <a:pt x="14" y="390"/>
                </a:lnTo>
                <a:lnTo>
                  <a:pt x="12" y="403"/>
                </a:lnTo>
                <a:lnTo>
                  <a:pt x="11" y="418"/>
                </a:lnTo>
                <a:lnTo>
                  <a:pt x="10" y="433"/>
                </a:lnTo>
                <a:lnTo>
                  <a:pt x="10" y="446"/>
                </a:lnTo>
                <a:lnTo>
                  <a:pt x="14" y="458"/>
                </a:lnTo>
                <a:lnTo>
                  <a:pt x="21" y="466"/>
                </a:lnTo>
                <a:lnTo>
                  <a:pt x="34" y="469"/>
                </a:lnTo>
                <a:lnTo>
                  <a:pt x="36" y="465"/>
                </a:lnTo>
                <a:lnTo>
                  <a:pt x="37" y="460"/>
                </a:lnTo>
                <a:lnTo>
                  <a:pt x="37" y="454"/>
                </a:lnTo>
                <a:lnTo>
                  <a:pt x="38" y="448"/>
                </a:lnTo>
                <a:lnTo>
                  <a:pt x="38" y="442"/>
                </a:lnTo>
                <a:lnTo>
                  <a:pt x="38" y="437"/>
                </a:lnTo>
                <a:lnTo>
                  <a:pt x="38" y="431"/>
                </a:lnTo>
                <a:lnTo>
                  <a:pt x="38" y="426"/>
                </a:lnTo>
                <a:lnTo>
                  <a:pt x="41" y="425"/>
                </a:lnTo>
                <a:lnTo>
                  <a:pt x="44" y="423"/>
                </a:lnTo>
                <a:lnTo>
                  <a:pt x="46" y="421"/>
                </a:lnTo>
                <a:lnTo>
                  <a:pt x="49" y="418"/>
                </a:lnTo>
                <a:lnTo>
                  <a:pt x="52" y="416"/>
                </a:lnTo>
                <a:lnTo>
                  <a:pt x="54" y="414"/>
                </a:lnTo>
                <a:lnTo>
                  <a:pt x="56" y="412"/>
                </a:lnTo>
                <a:lnTo>
                  <a:pt x="58" y="410"/>
                </a:lnTo>
                <a:lnTo>
                  <a:pt x="63" y="406"/>
                </a:lnTo>
                <a:lnTo>
                  <a:pt x="65" y="400"/>
                </a:lnTo>
                <a:lnTo>
                  <a:pt x="68" y="395"/>
                </a:lnTo>
                <a:lnTo>
                  <a:pt x="69" y="388"/>
                </a:lnTo>
                <a:lnTo>
                  <a:pt x="71" y="382"/>
                </a:lnTo>
                <a:lnTo>
                  <a:pt x="74" y="376"/>
                </a:lnTo>
                <a:lnTo>
                  <a:pt x="78" y="371"/>
                </a:lnTo>
                <a:lnTo>
                  <a:pt x="84" y="367"/>
                </a:lnTo>
                <a:lnTo>
                  <a:pt x="86" y="360"/>
                </a:lnTo>
                <a:lnTo>
                  <a:pt x="87" y="351"/>
                </a:lnTo>
                <a:lnTo>
                  <a:pt x="87" y="343"/>
                </a:lnTo>
                <a:lnTo>
                  <a:pt x="86" y="335"/>
                </a:lnTo>
                <a:lnTo>
                  <a:pt x="86" y="326"/>
                </a:lnTo>
                <a:lnTo>
                  <a:pt x="86" y="318"/>
                </a:lnTo>
                <a:lnTo>
                  <a:pt x="87" y="310"/>
                </a:lnTo>
                <a:lnTo>
                  <a:pt x="89" y="302"/>
                </a:lnTo>
                <a:lnTo>
                  <a:pt x="93" y="297"/>
                </a:lnTo>
                <a:lnTo>
                  <a:pt x="98" y="292"/>
                </a:lnTo>
                <a:lnTo>
                  <a:pt x="104" y="288"/>
                </a:lnTo>
                <a:lnTo>
                  <a:pt x="110" y="285"/>
                </a:lnTo>
                <a:lnTo>
                  <a:pt x="117" y="281"/>
                </a:lnTo>
                <a:lnTo>
                  <a:pt x="122" y="277"/>
                </a:lnTo>
                <a:lnTo>
                  <a:pt x="127" y="273"/>
                </a:lnTo>
                <a:lnTo>
                  <a:pt x="129" y="266"/>
                </a:lnTo>
                <a:lnTo>
                  <a:pt x="131" y="259"/>
                </a:lnTo>
                <a:lnTo>
                  <a:pt x="131" y="252"/>
                </a:lnTo>
                <a:lnTo>
                  <a:pt x="130" y="245"/>
                </a:lnTo>
                <a:lnTo>
                  <a:pt x="130" y="238"/>
                </a:lnTo>
                <a:lnTo>
                  <a:pt x="129" y="231"/>
                </a:lnTo>
                <a:lnTo>
                  <a:pt x="129" y="224"/>
                </a:lnTo>
                <a:lnTo>
                  <a:pt x="131" y="217"/>
                </a:lnTo>
                <a:lnTo>
                  <a:pt x="132" y="211"/>
                </a:lnTo>
                <a:lnTo>
                  <a:pt x="137" y="201"/>
                </a:lnTo>
                <a:lnTo>
                  <a:pt x="146" y="190"/>
                </a:lnTo>
                <a:lnTo>
                  <a:pt x="155" y="179"/>
                </a:lnTo>
                <a:lnTo>
                  <a:pt x="164" y="167"/>
                </a:lnTo>
                <a:lnTo>
                  <a:pt x="171" y="156"/>
                </a:lnTo>
                <a:lnTo>
                  <a:pt x="177" y="145"/>
                </a:lnTo>
                <a:lnTo>
                  <a:pt x="180" y="134"/>
                </a:lnTo>
                <a:lnTo>
                  <a:pt x="178" y="125"/>
                </a:lnTo>
                <a:lnTo>
                  <a:pt x="177" y="120"/>
                </a:lnTo>
                <a:lnTo>
                  <a:pt x="175" y="116"/>
                </a:lnTo>
                <a:lnTo>
                  <a:pt x="175" y="110"/>
                </a:lnTo>
                <a:lnTo>
                  <a:pt x="175" y="104"/>
                </a:lnTo>
                <a:lnTo>
                  <a:pt x="175" y="97"/>
                </a:lnTo>
                <a:lnTo>
                  <a:pt x="176" y="89"/>
                </a:lnTo>
                <a:lnTo>
                  <a:pt x="177" y="81"/>
                </a:lnTo>
                <a:lnTo>
                  <a:pt x="178" y="73"/>
                </a:lnTo>
                <a:lnTo>
                  <a:pt x="180" y="65"/>
                </a:lnTo>
                <a:lnTo>
                  <a:pt x="181" y="56"/>
                </a:lnTo>
                <a:lnTo>
                  <a:pt x="183" y="48"/>
                </a:lnTo>
                <a:lnTo>
                  <a:pt x="185" y="40"/>
                </a:lnTo>
                <a:lnTo>
                  <a:pt x="186" y="32"/>
                </a:lnTo>
                <a:lnTo>
                  <a:pt x="188" y="24"/>
                </a:lnTo>
                <a:lnTo>
                  <a:pt x="189" y="18"/>
                </a:lnTo>
                <a:lnTo>
                  <a:pt x="190" y="12"/>
                </a:lnTo>
                <a:lnTo>
                  <a:pt x="191" y="7"/>
                </a:lnTo>
                <a:lnTo>
                  <a:pt x="190" y="5"/>
                </a:lnTo>
                <a:lnTo>
                  <a:pt x="187" y="4"/>
                </a:lnTo>
                <a:lnTo>
                  <a:pt x="184" y="1"/>
                </a:lnTo>
                <a:lnTo>
                  <a:pt x="180" y="0"/>
                </a:lnTo>
                <a:lnTo>
                  <a:pt x="173" y="2"/>
                </a:lnTo>
                <a:lnTo>
                  <a:pt x="165" y="7"/>
                </a:lnTo>
                <a:lnTo>
                  <a:pt x="155" y="14"/>
                </a:lnTo>
                <a:lnTo>
                  <a:pt x="145" y="23"/>
                </a:lnTo>
                <a:lnTo>
                  <a:pt x="135" y="32"/>
                </a:lnTo>
                <a:lnTo>
                  <a:pt x="127" y="43"/>
                </a:lnTo>
                <a:lnTo>
                  <a:pt x="120" y="5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2" name="Freeform 181"/>
          <p:cNvSpPr>
            <a:spLocks/>
          </p:cNvSpPr>
          <p:nvPr/>
        </p:nvSpPr>
        <p:spPr bwMode="auto">
          <a:xfrm>
            <a:off x="7389813" y="4257675"/>
            <a:ext cx="320675" cy="311150"/>
          </a:xfrm>
          <a:custGeom>
            <a:avLst/>
            <a:gdLst>
              <a:gd name="T0" fmla="*/ 2147483647 w 227"/>
              <a:gd name="T1" fmla="*/ 2147483647 h 196"/>
              <a:gd name="T2" fmla="*/ 2147483647 w 227"/>
              <a:gd name="T3" fmla="*/ 2147483647 h 196"/>
              <a:gd name="T4" fmla="*/ 2147483647 w 227"/>
              <a:gd name="T5" fmla="*/ 2147483647 h 196"/>
              <a:gd name="T6" fmla="*/ 2147483647 w 227"/>
              <a:gd name="T7" fmla="*/ 2147483647 h 196"/>
              <a:gd name="T8" fmla="*/ 2147483647 w 227"/>
              <a:gd name="T9" fmla="*/ 2147483647 h 196"/>
              <a:gd name="T10" fmla="*/ 2147483647 w 227"/>
              <a:gd name="T11" fmla="*/ 2147483647 h 196"/>
              <a:gd name="T12" fmla="*/ 2147483647 w 227"/>
              <a:gd name="T13" fmla="*/ 2147483647 h 196"/>
              <a:gd name="T14" fmla="*/ 2147483647 w 227"/>
              <a:gd name="T15" fmla="*/ 2147483647 h 196"/>
              <a:gd name="T16" fmla="*/ 2147483647 w 227"/>
              <a:gd name="T17" fmla="*/ 2147483647 h 196"/>
              <a:gd name="T18" fmla="*/ 2147483647 w 227"/>
              <a:gd name="T19" fmla="*/ 2147483647 h 196"/>
              <a:gd name="T20" fmla="*/ 2147483647 w 227"/>
              <a:gd name="T21" fmla="*/ 2147483647 h 196"/>
              <a:gd name="T22" fmla="*/ 2147483647 w 227"/>
              <a:gd name="T23" fmla="*/ 2147483647 h 196"/>
              <a:gd name="T24" fmla="*/ 2147483647 w 227"/>
              <a:gd name="T25" fmla="*/ 2147483647 h 196"/>
              <a:gd name="T26" fmla="*/ 2147483647 w 227"/>
              <a:gd name="T27" fmla="*/ 2147483647 h 196"/>
              <a:gd name="T28" fmla="*/ 2147483647 w 227"/>
              <a:gd name="T29" fmla="*/ 2147483647 h 196"/>
              <a:gd name="T30" fmla="*/ 2147483647 w 227"/>
              <a:gd name="T31" fmla="*/ 2147483647 h 196"/>
              <a:gd name="T32" fmla="*/ 2147483647 w 227"/>
              <a:gd name="T33" fmla="*/ 2147483647 h 196"/>
              <a:gd name="T34" fmla="*/ 2147483647 w 227"/>
              <a:gd name="T35" fmla="*/ 2147483647 h 196"/>
              <a:gd name="T36" fmla="*/ 2147483647 w 227"/>
              <a:gd name="T37" fmla="*/ 2147483647 h 196"/>
              <a:gd name="T38" fmla="*/ 2147483647 w 227"/>
              <a:gd name="T39" fmla="*/ 2147483647 h 196"/>
              <a:gd name="T40" fmla="*/ 2147483647 w 227"/>
              <a:gd name="T41" fmla="*/ 2147483647 h 196"/>
              <a:gd name="T42" fmla="*/ 2147483647 w 227"/>
              <a:gd name="T43" fmla="*/ 2147483647 h 196"/>
              <a:gd name="T44" fmla="*/ 2147483647 w 227"/>
              <a:gd name="T45" fmla="*/ 2147483647 h 196"/>
              <a:gd name="T46" fmla="*/ 2147483647 w 227"/>
              <a:gd name="T47" fmla="*/ 2147483647 h 196"/>
              <a:gd name="T48" fmla="*/ 2147483647 w 227"/>
              <a:gd name="T49" fmla="*/ 2147483647 h 196"/>
              <a:gd name="T50" fmla="*/ 2147483647 w 227"/>
              <a:gd name="T51" fmla="*/ 2147483647 h 196"/>
              <a:gd name="T52" fmla="*/ 2147483647 w 227"/>
              <a:gd name="T53" fmla="*/ 2147483647 h 196"/>
              <a:gd name="T54" fmla="*/ 2147483647 w 227"/>
              <a:gd name="T55" fmla="*/ 2147483647 h 196"/>
              <a:gd name="T56" fmla="*/ 2147483647 w 227"/>
              <a:gd name="T57" fmla="*/ 2147483647 h 196"/>
              <a:gd name="T58" fmla="*/ 2147483647 w 227"/>
              <a:gd name="T59" fmla="*/ 2147483647 h 196"/>
              <a:gd name="T60" fmla="*/ 2147483647 w 227"/>
              <a:gd name="T61" fmla="*/ 2147483647 h 196"/>
              <a:gd name="T62" fmla="*/ 2147483647 w 227"/>
              <a:gd name="T63" fmla="*/ 2147483647 h 196"/>
              <a:gd name="T64" fmla="*/ 2147483647 w 227"/>
              <a:gd name="T65" fmla="*/ 2147483647 h 196"/>
              <a:gd name="T66" fmla="*/ 2147483647 w 227"/>
              <a:gd name="T67" fmla="*/ 2147483647 h 196"/>
              <a:gd name="T68" fmla="*/ 0 w 227"/>
              <a:gd name="T69" fmla="*/ 2147483647 h 196"/>
              <a:gd name="T70" fmla="*/ 2147483647 w 227"/>
              <a:gd name="T71" fmla="*/ 2147483647 h 196"/>
              <a:gd name="T72" fmla="*/ 2147483647 w 227"/>
              <a:gd name="T73" fmla="*/ 2147483647 h 196"/>
              <a:gd name="T74" fmla="*/ 2147483647 w 227"/>
              <a:gd name="T75" fmla="*/ 2147483647 h 196"/>
              <a:gd name="T76" fmla="*/ 2147483647 w 227"/>
              <a:gd name="T77" fmla="*/ 2147483647 h 196"/>
              <a:gd name="T78" fmla="*/ 2147483647 w 227"/>
              <a:gd name="T79" fmla="*/ 2147483647 h 196"/>
              <a:gd name="T80" fmla="*/ 2147483647 w 227"/>
              <a:gd name="T81" fmla="*/ 2147483647 h 196"/>
              <a:gd name="T82" fmla="*/ 2147483647 w 227"/>
              <a:gd name="T83" fmla="*/ 2147483647 h 196"/>
              <a:gd name="T84" fmla="*/ 2147483647 w 227"/>
              <a:gd name="T85" fmla="*/ 2147483647 h 196"/>
              <a:gd name="T86" fmla="*/ 2147483647 w 227"/>
              <a:gd name="T87" fmla="*/ 2147483647 h 196"/>
              <a:gd name="T88" fmla="*/ 2147483647 w 227"/>
              <a:gd name="T89" fmla="*/ 2147483647 h 196"/>
              <a:gd name="T90" fmla="*/ 2147483647 w 227"/>
              <a:gd name="T91" fmla="*/ 2147483647 h 196"/>
              <a:gd name="T92" fmla="*/ 2147483647 w 227"/>
              <a:gd name="T93" fmla="*/ 2147483647 h 196"/>
              <a:gd name="T94" fmla="*/ 2147483647 w 227"/>
              <a:gd name="T95" fmla="*/ 2147483647 h 196"/>
              <a:gd name="T96" fmla="*/ 2147483647 w 227"/>
              <a:gd name="T97" fmla="*/ 2147483647 h 196"/>
              <a:gd name="T98" fmla="*/ 2147483647 w 227"/>
              <a:gd name="T99" fmla="*/ 2147483647 h 196"/>
              <a:gd name="T100" fmla="*/ 2147483647 w 227"/>
              <a:gd name="T101" fmla="*/ 0 h 196"/>
              <a:gd name="T102" fmla="*/ 2147483647 w 227"/>
              <a:gd name="T103" fmla="*/ 0 h 196"/>
              <a:gd name="T104" fmla="*/ 2147483647 w 227"/>
              <a:gd name="T105" fmla="*/ 2147483647 h 196"/>
              <a:gd name="T106" fmla="*/ 2147483647 w 227"/>
              <a:gd name="T107" fmla="*/ 2147483647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7"/>
              <a:gd name="T163" fmla="*/ 0 h 196"/>
              <a:gd name="T164" fmla="*/ 227 w 227"/>
              <a:gd name="T165" fmla="*/ 196 h 1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7" h="196">
                <a:moveTo>
                  <a:pt x="159" y="17"/>
                </a:moveTo>
                <a:lnTo>
                  <a:pt x="159" y="17"/>
                </a:lnTo>
                <a:lnTo>
                  <a:pt x="161" y="20"/>
                </a:lnTo>
                <a:lnTo>
                  <a:pt x="163" y="23"/>
                </a:lnTo>
                <a:lnTo>
                  <a:pt x="167" y="26"/>
                </a:lnTo>
                <a:lnTo>
                  <a:pt x="171" y="30"/>
                </a:lnTo>
                <a:lnTo>
                  <a:pt x="175" y="34"/>
                </a:lnTo>
                <a:lnTo>
                  <a:pt x="179" y="37"/>
                </a:lnTo>
                <a:lnTo>
                  <a:pt x="183" y="41"/>
                </a:lnTo>
                <a:lnTo>
                  <a:pt x="187" y="44"/>
                </a:lnTo>
                <a:lnTo>
                  <a:pt x="191" y="46"/>
                </a:lnTo>
                <a:lnTo>
                  <a:pt x="195" y="49"/>
                </a:lnTo>
                <a:lnTo>
                  <a:pt x="200" y="51"/>
                </a:lnTo>
                <a:lnTo>
                  <a:pt x="205" y="53"/>
                </a:lnTo>
                <a:lnTo>
                  <a:pt x="209" y="55"/>
                </a:lnTo>
                <a:lnTo>
                  <a:pt x="213" y="57"/>
                </a:lnTo>
                <a:lnTo>
                  <a:pt x="217" y="59"/>
                </a:lnTo>
                <a:lnTo>
                  <a:pt x="219" y="62"/>
                </a:lnTo>
                <a:lnTo>
                  <a:pt x="221" y="64"/>
                </a:lnTo>
                <a:lnTo>
                  <a:pt x="223" y="67"/>
                </a:lnTo>
                <a:lnTo>
                  <a:pt x="224" y="69"/>
                </a:lnTo>
                <a:lnTo>
                  <a:pt x="225" y="71"/>
                </a:lnTo>
                <a:lnTo>
                  <a:pt x="226" y="73"/>
                </a:lnTo>
                <a:lnTo>
                  <a:pt x="226" y="75"/>
                </a:lnTo>
                <a:lnTo>
                  <a:pt x="227" y="78"/>
                </a:lnTo>
                <a:lnTo>
                  <a:pt x="227" y="80"/>
                </a:lnTo>
                <a:lnTo>
                  <a:pt x="227" y="84"/>
                </a:lnTo>
                <a:lnTo>
                  <a:pt x="226" y="90"/>
                </a:lnTo>
                <a:lnTo>
                  <a:pt x="225" y="96"/>
                </a:lnTo>
                <a:lnTo>
                  <a:pt x="223" y="103"/>
                </a:lnTo>
                <a:lnTo>
                  <a:pt x="221" y="109"/>
                </a:lnTo>
                <a:lnTo>
                  <a:pt x="218" y="115"/>
                </a:lnTo>
                <a:lnTo>
                  <a:pt x="217" y="120"/>
                </a:lnTo>
                <a:lnTo>
                  <a:pt x="215" y="123"/>
                </a:lnTo>
                <a:lnTo>
                  <a:pt x="213" y="126"/>
                </a:lnTo>
                <a:lnTo>
                  <a:pt x="211" y="128"/>
                </a:lnTo>
                <a:lnTo>
                  <a:pt x="210" y="129"/>
                </a:lnTo>
                <a:lnTo>
                  <a:pt x="206" y="134"/>
                </a:lnTo>
                <a:lnTo>
                  <a:pt x="203" y="139"/>
                </a:lnTo>
                <a:lnTo>
                  <a:pt x="199" y="144"/>
                </a:lnTo>
                <a:lnTo>
                  <a:pt x="194" y="150"/>
                </a:lnTo>
                <a:lnTo>
                  <a:pt x="188" y="156"/>
                </a:lnTo>
                <a:lnTo>
                  <a:pt x="183" y="162"/>
                </a:lnTo>
                <a:lnTo>
                  <a:pt x="178" y="168"/>
                </a:lnTo>
                <a:lnTo>
                  <a:pt x="173" y="173"/>
                </a:lnTo>
                <a:lnTo>
                  <a:pt x="171" y="177"/>
                </a:lnTo>
                <a:lnTo>
                  <a:pt x="167" y="180"/>
                </a:lnTo>
                <a:lnTo>
                  <a:pt x="165" y="181"/>
                </a:lnTo>
                <a:lnTo>
                  <a:pt x="164" y="181"/>
                </a:lnTo>
                <a:lnTo>
                  <a:pt x="162" y="182"/>
                </a:lnTo>
                <a:lnTo>
                  <a:pt x="161" y="182"/>
                </a:lnTo>
                <a:lnTo>
                  <a:pt x="162" y="182"/>
                </a:lnTo>
                <a:lnTo>
                  <a:pt x="161" y="181"/>
                </a:lnTo>
                <a:lnTo>
                  <a:pt x="159" y="182"/>
                </a:lnTo>
                <a:lnTo>
                  <a:pt x="155" y="183"/>
                </a:lnTo>
                <a:lnTo>
                  <a:pt x="148" y="186"/>
                </a:lnTo>
                <a:lnTo>
                  <a:pt x="137" y="191"/>
                </a:lnTo>
                <a:lnTo>
                  <a:pt x="126" y="195"/>
                </a:lnTo>
                <a:lnTo>
                  <a:pt x="117" y="196"/>
                </a:lnTo>
                <a:lnTo>
                  <a:pt x="110" y="195"/>
                </a:lnTo>
                <a:lnTo>
                  <a:pt x="105" y="192"/>
                </a:lnTo>
                <a:lnTo>
                  <a:pt x="101" y="188"/>
                </a:lnTo>
                <a:lnTo>
                  <a:pt x="97" y="185"/>
                </a:lnTo>
                <a:lnTo>
                  <a:pt x="93" y="183"/>
                </a:lnTo>
                <a:lnTo>
                  <a:pt x="89" y="183"/>
                </a:lnTo>
                <a:lnTo>
                  <a:pt x="84" y="184"/>
                </a:lnTo>
                <a:lnTo>
                  <a:pt x="77" y="184"/>
                </a:lnTo>
                <a:lnTo>
                  <a:pt x="71" y="184"/>
                </a:lnTo>
                <a:lnTo>
                  <a:pt x="65" y="183"/>
                </a:lnTo>
                <a:lnTo>
                  <a:pt x="59" y="182"/>
                </a:lnTo>
                <a:lnTo>
                  <a:pt x="53" y="181"/>
                </a:lnTo>
                <a:lnTo>
                  <a:pt x="47" y="180"/>
                </a:lnTo>
                <a:lnTo>
                  <a:pt x="42" y="178"/>
                </a:lnTo>
                <a:lnTo>
                  <a:pt x="37" y="177"/>
                </a:lnTo>
                <a:lnTo>
                  <a:pt x="32" y="176"/>
                </a:lnTo>
                <a:lnTo>
                  <a:pt x="28" y="174"/>
                </a:lnTo>
                <a:lnTo>
                  <a:pt x="24" y="174"/>
                </a:lnTo>
                <a:lnTo>
                  <a:pt x="20" y="173"/>
                </a:lnTo>
                <a:lnTo>
                  <a:pt x="16" y="171"/>
                </a:lnTo>
                <a:lnTo>
                  <a:pt x="14" y="171"/>
                </a:lnTo>
                <a:lnTo>
                  <a:pt x="12" y="170"/>
                </a:lnTo>
                <a:lnTo>
                  <a:pt x="9" y="167"/>
                </a:lnTo>
                <a:lnTo>
                  <a:pt x="7" y="163"/>
                </a:lnTo>
                <a:lnTo>
                  <a:pt x="5" y="161"/>
                </a:lnTo>
                <a:lnTo>
                  <a:pt x="4" y="159"/>
                </a:lnTo>
                <a:lnTo>
                  <a:pt x="3" y="159"/>
                </a:lnTo>
                <a:lnTo>
                  <a:pt x="3" y="160"/>
                </a:lnTo>
                <a:lnTo>
                  <a:pt x="2" y="159"/>
                </a:lnTo>
                <a:lnTo>
                  <a:pt x="1" y="156"/>
                </a:lnTo>
                <a:lnTo>
                  <a:pt x="0" y="153"/>
                </a:lnTo>
                <a:lnTo>
                  <a:pt x="0" y="150"/>
                </a:lnTo>
                <a:lnTo>
                  <a:pt x="1" y="146"/>
                </a:lnTo>
                <a:lnTo>
                  <a:pt x="1" y="142"/>
                </a:lnTo>
                <a:lnTo>
                  <a:pt x="2" y="137"/>
                </a:lnTo>
                <a:lnTo>
                  <a:pt x="4" y="132"/>
                </a:lnTo>
                <a:lnTo>
                  <a:pt x="5" y="128"/>
                </a:lnTo>
                <a:lnTo>
                  <a:pt x="6" y="124"/>
                </a:lnTo>
                <a:lnTo>
                  <a:pt x="8" y="120"/>
                </a:lnTo>
                <a:lnTo>
                  <a:pt x="11" y="116"/>
                </a:lnTo>
                <a:lnTo>
                  <a:pt x="14" y="112"/>
                </a:lnTo>
                <a:lnTo>
                  <a:pt x="19" y="108"/>
                </a:lnTo>
                <a:lnTo>
                  <a:pt x="24" y="105"/>
                </a:lnTo>
                <a:lnTo>
                  <a:pt x="28" y="102"/>
                </a:lnTo>
                <a:lnTo>
                  <a:pt x="33" y="99"/>
                </a:lnTo>
                <a:lnTo>
                  <a:pt x="37" y="98"/>
                </a:lnTo>
                <a:lnTo>
                  <a:pt x="40" y="96"/>
                </a:lnTo>
                <a:lnTo>
                  <a:pt x="44" y="93"/>
                </a:lnTo>
                <a:lnTo>
                  <a:pt x="48" y="90"/>
                </a:lnTo>
                <a:lnTo>
                  <a:pt x="52" y="86"/>
                </a:lnTo>
                <a:lnTo>
                  <a:pt x="57" y="82"/>
                </a:lnTo>
                <a:lnTo>
                  <a:pt x="62" y="78"/>
                </a:lnTo>
                <a:lnTo>
                  <a:pt x="70" y="74"/>
                </a:lnTo>
                <a:lnTo>
                  <a:pt x="79" y="70"/>
                </a:lnTo>
                <a:lnTo>
                  <a:pt x="88" y="66"/>
                </a:lnTo>
                <a:lnTo>
                  <a:pt x="93" y="61"/>
                </a:lnTo>
                <a:lnTo>
                  <a:pt x="97" y="56"/>
                </a:lnTo>
                <a:lnTo>
                  <a:pt x="100" y="51"/>
                </a:lnTo>
                <a:lnTo>
                  <a:pt x="103" y="45"/>
                </a:lnTo>
                <a:lnTo>
                  <a:pt x="104" y="40"/>
                </a:lnTo>
                <a:lnTo>
                  <a:pt x="107" y="35"/>
                </a:lnTo>
                <a:lnTo>
                  <a:pt x="110" y="31"/>
                </a:lnTo>
                <a:lnTo>
                  <a:pt x="114" y="27"/>
                </a:lnTo>
                <a:lnTo>
                  <a:pt x="117" y="25"/>
                </a:lnTo>
                <a:lnTo>
                  <a:pt x="120" y="23"/>
                </a:lnTo>
                <a:lnTo>
                  <a:pt x="123" y="21"/>
                </a:lnTo>
                <a:lnTo>
                  <a:pt x="126" y="20"/>
                </a:lnTo>
                <a:lnTo>
                  <a:pt x="128" y="19"/>
                </a:lnTo>
                <a:lnTo>
                  <a:pt x="133" y="18"/>
                </a:lnTo>
                <a:lnTo>
                  <a:pt x="138" y="16"/>
                </a:lnTo>
                <a:lnTo>
                  <a:pt x="145" y="11"/>
                </a:lnTo>
                <a:lnTo>
                  <a:pt x="146" y="6"/>
                </a:lnTo>
                <a:lnTo>
                  <a:pt x="145" y="2"/>
                </a:lnTo>
                <a:lnTo>
                  <a:pt x="144" y="0"/>
                </a:lnTo>
                <a:lnTo>
                  <a:pt x="145" y="0"/>
                </a:lnTo>
                <a:lnTo>
                  <a:pt x="151" y="4"/>
                </a:lnTo>
                <a:lnTo>
                  <a:pt x="154" y="8"/>
                </a:lnTo>
                <a:lnTo>
                  <a:pt x="157" y="13"/>
                </a:lnTo>
                <a:lnTo>
                  <a:pt x="159" y="1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03" name="Freeform 182"/>
          <p:cNvSpPr>
            <a:spLocks/>
          </p:cNvSpPr>
          <p:nvPr/>
        </p:nvSpPr>
        <p:spPr bwMode="auto">
          <a:xfrm>
            <a:off x="2116138" y="2990850"/>
            <a:ext cx="269875" cy="744538"/>
          </a:xfrm>
          <a:custGeom>
            <a:avLst/>
            <a:gdLst>
              <a:gd name="T0" fmla="*/ 2147483647 w 191"/>
              <a:gd name="T1" fmla="*/ 2147483647 h 469"/>
              <a:gd name="T2" fmla="*/ 2147483647 w 191"/>
              <a:gd name="T3" fmla="*/ 2147483647 h 469"/>
              <a:gd name="T4" fmla="*/ 2147483647 w 191"/>
              <a:gd name="T5" fmla="*/ 2147483647 h 469"/>
              <a:gd name="T6" fmla="*/ 2147483647 w 191"/>
              <a:gd name="T7" fmla="*/ 2147483647 h 469"/>
              <a:gd name="T8" fmla="*/ 2147483647 w 191"/>
              <a:gd name="T9" fmla="*/ 2147483647 h 469"/>
              <a:gd name="T10" fmla="*/ 2147483647 w 191"/>
              <a:gd name="T11" fmla="*/ 2147483647 h 469"/>
              <a:gd name="T12" fmla="*/ 2147483647 w 191"/>
              <a:gd name="T13" fmla="*/ 2147483647 h 469"/>
              <a:gd name="T14" fmla="*/ 2147483647 w 191"/>
              <a:gd name="T15" fmla="*/ 2147483647 h 469"/>
              <a:gd name="T16" fmla="*/ 2147483647 w 191"/>
              <a:gd name="T17" fmla="*/ 2147483647 h 469"/>
              <a:gd name="T18" fmla="*/ 2147483647 w 191"/>
              <a:gd name="T19" fmla="*/ 2147483647 h 469"/>
              <a:gd name="T20" fmla="*/ 2147483647 w 191"/>
              <a:gd name="T21" fmla="*/ 2147483647 h 469"/>
              <a:gd name="T22" fmla="*/ 2147483647 w 191"/>
              <a:gd name="T23" fmla="*/ 2147483647 h 469"/>
              <a:gd name="T24" fmla="*/ 2147483647 w 191"/>
              <a:gd name="T25" fmla="*/ 2147483647 h 469"/>
              <a:gd name="T26" fmla="*/ 2147483647 w 191"/>
              <a:gd name="T27" fmla="*/ 2147483647 h 469"/>
              <a:gd name="T28" fmla="*/ 2147483647 w 191"/>
              <a:gd name="T29" fmla="*/ 2147483647 h 469"/>
              <a:gd name="T30" fmla="*/ 2147483647 w 191"/>
              <a:gd name="T31" fmla="*/ 2147483647 h 469"/>
              <a:gd name="T32" fmla="*/ 2147483647 w 191"/>
              <a:gd name="T33" fmla="*/ 2147483647 h 469"/>
              <a:gd name="T34" fmla="*/ 2147483647 w 191"/>
              <a:gd name="T35" fmla="*/ 2147483647 h 469"/>
              <a:gd name="T36" fmla="*/ 2147483647 w 191"/>
              <a:gd name="T37" fmla="*/ 2147483647 h 469"/>
              <a:gd name="T38" fmla="*/ 2147483647 w 191"/>
              <a:gd name="T39" fmla="*/ 2147483647 h 469"/>
              <a:gd name="T40" fmla="*/ 0 w 191"/>
              <a:gd name="T41" fmla="*/ 2147483647 h 469"/>
              <a:gd name="T42" fmla="*/ 2147483647 w 191"/>
              <a:gd name="T43" fmla="*/ 2147483647 h 469"/>
              <a:gd name="T44" fmla="*/ 2147483647 w 191"/>
              <a:gd name="T45" fmla="*/ 2147483647 h 469"/>
              <a:gd name="T46" fmla="*/ 2147483647 w 191"/>
              <a:gd name="T47" fmla="*/ 2147483647 h 469"/>
              <a:gd name="T48" fmla="*/ 2147483647 w 191"/>
              <a:gd name="T49" fmla="*/ 2147483647 h 469"/>
              <a:gd name="T50" fmla="*/ 2147483647 w 191"/>
              <a:gd name="T51" fmla="*/ 2147483647 h 469"/>
              <a:gd name="T52" fmla="*/ 2147483647 w 191"/>
              <a:gd name="T53" fmla="*/ 2147483647 h 469"/>
              <a:gd name="T54" fmla="*/ 2147483647 w 191"/>
              <a:gd name="T55" fmla="*/ 2147483647 h 469"/>
              <a:gd name="T56" fmla="*/ 2147483647 w 191"/>
              <a:gd name="T57" fmla="*/ 2147483647 h 469"/>
              <a:gd name="T58" fmla="*/ 2147483647 w 191"/>
              <a:gd name="T59" fmla="*/ 2147483647 h 469"/>
              <a:gd name="T60" fmla="*/ 2147483647 w 191"/>
              <a:gd name="T61" fmla="*/ 2147483647 h 469"/>
              <a:gd name="T62" fmla="*/ 2147483647 w 191"/>
              <a:gd name="T63" fmla="*/ 2147483647 h 469"/>
              <a:gd name="T64" fmla="*/ 2147483647 w 191"/>
              <a:gd name="T65" fmla="*/ 2147483647 h 469"/>
              <a:gd name="T66" fmla="*/ 2147483647 w 191"/>
              <a:gd name="T67" fmla="*/ 2147483647 h 469"/>
              <a:gd name="T68" fmla="*/ 2147483647 w 191"/>
              <a:gd name="T69" fmla="*/ 2147483647 h 469"/>
              <a:gd name="T70" fmla="*/ 2147483647 w 191"/>
              <a:gd name="T71" fmla="*/ 2147483647 h 469"/>
              <a:gd name="T72" fmla="*/ 2147483647 w 191"/>
              <a:gd name="T73" fmla="*/ 2147483647 h 469"/>
              <a:gd name="T74" fmla="*/ 2147483647 w 191"/>
              <a:gd name="T75" fmla="*/ 2147483647 h 469"/>
              <a:gd name="T76" fmla="*/ 2147483647 w 191"/>
              <a:gd name="T77" fmla="*/ 2147483647 h 469"/>
              <a:gd name="T78" fmla="*/ 2147483647 w 191"/>
              <a:gd name="T79" fmla="*/ 2147483647 h 469"/>
              <a:gd name="T80" fmla="*/ 2147483647 w 191"/>
              <a:gd name="T81" fmla="*/ 2147483647 h 469"/>
              <a:gd name="T82" fmla="*/ 2147483647 w 191"/>
              <a:gd name="T83" fmla="*/ 2147483647 h 469"/>
              <a:gd name="T84" fmla="*/ 2147483647 w 191"/>
              <a:gd name="T85" fmla="*/ 2147483647 h 469"/>
              <a:gd name="T86" fmla="*/ 2147483647 w 191"/>
              <a:gd name="T87" fmla="*/ 2147483647 h 469"/>
              <a:gd name="T88" fmla="*/ 2147483647 w 191"/>
              <a:gd name="T89" fmla="*/ 2147483647 h 469"/>
              <a:gd name="T90" fmla="*/ 2147483647 w 191"/>
              <a:gd name="T91" fmla="*/ 2147483647 h 469"/>
              <a:gd name="T92" fmla="*/ 2147483647 w 191"/>
              <a:gd name="T93" fmla="*/ 2147483647 h 469"/>
              <a:gd name="T94" fmla="*/ 2147483647 w 191"/>
              <a:gd name="T95" fmla="*/ 2147483647 h 469"/>
              <a:gd name="T96" fmla="*/ 2147483647 w 191"/>
              <a:gd name="T97" fmla="*/ 2147483647 h 469"/>
              <a:gd name="T98" fmla="*/ 2147483647 w 191"/>
              <a:gd name="T99" fmla="*/ 2147483647 h 469"/>
              <a:gd name="T100" fmla="*/ 2147483647 w 191"/>
              <a:gd name="T101" fmla="*/ 2147483647 h 469"/>
              <a:gd name="T102" fmla="*/ 2147483647 w 191"/>
              <a:gd name="T103" fmla="*/ 2147483647 h 469"/>
              <a:gd name="T104" fmla="*/ 2147483647 w 191"/>
              <a:gd name="T105" fmla="*/ 2147483647 h 469"/>
              <a:gd name="T106" fmla="*/ 2147483647 w 191"/>
              <a:gd name="T107" fmla="*/ 2147483647 h 469"/>
              <a:gd name="T108" fmla="*/ 2147483647 w 191"/>
              <a:gd name="T109" fmla="*/ 2147483647 h 469"/>
              <a:gd name="T110" fmla="*/ 2147483647 w 191"/>
              <a:gd name="T111" fmla="*/ 2147483647 h 469"/>
              <a:gd name="T112" fmla="*/ 2147483647 w 191"/>
              <a:gd name="T113" fmla="*/ 2147483647 h 469"/>
              <a:gd name="T114" fmla="*/ 2147483647 w 191"/>
              <a:gd name="T115" fmla="*/ 2147483647 h 469"/>
              <a:gd name="T116" fmla="*/ 2147483647 w 191"/>
              <a:gd name="T117" fmla="*/ 2147483647 h 469"/>
              <a:gd name="T118" fmla="*/ 2147483647 w 191"/>
              <a:gd name="T119" fmla="*/ 2147483647 h 469"/>
              <a:gd name="T120" fmla="*/ 2147483647 w 191"/>
              <a:gd name="T121" fmla="*/ 2147483647 h 469"/>
              <a:gd name="T122" fmla="*/ 2147483647 w 191"/>
              <a:gd name="T123" fmla="*/ 2147483647 h 4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1"/>
              <a:gd name="T187" fmla="*/ 0 h 469"/>
              <a:gd name="T188" fmla="*/ 191 w 191"/>
              <a:gd name="T189" fmla="*/ 469 h 4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1" h="469">
                <a:moveTo>
                  <a:pt x="120" y="54"/>
                </a:moveTo>
                <a:lnTo>
                  <a:pt x="120" y="54"/>
                </a:lnTo>
                <a:lnTo>
                  <a:pt x="113" y="58"/>
                </a:lnTo>
                <a:lnTo>
                  <a:pt x="108" y="61"/>
                </a:lnTo>
                <a:lnTo>
                  <a:pt x="104" y="63"/>
                </a:lnTo>
                <a:lnTo>
                  <a:pt x="101" y="66"/>
                </a:lnTo>
                <a:lnTo>
                  <a:pt x="99" y="69"/>
                </a:lnTo>
                <a:lnTo>
                  <a:pt x="97" y="72"/>
                </a:lnTo>
                <a:lnTo>
                  <a:pt x="93" y="77"/>
                </a:lnTo>
                <a:lnTo>
                  <a:pt x="87" y="84"/>
                </a:lnTo>
                <a:lnTo>
                  <a:pt x="87" y="88"/>
                </a:lnTo>
                <a:lnTo>
                  <a:pt x="85" y="92"/>
                </a:lnTo>
                <a:lnTo>
                  <a:pt x="83" y="96"/>
                </a:lnTo>
                <a:lnTo>
                  <a:pt x="80" y="100"/>
                </a:lnTo>
                <a:lnTo>
                  <a:pt x="76" y="104"/>
                </a:lnTo>
                <a:lnTo>
                  <a:pt x="74" y="108"/>
                </a:lnTo>
                <a:lnTo>
                  <a:pt x="71" y="112"/>
                </a:lnTo>
                <a:lnTo>
                  <a:pt x="69" y="115"/>
                </a:lnTo>
                <a:lnTo>
                  <a:pt x="68" y="117"/>
                </a:lnTo>
                <a:lnTo>
                  <a:pt x="66" y="120"/>
                </a:lnTo>
                <a:lnTo>
                  <a:pt x="64" y="123"/>
                </a:lnTo>
                <a:lnTo>
                  <a:pt x="61" y="127"/>
                </a:lnTo>
                <a:lnTo>
                  <a:pt x="59" y="131"/>
                </a:lnTo>
                <a:lnTo>
                  <a:pt x="57" y="135"/>
                </a:lnTo>
                <a:lnTo>
                  <a:pt x="55" y="139"/>
                </a:lnTo>
                <a:lnTo>
                  <a:pt x="53" y="142"/>
                </a:lnTo>
                <a:lnTo>
                  <a:pt x="51" y="146"/>
                </a:lnTo>
                <a:lnTo>
                  <a:pt x="49" y="150"/>
                </a:lnTo>
                <a:lnTo>
                  <a:pt x="47" y="154"/>
                </a:lnTo>
                <a:lnTo>
                  <a:pt x="45" y="158"/>
                </a:lnTo>
                <a:lnTo>
                  <a:pt x="42" y="162"/>
                </a:lnTo>
                <a:lnTo>
                  <a:pt x="40" y="166"/>
                </a:lnTo>
                <a:lnTo>
                  <a:pt x="38" y="169"/>
                </a:lnTo>
                <a:lnTo>
                  <a:pt x="37" y="172"/>
                </a:lnTo>
                <a:lnTo>
                  <a:pt x="36" y="178"/>
                </a:lnTo>
                <a:lnTo>
                  <a:pt x="33" y="180"/>
                </a:lnTo>
                <a:lnTo>
                  <a:pt x="31" y="183"/>
                </a:lnTo>
                <a:lnTo>
                  <a:pt x="29" y="185"/>
                </a:lnTo>
                <a:lnTo>
                  <a:pt x="27" y="187"/>
                </a:lnTo>
                <a:lnTo>
                  <a:pt x="26" y="191"/>
                </a:lnTo>
                <a:lnTo>
                  <a:pt x="25" y="195"/>
                </a:lnTo>
                <a:lnTo>
                  <a:pt x="24" y="201"/>
                </a:lnTo>
                <a:lnTo>
                  <a:pt x="25" y="203"/>
                </a:lnTo>
                <a:lnTo>
                  <a:pt x="24" y="206"/>
                </a:lnTo>
                <a:lnTo>
                  <a:pt x="23" y="210"/>
                </a:lnTo>
                <a:lnTo>
                  <a:pt x="21" y="215"/>
                </a:lnTo>
                <a:lnTo>
                  <a:pt x="20" y="220"/>
                </a:lnTo>
                <a:lnTo>
                  <a:pt x="19" y="224"/>
                </a:lnTo>
                <a:lnTo>
                  <a:pt x="18" y="227"/>
                </a:lnTo>
                <a:lnTo>
                  <a:pt x="18" y="229"/>
                </a:lnTo>
                <a:lnTo>
                  <a:pt x="17" y="239"/>
                </a:lnTo>
                <a:lnTo>
                  <a:pt x="15" y="247"/>
                </a:lnTo>
                <a:lnTo>
                  <a:pt x="11" y="254"/>
                </a:lnTo>
                <a:lnTo>
                  <a:pt x="7" y="262"/>
                </a:lnTo>
                <a:lnTo>
                  <a:pt x="4" y="270"/>
                </a:lnTo>
                <a:lnTo>
                  <a:pt x="1" y="278"/>
                </a:lnTo>
                <a:lnTo>
                  <a:pt x="0" y="289"/>
                </a:lnTo>
                <a:lnTo>
                  <a:pt x="1" y="301"/>
                </a:lnTo>
                <a:lnTo>
                  <a:pt x="2" y="304"/>
                </a:lnTo>
                <a:lnTo>
                  <a:pt x="4" y="308"/>
                </a:lnTo>
                <a:lnTo>
                  <a:pt x="7" y="311"/>
                </a:lnTo>
                <a:lnTo>
                  <a:pt x="8" y="314"/>
                </a:lnTo>
                <a:lnTo>
                  <a:pt x="9" y="317"/>
                </a:lnTo>
                <a:lnTo>
                  <a:pt x="10" y="321"/>
                </a:lnTo>
                <a:lnTo>
                  <a:pt x="10" y="324"/>
                </a:lnTo>
                <a:lnTo>
                  <a:pt x="10" y="327"/>
                </a:lnTo>
                <a:lnTo>
                  <a:pt x="8" y="335"/>
                </a:lnTo>
                <a:lnTo>
                  <a:pt x="8" y="342"/>
                </a:lnTo>
                <a:lnTo>
                  <a:pt x="8" y="348"/>
                </a:lnTo>
                <a:lnTo>
                  <a:pt x="8" y="354"/>
                </a:lnTo>
                <a:lnTo>
                  <a:pt x="10" y="360"/>
                </a:lnTo>
                <a:lnTo>
                  <a:pt x="11" y="366"/>
                </a:lnTo>
                <a:lnTo>
                  <a:pt x="12" y="373"/>
                </a:lnTo>
                <a:lnTo>
                  <a:pt x="14" y="380"/>
                </a:lnTo>
                <a:lnTo>
                  <a:pt x="14" y="390"/>
                </a:lnTo>
                <a:lnTo>
                  <a:pt x="12" y="403"/>
                </a:lnTo>
                <a:lnTo>
                  <a:pt x="11" y="418"/>
                </a:lnTo>
                <a:lnTo>
                  <a:pt x="10" y="433"/>
                </a:lnTo>
                <a:lnTo>
                  <a:pt x="10" y="446"/>
                </a:lnTo>
                <a:lnTo>
                  <a:pt x="14" y="458"/>
                </a:lnTo>
                <a:lnTo>
                  <a:pt x="21" y="466"/>
                </a:lnTo>
                <a:lnTo>
                  <a:pt x="34" y="469"/>
                </a:lnTo>
                <a:lnTo>
                  <a:pt x="36" y="465"/>
                </a:lnTo>
                <a:lnTo>
                  <a:pt x="37" y="460"/>
                </a:lnTo>
                <a:lnTo>
                  <a:pt x="37" y="454"/>
                </a:lnTo>
                <a:lnTo>
                  <a:pt x="38" y="448"/>
                </a:lnTo>
                <a:lnTo>
                  <a:pt x="38" y="442"/>
                </a:lnTo>
                <a:lnTo>
                  <a:pt x="38" y="437"/>
                </a:lnTo>
                <a:lnTo>
                  <a:pt x="38" y="431"/>
                </a:lnTo>
                <a:lnTo>
                  <a:pt x="38" y="426"/>
                </a:lnTo>
                <a:lnTo>
                  <a:pt x="41" y="425"/>
                </a:lnTo>
                <a:lnTo>
                  <a:pt x="44" y="423"/>
                </a:lnTo>
                <a:lnTo>
                  <a:pt x="46" y="421"/>
                </a:lnTo>
                <a:lnTo>
                  <a:pt x="49" y="418"/>
                </a:lnTo>
                <a:lnTo>
                  <a:pt x="52" y="416"/>
                </a:lnTo>
                <a:lnTo>
                  <a:pt x="54" y="414"/>
                </a:lnTo>
                <a:lnTo>
                  <a:pt x="56" y="412"/>
                </a:lnTo>
                <a:lnTo>
                  <a:pt x="58" y="410"/>
                </a:lnTo>
                <a:lnTo>
                  <a:pt x="63" y="406"/>
                </a:lnTo>
                <a:lnTo>
                  <a:pt x="65" y="400"/>
                </a:lnTo>
                <a:lnTo>
                  <a:pt x="68" y="395"/>
                </a:lnTo>
                <a:lnTo>
                  <a:pt x="69" y="388"/>
                </a:lnTo>
                <a:lnTo>
                  <a:pt x="71" y="382"/>
                </a:lnTo>
                <a:lnTo>
                  <a:pt x="74" y="376"/>
                </a:lnTo>
                <a:lnTo>
                  <a:pt x="78" y="371"/>
                </a:lnTo>
                <a:lnTo>
                  <a:pt x="84" y="367"/>
                </a:lnTo>
                <a:lnTo>
                  <a:pt x="86" y="360"/>
                </a:lnTo>
                <a:lnTo>
                  <a:pt x="87" y="351"/>
                </a:lnTo>
                <a:lnTo>
                  <a:pt x="87" y="343"/>
                </a:lnTo>
                <a:lnTo>
                  <a:pt x="86" y="335"/>
                </a:lnTo>
                <a:lnTo>
                  <a:pt x="86" y="326"/>
                </a:lnTo>
                <a:lnTo>
                  <a:pt x="86" y="318"/>
                </a:lnTo>
                <a:lnTo>
                  <a:pt x="87" y="310"/>
                </a:lnTo>
                <a:lnTo>
                  <a:pt x="89" y="302"/>
                </a:lnTo>
                <a:lnTo>
                  <a:pt x="93" y="297"/>
                </a:lnTo>
                <a:lnTo>
                  <a:pt x="98" y="292"/>
                </a:lnTo>
                <a:lnTo>
                  <a:pt x="104" y="288"/>
                </a:lnTo>
                <a:lnTo>
                  <a:pt x="110" y="285"/>
                </a:lnTo>
                <a:lnTo>
                  <a:pt x="117" y="281"/>
                </a:lnTo>
                <a:lnTo>
                  <a:pt x="122" y="277"/>
                </a:lnTo>
                <a:lnTo>
                  <a:pt x="127" y="273"/>
                </a:lnTo>
                <a:lnTo>
                  <a:pt x="129" y="266"/>
                </a:lnTo>
                <a:lnTo>
                  <a:pt x="131" y="259"/>
                </a:lnTo>
                <a:lnTo>
                  <a:pt x="131" y="252"/>
                </a:lnTo>
                <a:lnTo>
                  <a:pt x="130" y="245"/>
                </a:lnTo>
                <a:lnTo>
                  <a:pt x="130" y="238"/>
                </a:lnTo>
                <a:lnTo>
                  <a:pt x="129" y="231"/>
                </a:lnTo>
                <a:lnTo>
                  <a:pt x="129" y="224"/>
                </a:lnTo>
                <a:lnTo>
                  <a:pt x="131" y="217"/>
                </a:lnTo>
                <a:lnTo>
                  <a:pt x="132" y="211"/>
                </a:lnTo>
                <a:lnTo>
                  <a:pt x="137" y="201"/>
                </a:lnTo>
                <a:lnTo>
                  <a:pt x="146" y="190"/>
                </a:lnTo>
                <a:lnTo>
                  <a:pt x="155" y="179"/>
                </a:lnTo>
                <a:lnTo>
                  <a:pt x="164" y="167"/>
                </a:lnTo>
                <a:lnTo>
                  <a:pt x="171" y="156"/>
                </a:lnTo>
                <a:lnTo>
                  <a:pt x="177" y="145"/>
                </a:lnTo>
                <a:lnTo>
                  <a:pt x="180" y="134"/>
                </a:lnTo>
                <a:lnTo>
                  <a:pt x="178" y="125"/>
                </a:lnTo>
                <a:lnTo>
                  <a:pt x="177" y="120"/>
                </a:lnTo>
                <a:lnTo>
                  <a:pt x="175" y="116"/>
                </a:lnTo>
                <a:lnTo>
                  <a:pt x="175" y="110"/>
                </a:lnTo>
                <a:lnTo>
                  <a:pt x="175" y="104"/>
                </a:lnTo>
                <a:lnTo>
                  <a:pt x="175" y="97"/>
                </a:lnTo>
                <a:lnTo>
                  <a:pt x="176" y="89"/>
                </a:lnTo>
                <a:lnTo>
                  <a:pt x="177" y="81"/>
                </a:lnTo>
                <a:lnTo>
                  <a:pt x="178" y="73"/>
                </a:lnTo>
                <a:lnTo>
                  <a:pt x="180" y="65"/>
                </a:lnTo>
                <a:lnTo>
                  <a:pt x="181" y="56"/>
                </a:lnTo>
                <a:lnTo>
                  <a:pt x="183" y="48"/>
                </a:lnTo>
                <a:lnTo>
                  <a:pt x="185" y="40"/>
                </a:lnTo>
                <a:lnTo>
                  <a:pt x="186" y="32"/>
                </a:lnTo>
                <a:lnTo>
                  <a:pt x="188" y="24"/>
                </a:lnTo>
                <a:lnTo>
                  <a:pt x="189" y="18"/>
                </a:lnTo>
                <a:lnTo>
                  <a:pt x="190" y="12"/>
                </a:lnTo>
                <a:lnTo>
                  <a:pt x="191" y="7"/>
                </a:lnTo>
                <a:lnTo>
                  <a:pt x="190" y="5"/>
                </a:lnTo>
                <a:lnTo>
                  <a:pt x="187" y="4"/>
                </a:lnTo>
                <a:lnTo>
                  <a:pt x="184" y="1"/>
                </a:lnTo>
                <a:lnTo>
                  <a:pt x="180" y="0"/>
                </a:lnTo>
                <a:lnTo>
                  <a:pt x="173" y="2"/>
                </a:lnTo>
                <a:lnTo>
                  <a:pt x="165" y="7"/>
                </a:lnTo>
                <a:lnTo>
                  <a:pt x="155" y="14"/>
                </a:lnTo>
                <a:lnTo>
                  <a:pt x="145" y="23"/>
                </a:lnTo>
                <a:lnTo>
                  <a:pt x="135" y="32"/>
                </a:lnTo>
                <a:lnTo>
                  <a:pt x="127" y="43"/>
                </a:lnTo>
                <a:lnTo>
                  <a:pt x="120" y="54"/>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04" name="Freeform 183"/>
          <p:cNvSpPr>
            <a:spLocks/>
          </p:cNvSpPr>
          <p:nvPr/>
        </p:nvSpPr>
        <p:spPr bwMode="auto">
          <a:xfrm>
            <a:off x="6735763" y="3105150"/>
            <a:ext cx="146050" cy="233363"/>
          </a:xfrm>
          <a:custGeom>
            <a:avLst/>
            <a:gdLst>
              <a:gd name="T0" fmla="*/ 2147483647 w 104"/>
              <a:gd name="T1" fmla="*/ 2147483647 h 147"/>
              <a:gd name="T2" fmla="*/ 2147483647 w 104"/>
              <a:gd name="T3" fmla="*/ 2147483647 h 147"/>
              <a:gd name="T4" fmla="*/ 2147483647 w 104"/>
              <a:gd name="T5" fmla="*/ 2147483647 h 147"/>
              <a:gd name="T6" fmla="*/ 2147483647 w 104"/>
              <a:gd name="T7" fmla="*/ 2147483647 h 147"/>
              <a:gd name="T8" fmla="*/ 2147483647 w 104"/>
              <a:gd name="T9" fmla="*/ 2147483647 h 147"/>
              <a:gd name="T10" fmla="*/ 2147483647 w 104"/>
              <a:gd name="T11" fmla="*/ 2147483647 h 147"/>
              <a:gd name="T12" fmla="*/ 2147483647 w 104"/>
              <a:gd name="T13" fmla="*/ 2147483647 h 147"/>
              <a:gd name="T14" fmla="*/ 2147483647 w 104"/>
              <a:gd name="T15" fmla="*/ 2147483647 h 147"/>
              <a:gd name="T16" fmla="*/ 2147483647 w 104"/>
              <a:gd name="T17" fmla="*/ 2147483647 h 147"/>
              <a:gd name="T18" fmla="*/ 2147483647 w 104"/>
              <a:gd name="T19" fmla="*/ 2147483647 h 147"/>
              <a:gd name="T20" fmla="*/ 2147483647 w 104"/>
              <a:gd name="T21" fmla="*/ 2147483647 h 147"/>
              <a:gd name="T22" fmla="*/ 2147483647 w 104"/>
              <a:gd name="T23" fmla="*/ 2147483647 h 147"/>
              <a:gd name="T24" fmla="*/ 2147483647 w 104"/>
              <a:gd name="T25" fmla="*/ 2147483647 h 147"/>
              <a:gd name="T26" fmla="*/ 2147483647 w 104"/>
              <a:gd name="T27" fmla="*/ 2147483647 h 147"/>
              <a:gd name="T28" fmla="*/ 2147483647 w 104"/>
              <a:gd name="T29" fmla="*/ 2147483647 h 147"/>
              <a:gd name="T30" fmla="*/ 0 w 104"/>
              <a:gd name="T31" fmla="*/ 2147483647 h 147"/>
              <a:gd name="T32" fmla="*/ 0 w 104"/>
              <a:gd name="T33" fmla="*/ 2147483647 h 147"/>
              <a:gd name="T34" fmla="*/ 2147483647 w 104"/>
              <a:gd name="T35" fmla="*/ 2147483647 h 147"/>
              <a:gd name="T36" fmla="*/ 2147483647 w 104"/>
              <a:gd name="T37" fmla="*/ 2147483647 h 147"/>
              <a:gd name="T38" fmla="*/ 2147483647 w 104"/>
              <a:gd name="T39" fmla="*/ 2147483647 h 147"/>
              <a:gd name="T40" fmla="*/ 0 w 104"/>
              <a:gd name="T41" fmla="*/ 2147483647 h 147"/>
              <a:gd name="T42" fmla="*/ 2147483647 w 104"/>
              <a:gd name="T43" fmla="*/ 2147483647 h 147"/>
              <a:gd name="T44" fmla="*/ 2147483647 w 104"/>
              <a:gd name="T45" fmla="*/ 2147483647 h 147"/>
              <a:gd name="T46" fmla="*/ 2147483647 w 104"/>
              <a:gd name="T47" fmla="*/ 2147483647 h 147"/>
              <a:gd name="T48" fmla="*/ 2147483647 w 104"/>
              <a:gd name="T49" fmla="*/ 2147483647 h 147"/>
              <a:gd name="T50" fmla="*/ 2147483647 w 104"/>
              <a:gd name="T51" fmla="*/ 2147483647 h 147"/>
              <a:gd name="T52" fmla="*/ 2147483647 w 104"/>
              <a:gd name="T53" fmla="*/ 2147483647 h 147"/>
              <a:gd name="T54" fmla="*/ 2147483647 w 104"/>
              <a:gd name="T55" fmla="*/ 2147483647 h 147"/>
              <a:gd name="T56" fmla="*/ 2147483647 w 104"/>
              <a:gd name="T57" fmla="*/ 2147483647 h 147"/>
              <a:gd name="T58" fmla="*/ 2147483647 w 104"/>
              <a:gd name="T59" fmla="*/ 2147483647 h 147"/>
              <a:gd name="T60" fmla="*/ 2147483647 w 104"/>
              <a:gd name="T61" fmla="*/ 2147483647 h 147"/>
              <a:gd name="T62" fmla="*/ 2147483647 w 104"/>
              <a:gd name="T63" fmla="*/ 2147483647 h 147"/>
              <a:gd name="T64" fmla="*/ 2147483647 w 104"/>
              <a:gd name="T65" fmla="*/ 2147483647 h 147"/>
              <a:gd name="T66" fmla="*/ 2147483647 w 104"/>
              <a:gd name="T67" fmla="*/ 2147483647 h 147"/>
              <a:gd name="T68" fmla="*/ 2147483647 w 104"/>
              <a:gd name="T69" fmla="*/ 2147483647 h 147"/>
              <a:gd name="T70" fmla="*/ 2147483647 w 104"/>
              <a:gd name="T71" fmla="*/ 2147483647 h 147"/>
              <a:gd name="T72" fmla="*/ 2147483647 w 104"/>
              <a:gd name="T73" fmla="*/ 2147483647 h 147"/>
              <a:gd name="T74" fmla="*/ 2147483647 w 104"/>
              <a:gd name="T75" fmla="*/ 2147483647 h 147"/>
              <a:gd name="T76" fmla="*/ 2147483647 w 104"/>
              <a:gd name="T77" fmla="*/ 2147483647 h 147"/>
              <a:gd name="T78" fmla="*/ 2147483647 w 104"/>
              <a:gd name="T79" fmla="*/ 2147483647 h 147"/>
              <a:gd name="T80" fmla="*/ 2147483647 w 104"/>
              <a:gd name="T81" fmla="*/ 2147483647 h 147"/>
              <a:gd name="T82" fmla="*/ 2147483647 w 104"/>
              <a:gd name="T83" fmla="*/ 2147483647 h 147"/>
              <a:gd name="T84" fmla="*/ 2147483647 w 104"/>
              <a:gd name="T85" fmla="*/ 2147483647 h 147"/>
              <a:gd name="T86" fmla="*/ 2147483647 w 104"/>
              <a:gd name="T87" fmla="*/ 2147483647 h 147"/>
              <a:gd name="T88" fmla="*/ 2147483647 w 104"/>
              <a:gd name="T89" fmla="*/ 2147483647 h 147"/>
              <a:gd name="T90" fmla="*/ 2147483647 w 104"/>
              <a:gd name="T91" fmla="*/ 2147483647 h 147"/>
              <a:gd name="T92" fmla="*/ 2147483647 w 104"/>
              <a:gd name="T93" fmla="*/ 0 h 147"/>
              <a:gd name="T94" fmla="*/ 2147483647 w 104"/>
              <a:gd name="T95" fmla="*/ 2147483647 h 147"/>
              <a:gd name="T96" fmla="*/ 2147483647 w 104"/>
              <a:gd name="T97" fmla="*/ 2147483647 h 147"/>
              <a:gd name="T98" fmla="*/ 2147483647 w 104"/>
              <a:gd name="T99" fmla="*/ 2147483647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
              <a:gd name="T151" fmla="*/ 0 h 147"/>
              <a:gd name="T152" fmla="*/ 104 w 104"/>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 h="147">
                <a:moveTo>
                  <a:pt x="70" y="17"/>
                </a:moveTo>
                <a:lnTo>
                  <a:pt x="64" y="19"/>
                </a:lnTo>
                <a:lnTo>
                  <a:pt x="61" y="20"/>
                </a:lnTo>
                <a:lnTo>
                  <a:pt x="59" y="23"/>
                </a:lnTo>
                <a:lnTo>
                  <a:pt x="53" y="27"/>
                </a:lnTo>
                <a:lnTo>
                  <a:pt x="52" y="31"/>
                </a:lnTo>
                <a:lnTo>
                  <a:pt x="49" y="34"/>
                </a:lnTo>
                <a:lnTo>
                  <a:pt x="46" y="36"/>
                </a:lnTo>
                <a:lnTo>
                  <a:pt x="44" y="39"/>
                </a:lnTo>
                <a:lnTo>
                  <a:pt x="42" y="40"/>
                </a:lnTo>
                <a:lnTo>
                  <a:pt x="40" y="43"/>
                </a:lnTo>
                <a:lnTo>
                  <a:pt x="37" y="46"/>
                </a:lnTo>
                <a:lnTo>
                  <a:pt x="35" y="48"/>
                </a:lnTo>
                <a:lnTo>
                  <a:pt x="33" y="51"/>
                </a:lnTo>
                <a:lnTo>
                  <a:pt x="30" y="54"/>
                </a:lnTo>
                <a:lnTo>
                  <a:pt x="27" y="58"/>
                </a:lnTo>
                <a:lnTo>
                  <a:pt x="26" y="60"/>
                </a:lnTo>
                <a:lnTo>
                  <a:pt x="23" y="63"/>
                </a:lnTo>
                <a:lnTo>
                  <a:pt x="21" y="65"/>
                </a:lnTo>
                <a:lnTo>
                  <a:pt x="19" y="67"/>
                </a:lnTo>
                <a:lnTo>
                  <a:pt x="18" y="71"/>
                </a:lnTo>
                <a:lnTo>
                  <a:pt x="17" y="73"/>
                </a:lnTo>
                <a:lnTo>
                  <a:pt x="15" y="77"/>
                </a:lnTo>
                <a:lnTo>
                  <a:pt x="14" y="80"/>
                </a:lnTo>
                <a:lnTo>
                  <a:pt x="13" y="82"/>
                </a:lnTo>
                <a:lnTo>
                  <a:pt x="12" y="86"/>
                </a:lnTo>
                <a:lnTo>
                  <a:pt x="10" y="89"/>
                </a:lnTo>
                <a:lnTo>
                  <a:pt x="8" y="92"/>
                </a:lnTo>
                <a:lnTo>
                  <a:pt x="6" y="95"/>
                </a:lnTo>
                <a:lnTo>
                  <a:pt x="4" y="98"/>
                </a:lnTo>
                <a:lnTo>
                  <a:pt x="2" y="101"/>
                </a:lnTo>
                <a:lnTo>
                  <a:pt x="0" y="106"/>
                </a:lnTo>
                <a:lnTo>
                  <a:pt x="0" y="111"/>
                </a:lnTo>
                <a:lnTo>
                  <a:pt x="0" y="112"/>
                </a:lnTo>
                <a:lnTo>
                  <a:pt x="1" y="114"/>
                </a:lnTo>
                <a:lnTo>
                  <a:pt x="2" y="116"/>
                </a:lnTo>
                <a:lnTo>
                  <a:pt x="2" y="117"/>
                </a:lnTo>
                <a:lnTo>
                  <a:pt x="2" y="118"/>
                </a:lnTo>
                <a:lnTo>
                  <a:pt x="2" y="120"/>
                </a:lnTo>
                <a:lnTo>
                  <a:pt x="2" y="122"/>
                </a:lnTo>
                <a:lnTo>
                  <a:pt x="1" y="123"/>
                </a:lnTo>
                <a:lnTo>
                  <a:pt x="0" y="137"/>
                </a:lnTo>
                <a:lnTo>
                  <a:pt x="3" y="145"/>
                </a:lnTo>
                <a:lnTo>
                  <a:pt x="8" y="147"/>
                </a:lnTo>
                <a:lnTo>
                  <a:pt x="14" y="146"/>
                </a:lnTo>
                <a:lnTo>
                  <a:pt x="21" y="144"/>
                </a:lnTo>
                <a:lnTo>
                  <a:pt x="26" y="141"/>
                </a:lnTo>
                <a:lnTo>
                  <a:pt x="29" y="141"/>
                </a:lnTo>
                <a:lnTo>
                  <a:pt x="29" y="145"/>
                </a:lnTo>
                <a:lnTo>
                  <a:pt x="30" y="142"/>
                </a:lnTo>
                <a:lnTo>
                  <a:pt x="32" y="139"/>
                </a:lnTo>
                <a:lnTo>
                  <a:pt x="32" y="135"/>
                </a:lnTo>
                <a:lnTo>
                  <a:pt x="33" y="132"/>
                </a:lnTo>
                <a:lnTo>
                  <a:pt x="33" y="128"/>
                </a:lnTo>
                <a:lnTo>
                  <a:pt x="34" y="125"/>
                </a:lnTo>
                <a:lnTo>
                  <a:pt x="35" y="122"/>
                </a:lnTo>
                <a:lnTo>
                  <a:pt x="37" y="119"/>
                </a:lnTo>
                <a:lnTo>
                  <a:pt x="38" y="116"/>
                </a:lnTo>
                <a:lnTo>
                  <a:pt x="41" y="115"/>
                </a:lnTo>
                <a:lnTo>
                  <a:pt x="44" y="114"/>
                </a:lnTo>
                <a:lnTo>
                  <a:pt x="47" y="113"/>
                </a:lnTo>
                <a:lnTo>
                  <a:pt x="50" y="112"/>
                </a:lnTo>
                <a:lnTo>
                  <a:pt x="53" y="111"/>
                </a:lnTo>
                <a:lnTo>
                  <a:pt x="55" y="109"/>
                </a:lnTo>
                <a:lnTo>
                  <a:pt x="56" y="107"/>
                </a:lnTo>
                <a:lnTo>
                  <a:pt x="57" y="104"/>
                </a:lnTo>
                <a:lnTo>
                  <a:pt x="58" y="101"/>
                </a:lnTo>
                <a:lnTo>
                  <a:pt x="59" y="98"/>
                </a:lnTo>
                <a:lnTo>
                  <a:pt x="59" y="95"/>
                </a:lnTo>
                <a:lnTo>
                  <a:pt x="59" y="92"/>
                </a:lnTo>
                <a:lnTo>
                  <a:pt x="60" y="89"/>
                </a:lnTo>
                <a:lnTo>
                  <a:pt x="61" y="86"/>
                </a:lnTo>
                <a:lnTo>
                  <a:pt x="62" y="84"/>
                </a:lnTo>
                <a:lnTo>
                  <a:pt x="65" y="80"/>
                </a:lnTo>
                <a:lnTo>
                  <a:pt x="70" y="76"/>
                </a:lnTo>
                <a:lnTo>
                  <a:pt x="74" y="72"/>
                </a:lnTo>
                <a:lnTo>
                  <a:pt x="79" y="68"/>
                </a:lnTo>
                <a:lnTo>
                  <a:pt x="83" y="64"/>
                </a:lnTo>
                <a:lnTo>
                  <a:pt x="86" y="59"/>
                </a:lnTo>
                <a:lnTo>
                  <a:pt x="89" y="55"/>
                </a:lnTo>
                <a:lnTo>
                  <a:pt x="89" y="51"/>
                </a:lnTo>
                <a:lnTo>
                  <a:pt x="89" y="47"/>
                </a:lnTo>
                <a:lnTo>
                  <a:pt x="89" y="43"/>
                </a:lnTo>
                <a:lnTo>
                  <a:pt x="91" y="36"/>
                </a:lnTo>
                <a:lnTo>
                  <a:pt x="93" y="30"/>
                </a:lnTo>
                <a:lnTo>
                  <a:pt x="95" y="23"/>
                </a:lnTo>
                <a:lnTo>
                  <a:pt x="98" y="16"/>
                </a:lnTo>
                <a:lnTo>
                  <a:pt x="101" y="10"/>
                </a:lnTo>
                <a:lnTo>
                  <a:pt x="103" y="5"/>
                </a:lnTo>
                <a:lnTo>
                  <a:pt x="104" y="4"/>
                </a:lnTo>
                <a:lnTo>
                  <a:pt x="103" y="2"/>
                </a:lnTo>
                <a:lnTo>
                  <a:pt x="102" y="1"/>
                </a:lnTo>
                <a:lnTo>
                  <a:pt x="101" y="0"/>
                </a:lnTo>
                <a:lnTo>
                  <a:pt x="99" y="0"/>
                </a:lnTo>
                <a:lnTo>
                  <a:pt x="96" y="0"/>
                </a:lnTo>
                <a:lnTo>
                  <a:pt x="93" y="1"/>
                </a:lnTo>
                <a:lnTo>
                  <a:pt x="88" y="4"/>
                </a:lnTo>
                <a:lnTo>
                  <a:pt x="83" y="6"/>
                </a:lnTo>
                <a:lnTo>
                  <a:pt x="78" y="9"/>
                </a:lnTo>
                <a:lnTo>
                  <a:pt x="74" y="13"/>
                </a:lnTo>
                <a:lnTo>
                  <a:pt x="70" y="1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5" name="Freeform 184"/>
          <p:cNvSpPr>
            <a:spLocks/>
          </p:cNvSpPr>
          <p:nvPr/>
        </p:nvSpPr>
        <p:spPr bwMode="auto">
          <a:xfrm>
            <a:off x="6775450" y="3438525"/>
            <a:ext cx="109538" cy="180975"/>
          </a:xfrm>
          <a:custGeom>
            <a:avLst/>
            <a:gdLst>
              <a:gd name="T0" fmla="*/ 2147483647 w 77"/>
              <a:gd name="T1" fmla="*/ 2147483647 h 114"/>
              <a:gd name="T2" fmla="*/ 2147483647 w 77"/>
              <a:gd name="T3" fmla="*/ 2147483647 h 114"/>
              <a:gd name="T4" fmla="*/ 2147483647 w 77"/>
              <a:gd name="T5" fmla="*/ 2147483647 h 114"/>
              <a:gd name="T6" fmla="*/ 2147483647 w 77"/>
              <a:gd name="T7" fmla="*/ 2147483647 h 114"/>
              <a:gd name="T8" fmla="*/ 2147483647 w 77"/>
              <a:gd name="T9" fmla="*/ 2147483647 h 114"/>
              <a:gd name="T10" fmla="*/ 2147483647 w 77"/>
              <a:gd name="T11" fmla="*/ 2147483647 h 114"/>
              <a:gd name="T12" fmla="*/ 2147483647 w 77"/>
              <a:gd name="T13" fmla="*/ 2147483647 h 114"/>
              <a:gd name="T14" fmla="*/ 2147483647 w 77"/>
              <a:gd name="T15" fmla="*/ 2147483647 h 114"/>
              <a:gd name="T16" fmla="*/ 2147483647 w 77"/>
              <a:gd name="T17" fmla="*/ 2147483647 h 114"/>
              <a:gd name="T18" fmla="*/ 2147483647 w 77"/>
              <a:gd name="T19" fmla="*/ 2147483647 h 114"/>
              <a:gd name="T20" fmla="*/ 2147483647 w 77"/>
              <a:gd name="T21" fmla="*/ 2147483647 h 114"/>
              <a:gd name="T22" fmla="*/ 2147483647 w 77"/>
              <a:gd name="T23" fmla="*/ 2147483647 h 114"/>
              <a:gd name="T24" fmla="*/ 2147483647 w 77"/>
              <a:gd name="T25" fmla="*/ 2147483647 h 114"/>
              <a:gd name="T26" fmla="*/ 2147483647 w 77"/>
              <a:gd name="T27" fmla="*/ 2147483647 h 114"/>
              <a:gd name="T28" fmla="*/ 2147483647 w 77"/>
              <a:gd name="T29" fmla="*/ 2147483647 h 114"/>
              <a:gd name="T30" fmla="*/ 0 w 77"/>
              <a:gd name="T31" fmla="*/ 2147483647 h 114"/>
              <a:gd name="T32" fmla="*/ 0 w 77"/>
              <a:gd name="T33" fmla="*/ 2147483647 h 114"/>
              <a:gd name="T34" fmla="*/ 2147483647 w 77"/>
              <a:gd name="T35" fmla="*/ 2147483647 h 114"/>
              <a:gd name="T36" fmla="*/ 2147483647 w 77"/>
              <a:gd name="T37" fmla="*/ 2147483647 h 114"/>
              <a:gd name="T38" fmla="*/ 2147483647 w 77"/>
              <a:gd name="T39" fmla="*/ 2147483647 h 114"/>
              <a:gd name="T40" fmla="*/ 0 w 77"/>
              <a:gd name="T41" fmla="*/ 2147483647 h 114"/>
              <a:gd name="T42" fmla="*/ 2147483647 w 77"/>
              <a:gd name="T43" fmla="*/ 2147483647 h 114"/>
              <a:gd name="T44" fmla="*/ 2147483647 w 77"/>
              <a:gd name="T45" fmla="*/ 2147483647 h 114"/>
              <a:gd name="T46" fmla="*/ 2147483647 w 77"/>
              <a:gd name="T47" fmla="*/ 2147483647 h 114"/>
              <a:gd name="T48" fmla="*/ 2147483647 w 77"/>
              <a:gd name="T49" fmla="*/ 2147483647 h 114"/>
              <a:gd name="T50" fmla="*/ 2147483647 w 77"/>
              <a:gd name="T51" fmla="*/ 2147483647 h 114"/>
              <a:gd name="T52" fmla="*/ 2147483647 w 77"/>
              <a:gd name="T53" fmla="*/ 2147483647 h 114"/>
              <a:gd name="T54" fmla="*/ 2147483647 w 77"/>
              <a:gd name="T55" fmla="*/ 2147483647 h 114"/>
              <a:gd name="T56" fmla="*/ 2147483647 w 77"/>
              <a:gd name="T57" fmla="*/ 2147483647 h 114"/>
              <a:gd name="T58" fmla="*/ 2147483647 w 77"/>
              <a:gd name="T59" fmla="*/ 2147483647 h 114"/>
              <a:gd name="T60" fmla="*/ 2147483647 w 77"/>
              <a:gd name="T61" fmla="*/ 2147483647 h 114"/>
              <a:gd name="T62" fmla="*/ 2147483647 w 77"/>
              <a:gd name="T63" fmla="*/ 2147483647 h 114"/>
              <a:gd name="T64" fmla="*/ 2147483647 w 77"/>
              <a:gd name="T65" fmla="*/ 2147483647 h 114"/>
              <a:gd name="T66" fmla="*/ 2147483647 w 77"/>
              <a:gd name="T67" fmla="*/ 2147483647 h 114"/>
              <a:gd name="T68" fmla="*/ 2147483647 w 77"/>
              <a:gd name="T69" fmla="*/ 2147483647 h 114"/>
              <a:gd name="T70" fmla="*/ 2147483647 w 77"/>
              <a:gd name="T71" fmla="*/ 2147483647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114"/>
              <a:gd name="T110" fmla="*/ 77 w 77"/>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114">
                <a:moveTo>
                  <a:pt x="61" y="0"/>
                </a:moveTo>
                <a:lnTo>
                  <a:pt x="56" y="1"/>
                </a:lnTo>
                <a:lnTo>
                  <a:pt x="53" y="3"/>
                </a:lnTo>
                <a:lnTo>
                  <a:pt x="51" y="6"/>
                </a:lnTo>
                <a:lnTo>
                  <a:pt x="46" y="9"/>
                </a:lnTo>
                <a:lnTo>
                  <a:pt x="45" y="12"/>
                </a:lnTo>
                <a:lnTo>
                  <a:pt x="42" y="15"/>
                </a:lnTo>
                <a:lnTo>
                  <a:pt x="39" y="17"/>
                </a:lnTo>
                <a:lnTo>
                  <a:pt x="38" y="19"/>
                </a:lnTo>
                <a:lnTo>
                  <a:pt x="37" y="20"/>
                </a:lnTo>
                <a:lnTo>
                  <a:pt x="34" y="23"/>
                </a:lnTo>
                <a:lnTo>
                  <a:pt x="32" y="25"/>
                </a:lnTo>
                <a:lnTo>
                  <a:pt x="30" y="27"/>
                </a:lnTo>
                <a:lnTo>
                  <a:pt x="28" y="30"/>
                </a:lnTo>
                <a:lnTo>
                  <a:pt x="26" y="33"/>
                </a:lnTo>
                <a:lnTo>
                  <a:pt x="23" y="35"/>
                </a:lnTo>
                <a:lnTo>
                  <a:pt x="22" y="38"/>
                </a:lnTo>
                <a:lnTo>
                  <a:pt x="20" y="41"/>
                </a:lnTo>
                <a:lnTo>
                  <a:pt x="18" y="42"/>
                </a:lnTo>
                <a:lnTo>
                  <a:pt x="16" y="44"/>
                </a:lnTo>
                <a:lnTo>
                  <a:pt x="15" y="47"/>
                </a:lnTo>
                <a:lnTo>
                  <a:pt x="15" y="49"/>
                </a:lnTo>
                <a:lnTo>
                  <a:pt x="13" y="52"/>
                </a:lnTo>
                <a:lnTo>
                  <a:pt x="12" y="55"/>
                </a:lnTo>
                <a:lnTo>
                  <a:pt x="11" y="57"/>
                </a:lnTo>
                <a:lnTo>
                  <a:pt x="10" y="60"/>
                </a:lnTo>
                <a:lnTo>
                  <a:pt x="8" y="63"/>
                </a:lnTo>
                <a:lnTo>
                  <a:pt x="7" y="66"/>
                </a:lnTo>
                <a:lnTo>
                  <a:pt x="5" y="68"/>
                </a:lnTo>
                <a:lnTo>
                  <a:pt x="3" y="71"/>
                </a:lnTo>
                <a:lnTo>
                  <a:pt x="1" y="74"/>
                </a:lnTo>
                <a:lnTo>
                  <a:pt x="0" y="78"/>
                </a:lnTo>
                <a:lnTo>
                  <a:pt x="0" y="82"/>
                </a:lnTo>
                <a:lnTo>
                  <a:pt x="0" y="83"/>
                </a:lnTo>
                <a:lnTo>
                  <a:pt x="1" y="84"/>
                </a:lnTo>
                <a:lnTo>
                  <a:pt x="1" y="86"/>
                </a:lnTo>
                <a:lnTo>
                  <a:pt x="1" y="87"/>
                </a:lnTo>
                <a:lnTo>
                  <a:pt x="1" y="88"/>
                </a:lnTo>
                <a:lnTo>
                  <a:pt x="1" y="90"/>
                </a:lnTo>
                <a:lnTo>
                  <a:pt x="1" y="91"/>
                </a:lnTo>
                <a:lnTo>
                  <a:pt x="1" y="92"/>
                </a:lnTo>
                <a:lnTo>
                  <a:pt x="0" y="105"/>
                </a:lnTo>
                <a:lnTo>
                  <a:pt x="3" y="111"/>
                </a:lnTo>
                <a:lnTo>
                  <a:pt x="7" y="114"/>
                </a:lnTo>
                <a:lnTo>
                  <a:pt x="12" y="113"/>
                </a:lnTo>
                <a:lnTo>
                  <a:pt x="18" y="110"/>
                </a:lnTo>
                <a:lnTo>
                  <a:pt x="23" y="109"/>
                </a:lnTo>
                <a:lnTo>
                  <a:pt x="25" y="109"/>
                </a:lnTo>
                <a:lnTo>
                  <a:pt x="25" y="112"/>
                </a:lnTo>
                <a:lnTo>
                  <a:pt x="27" y="109"/>
                </a:lnTo>
                <a:lnTo>
                  <a:pt x="28" y="106"/>
                </a:lnTo>
                <a:lnTo>
                  <a:pt x="30" y="102"/>
                </a:lnTo>
                <a:lnTo>
                  <a:pt x="32" y="98"/>
                </a:lnTo>
                <a:lnTo>
                  <a:pt x="34" y="95"/>
                </a:lnTo>
                <a:lnTo>
                  <a:pt x="37" y="92"/>
                </a:lnTo>
                <a:lnTo>
                  <a:pt x="39" y="91"/>
                </a:lnTo>
                <a:lnTo>
                  <a:pt x="41" y="90"/>
                </a:lnTo>
                <a:lnTo>
                  <a:pt x="45" y="88"/>
                </a:lnTo>
                <a:lnTo>
                  <a:pt x="50" y="82"/>
                </a:lnTo>
                <a:lnTo>
                  <a:pt x="57" y="72"/>
                </a:lnTo>
                <a:lnTo>
                  <a:pt x="64" y="61"/>
                </a:lnTo>
                <a:lnTo>
                  <a:pt x="69" y="50"/>
                </a:lnTo>
                <a:lnTo>
                  <a:pt x="75" y="41"/>
                </a:lnTo>
                <a:lnTo>
                  <a:pt x="77" y="34"/>
                </a:lnTo>
                <a:lnTo>
                  <a:pt x="77" y="30"/>
                </a:lnTo>
                <a:lnTo>
                  <a:pt x="71" y="27"/>
                </a:lnTo>
                <a:lnTo>
                  <a:pt x="69" y="23"/>
                </a:lnTo>
                <a:lnTo>
                  <a:pt x="70" y="20"/>
                </a:lnTo>
                <a:lnTo>
                  <a:pt x="72" y="16"/>
                </a:lnTo>
                <a:lnTo>
                  <a:pt x="73" y="13"/>
                </a:lnTo>
                <a:lnTo>
                  <a:pt x="73" y="9"/>
                </a:lnTo>
                <a:lnTo>
                  <a:pt x="69" y="5"/>
                </a:lnTo>
                <a:lnTo>
                  <a:pt x="61"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6" name="Freeform 185"/>
          <p:cNvSpPr>
            <a:spLocks/>
          </p:cNvSpPr>
          <p:nvPr/>
        </p:nvSpPr>
        <p:spPr bwMode="auto">
          <a:xfrm>
            <a:off x="6735763" y="3105150"/>
            <a:ext cx="146050" cy="233363"/>
          </a:xfrm>
          <a:custGeom>
            <a:avLst/>
            <a:gdLst>
              <a:gd name="T0" fmla="*/ 2147483647 w 104"/>
              <a:gd name="T1" fmla="*/ 2147483647 h 147"/>
              <a:gd name="T2" fmla="*/ 2147483647 w 104"/>
              <a:gd name="T3" fmla="*/ 2147483647 h 147"/>
              <a:gd name="T4" fmla="*/ 2147483647 w 104"/>
              <a:gd name="T5" fmla="*/ 2147483647 h 147"/>
              <a:gd name="T6" fmla="*/ 2147483647 w 104"/>
              <a:gd name="T7" fmla="*/ 2147483647 h 147"/>
              <a:gd name="T8" fmla="*/ 2147483647 w 104"/>
              <a:gd name="T9" fmla="*/ 2147483647 h 147"/>
              <a:gd name="T10" fmla="*/ 2147483647 w 104"/>
              <a:gd name="T11" fmla="*/ 2147483647 h 147"/>
              <a:gd name="T12" fmla="*/ 2147483647 w 104"/>
              <a:gd name="T13" fmla="*/ 2147483647 h 147"/>
              <a:gd name="T14" fmla="*/ 2147483647 w 104"/>
              <a:gd name="T15" fmla="*/ 2147483647 h 147"/>
              <a:gd name="T16" fmla="*/ 2147483647 w 104"/>
              <a:gd name="T17" fmla="*/ 2147483647 h 147"/>
              <a:gd name="T18" fmla="*/ 2147483647 w 104"/>
              <a:gd name="T19" fmla="*/ 2147483647 h 147"/>
              <a:gd name="T20" fmla="*/ 2147483647 w 104"/>
              <a:gd name="T21" fmla="*/ 2147483647 h 147"/>
              <a:gd name="T22" fmla="*/ 2147483647 w 104"/>
              <a:gd name="T23" fmla="*/ 2147483647 h 147"/>
              <a:gd name="T24" fmla="*/ 2147483647 w 104"/>
              <a:gd name="T25" fmla="*/ 2147483647 h 147"/>
              <a:gd name="T26" fmla="*/ 2147483647 w 104"/>
              <a:gd name="T27" fmla="*/ 2147483647 h 147"/>
              <a:gd name="T28" fmla="*/ 2147483647 w 104"/>
              <a:gd name="T29" fmla="*/ 2147483647 h 147"/>
              <a:gd name="T30" fmla="*/ 2147483647 w 104"/>
              <a:gd name="T31" fmla="*/ 2147483647 h 147"/>
              <a:gd name="T32" fmla="*/ 2147483647 w 104"/>
              <a:gd name="T33" fmla="*/ 2147483647 h 147"/>
              <a:gd name="T34" fmla="*/ 2147483647 w 104"/>
              <a:gd name="T35" fmla="*/ 2147483647 h 147"/>
              <a:gd name="T36" fmla="*/ 2147483647 w 104"/>
              <a:gd name="T37" fmla="*/ 2147483647 h 147"/>
              <a:gd name="T38" fmla="*/ 0 w 104"/>
              <a:gd name="T39" fmla="*/ 2147483647 h 147"/>
              <a:gd name="T40" fmla="*/ 0 w 104"/>
              <a:gd name="T41" fmla="*/ 2147483647 h 147"/>
              <a:gd name="T42" fmla="*/ 2147483647 w 104"/>
              <a:gd name="T43" fmla="*/ 2147483647 h 147"/>
              <a:gd name="T44" fmla="*/ 2147483647 w 104"/>
              <a:gd name="T45" fmla="*/ 2147483647 h 147"/>
              <a:gd name="T46" fmla="*/ 2147483647 w 104"/>
              <a:gd name="T47" fmla="*/ 2147483647 h 147"/>
              <a:gd name="T48" fmla="*/ 2147483647 w 104"/>
              <a:gd name="T49" fmla="*/ 2147483647 h 147"/>
              <a:gd name="T50" fmla="*/ 0 w 104"/>
              <a:gd name="T51" fmla="*/ 2147483647 h 147"/>
              <a:gd name="T52" fmla="*/ 2147483647 w 104"/>
              <a:gd name="T53" fmla="*/ 2147483647 h 147"/>
              <a:gd name="T54" fmla="*/ 2147483647 w 104"/>
              <a:gd name="T55" fmla="*/ 2147483647 h 147"/>
              <a:gd name="T56" fmla="*/ 2147483647 w 104"/>
              <a:gd name="T57" fmla="*/ 2147483647 h 147"/>
              <a:gd name="T58" fmla="*/ 2147483647 w 104"/>
              <a:gd name="T59" fmla="*/ 2147483647 h 147"/>
              <a:gd name="T60" fmla="*/ 2147483647 w 104"/>
              <a:gd name="T61" fmla="*/ 2147483647 h 147"/>
              <a:gd name="T62" fmla="*/ 2147483647 w 104"/>
              <a:gd name="T63" fmla="*/ 2147483647 h 147"/>
              <a:gd name="T64" fmla="*/ 2147483647 w 104"/>
              <a:gd name="T65" fmla="*/ 2147483647 h 147"/>
              <a:gd name="T66" fmla="*/ 2147483647 w 104"/>
              <a:gd name="T67" fmla="*/ 2147483647 h 147"/>
              <a:gd name="T68" fmla="*/ 2147483647 w 104"/>
              <a:gd name="T69" fmla="*/ 2147483647 h 147"/>
              <a:gd name="T70" fmla="*/ 2147483647 w 104"/>
              <a:gd name="T71" fmla="*/ 2147483647 h 147"/>
              <a:gd name="T72" fmla="*/ 2147483647 w 104"/>
              <a:gd name="T73" fmla="*/ 2147483647 h 147"/>
              <a:gd name="T74" fmla="*/ 2147483647 w 104"/>
              <a:gd name="T75" fmla="*/ 2147483647 h 147"/>
              <a:gd name="T76" fmla="*/ 2147483647 w 104"/>
              <a:gd name="T77" fmla="*/ 2147483647 h 147"/>
              <a:gd name="T78" fmla="*/ 2147483647 w 104"/>
              <a:gd name="T79" fmla="*/ 2147483647 h 147"/>
              <a:gd name="T80" fmla="*/ 2147483647 w 104"/>
              <a:gd name="T81" fmla="*/ 2147483647 h 147"/>
              <a:gd name="T82" fmla="*/ 2147483647 w 104"/>
              <a:gd name="T83" fmla="*/ 2147483647 h 147"/>
              <a:gd name="T84" fmla="*/ 2147483647 w 104"/>
              <a:gd name="T85" fmla="*/ 2147483647 h 147"/>
              <a:gd name="T86" fmla="*/ 2147483647 w 104"/>
              <a:gd name="T87" fmla="*/ 2147483647 h 147"/>
              <a:gd name="T88" fmla="*/ 2147483647 w 104"/>
              <a:gd name="T89" fmla="*/ 2147483647 h 147"/>
              <a:gd name="T90" fmla="*/ 2147483647 w 104"/>
              <a:gd name="T91" fmla="*/ 2147483647 h 147"/>
              <a:gd name="T92" fmla="*/ 2147483647 w 104"/>
              <a:gd name="T93" fmla="*/ 2147483647 h 147"/>
              <a:gd name="T94" fmla="*/ 2147483647 w 104"/>
              <a:gd name="T95" fmla="*/ 2147483647 h 147"/>
              <a:gd name="T96" fmla="*/ 2147483647 w 104"/>
              <a:gd name="T97" fmla="*/ 2147483647 h 147"/>
              <a:gd name="T98" fmla="*/ 2147483647 w 104"/>
              <a:gd name="T99" fmla="*/ 2147483647 h 147"/>
              <a:gd name="T100" fmla="*/ 2147483647 w 104"/>
              <a:gd name="T101" fmla="*/ 2147483647 h 147"/>
              <a:gd name="T102" fmla="*/ 2147483647 w 104"/>
              <a:gd name="T103" fmla="*/ 2147483647 h 147"/>
              <a:gd name="T104" fmla="*/ 2147483647 w 104"/>
              <a:gd name="T105" fmla="*/ 2147483647 h 147"/>
              <a:gd name="T106" fmla="*/ 2147483647 w 104"/>
              <a:gd name="T107" fmla="*/ 2147483647 h 147"/>
              <a:gd name="T108" fmla="*/ 2147483647 w 104"/>
              <a:gd name="T109" fmla="*/ 0 h 147"/>
              <a:gd name="T110" fmla="*/ 2147483647 w 104"/>
              <a:gd name="T111" fmla="*/ 0 h 147"/>
              <a:gd name="T112" fmla="*/ 2147483647 w 104"/>
              <a:gd name="T113" fmla="*/ 2147483647 h 147"/>
              <a:gd name="T114" fmla="*/ 2147483647 w 104"/>
              <a:gd name="T115" fmla="*/ 2147483647 h 147"/>
              <a:gd name="T116" fmla="*/ 2147483647 w 104"/>
              <a:gd name="T117" fmla="*/ 2147483647 h 1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
              <a:gd name="T178" fmla="*/ 0 h 147"/>
              <a:gd name="T179" fmla="*/ 104 w 104"/>
              <a:gd name="T180" fmla="*/ 147 h 1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 h="147">
                <a:moveTo>
                  <a:pt x="70" y="17"/>
                </a:moveTo>
                <a:lnTo>
                  <a:pt x="70" y="17"/>
                </a:lnTo>
                <a:lnTo>
                  <a:pt x="64" y="19"/>
                </a:lnTo>
                <a:lnTo>
                  <a:pt x="61" y="20"/>
                </a:lnTo>
                <a:lnTo>
                  <a:pt x="59" y="23"/>
                </a:lnTo>
                <a:lnTo>
                  <a:pt x="53" y="27"/>
                </a:lnTo>
                <a:lnTo>
                  <a:pt x="52" y="31"/>
                </a:lnTo>
                <a:lnTo>
                  <a:pt x="49" y="34"/>
                </a:lnTo>
                <a:lnTo>
                  <a:pt x="46" y="36"/>
                </a:lnTo>
                <a:lnTo>
                  <a:pt x="44" y="39"/>
                </a:lnTo>
                <a:lnTo>
                  <a:pt x="42" y="40"/>
                </a:lnTo>
                <a:lnTo>
                  <a:pt x="40" y="43"/>
                </a:lnTo>
                <a:lnTo>
                  <a:pt x="37" y="46"/>
                </a:lnTo>
                <a:lnTo>
                  <a:pt x="35" y="48"/>
                </a:lnTo>
                <a:lnTo>
                  <a:pt x="33" y="51"/>
                </a:lnTo>
                <a:lnTo>
                  <a:pt x="30" y="54"/>
                </a:lnTo>
                <a:lnTo>
                  <a:pt x="27" y="58"/>
                </a:lnTo>
                <a:lnTo>
                  <a:pt x="26" y="60"/>
                </a:lnTo>
                <a:lnTo>
                  <a:pt x="23" y="63"/>
                </a:lnTo>
                <a:lnTo>
                  <a:pt x="21" y="65"/>
                </a:lnTo>
                <a:lnTo>
                  <a:pt x="19" y="67"/>
                </a:lnTo>
                <a:lnTo>
                  <a:pt x="18" y="71"/>
                </a:lnTo>
                <a:lnTo>
                  <a:pt x="17" y="73"/>
                </a:lnTo>
                <a:lnTo>
                  <a:pt x="15" y="77"/>
                </a:lnTo>
                <a:lnTo>
                  <a:pt x="14" y="80"/>
                </a:lnTo>
                <a:lnTo>
                  <a:pt x="13" y="82"/>
                </a:lnTo>
                <a:lnTo>
                  <a:pt x="12" y="86"/>
                </a:lnTo>
                <a:lnTo>
                  <a:pt x="10" y="89"/>
                </a:lnTo>
                <a:lnTo>
                  <a:pt x="8" y="92"/>
                </a:lnTo>
                <a:lnTo>
                  <a:pt x="6" y="95"/>
                </a:lnTo>
                <a:lnTo>
                  <a:pt x="4" y="98"/>
                </a:lnTo>
                <a:lnTo>
                  <a:pt x="2" y="101"/>
                </a:lnTo>
                <a:lnTo>
                  <a:pt x="0" y="106"/>
                </a:lnTo>
                <a:lnTo>
                  <a:pt x="0" y="111"/>
                </a:lnTo>
                <a:lnTo>
                  <a:pt x="0" y="112"/>
                </a:lnTo>
                <a:lnTo>
                  <a:pt x="1" y="114"/>
                </a:lnTo>
                <a:lnTo>
                  <a:pt x="2" y="116"/>
                </a:lnTo>
                <a:lnTo>
                  <a:pt x="2" y="117"/>
                </a:lnTo>
                <a:lnTo>
                  <a:pt x="2" y="118"/>
                </a:lnTo>
                <a:lnTo>
                  <a:pt x="2" y="120"/>
                </a:lnTo>
                <a:lnTo>
                  <a:pt x="2" y="122"/>
                </a:lnTo>
                <a:lnTo>
                  <a:pt x="1" y="123"/>
                </a:lnTo>
                <a:lnTo>
                  <a:pt x="0" y="137"/>
                </a:lnTo>
                <a:lnTo>
                  <a:pt x="3" y="145"/>
                </a:lnTo>
                <a:lnTo>
                  <a:pt x="8" y="147"/>
                </a:lnTo>
                <a:lnTo>
                  <a:pt x="14" y="146"/>
                </a:lnTo>
                <a:lnTo>
                  <a:pt x="21" y="144"/>
                </a:lnTo>
                <a:lnTo>
                  <a:pt x="26" y="141"/>
                </a:lnTo>
                <a:lnTo>
                  <a:pt x="29" y="141"/>
                </a:lnTo>
                <a:lnTo>
                  <a:pt x="29" y="145"/>
                </a:lnTo>
                <a:lnTo>
                  <a:pt x="30" y="142"/>
                </a:lnTo>
                <a:lnTo>
                  <a:pt x="32" y="139"/>
                </a:lnTo>
                <a:lnTo>
                  <a:pt x="32" y="135"/>
                </a:lnTo>
                <a:lnTo>
                  <a:pt x="33" y="132"/>
                </a:lnTo>
                <a:lnTo>
                  <a:pt x="33" y="128"/>
                </a:lnTo>
                <a:lnTo>
                  <a:pt x="34" y="125"/>
                </a:lnTo>
                <a:lnTo>
                  <a:pt x="35" y="122"/>
                </a:lnTo>
                <a:lnTo>
                  <a:pt x="37" y="119"/>
                </a:lnTo>
                <a:lnTo>
                  <a:pt x="38" y="116"/>
                </a:lnTo>
                <a:lnTo>
                  <a:pt x="41" y="115"/>
                </a:lnTo>
                <a:lnTo>
                  <a:pt x="44" y="114"/>
                </a:lnTo>
                <a:lnTo>
                  <a:pt x="47" y="113"/>
                </a:lnTo>
                <a:lnTo>
                  <a:pt x="50" y="112"/>
                </a:lnTo>
                <a:lnTo>
                  <a:pt x="53" y="111"/>
                </a:lnTo>
                <a:lnTo>
                  <a:pt x="55" y="109"/>
                </a:lnTo>
                <a:lnTo>
                  <a:pt x="56" y="107"/>
                </a:lnTo>
                <a:lnTo>
                  <a:pt x="57" y="104"/>
                </a:lnTo>
                <a:lnTo>
                  <a:pt x="58" y="101"/>
                </a:lnTo>
                <a:lnTo>
                  <a:pt x="59" y="98"/>
                </a:lnTo>
                <a:lnTo>
                  <a:pt x="59" y="95"/>
                </a:lnTo>
                <a:lnTo>
                  <a:pt x="59" y="92"/>
                </a:lnTo>
                <a:lnTo>
                  <a:pt x="60" y="89"/>
                </a:lnTo>
                <a:lnTo>
                  <a:pt x="61" y="86"/>
                </a:lnTo>
                <a:lnTo>
                  <a:pt x="62" y="84"/>
                </a:lnTo>
                <a:lnTo>
                  <a:pt x="65" y="80"/>
                </a:lnTo>
                <a:lnTo>
                  <a:pt x="70" y="76"/>
                </a:lnTo>
                <a:lnTo>
                  <a:pt x="74" y="72"/>
                </a:lnTo>
                <a:lnTo>
                  <a:pt x="79" y="68"/>
                </a:lnTo>
                <a:lnTo>
                  <a:pt x="83" y="64"/>
                </a:lnTo>
                <a:lnTo>
                  <a:pt x="86" y="59"/>
                </a:lnTo>
                <a:lnTo>
                  <a:pt x="89" y="55"/>
                </a:lnTo>
                <a:lnTo>
                  <a:pt x="89" y="51"/>
                </a:lnTo>
                <a:lnTo>
                  <a:pt x="89" y="47"/>
                </a:lnTo>
                <a:lnTo>
                  <a:pt x="89" y="43"/>
                </a:lnTo>
                <a:lnTo>
                  <a:pt x="91" y="36"/>
                </a:lnTo>
                <a:lnTo>
                  <a:pt x="93" y="30"/>
                </a:lnTo>
                <a:lnTo>
                  <a:pt x="95" y="23"/>
                </a:lnTo>
                <a:lnTo>
                  <a:pt x="98" y="16"/>
                </a:lnTo>
                <a:lnTo>
                  <a:pt x="101" y="10"/>
                </a:lnTo>
                <a:lnTo>
                  <a:pt x="103" y="5"/>
                </a:lnTo>
                <a:lnTo>
                  <a:pt x="104" y="4"/>
                </a:lnTo>
                <a:lnTo>
                  <a:pt x="103" y="2"/>
                </a:lnTo>
                <a:lnTo>
                  <a:pt x="102" y="1"/>
                </a:lnTo>
                <a:lnTo>
                  <a:pt x="101" y="0"/>
                </a:lnTo>
                <a:lnTo>
                  <a:pt x="99" y="0"/>
                </a:lnTo>
                <a:lnTo>
                  <a:pt x="96" y="0"/>
                </a:lnTo>
                <a:lnTo>
                  <a:pt x="93" y="1"/>
                </a:lnTo>
                <a:lnTo>
                  <a:pt x="88" y="4"/>
                </a:lnTo>
                <a:lnTo>
                  <a:pt x="83" y="6"/>
                </a:lnTo>
                <a:lnTo>
                  <a:pt x="78" y="9"/>
                </a:lnTo>
                <a:lnTo>
                  <a:pt x="74" y="13"/>
                </a:lnTo>
                <a:lnTo>
                  <a:pt x="70" y="17"/>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07" name="Freeform 186"/>
          <p:cNvSpPr>
            <a:spLocks/>
          </p:cNvSpPr>
          <p:nvPr/>
        </p:nvSpPr>
        <p:spPr bwMode="auto">
          <a:xfrm>
            <a:off x="6775450" y="3438525"/>
            <a:ext cx="109538" cy="180975"/>
          </a:xfrm>
          <a:custGeom>
            <a:avLst/>
            <a:gdLst>
              <a:gd name="T0" fmla="*/ 2147483647 w 77"/>
              <a:gd name="T1" fmla="*/ 0 h 114"/>
              <a:gd name="T2" fmla="*/ 2147483647 w 77"/>
              <a:gd name="T3" fmla="*/ 2147483647 h 114"/>
              <a:gd name="T4" fmla="*/ 2147483647 w 77"/>
              <a:gd name="T5" fmla="*/ 2147483647 h 114"/>
              <a:gd name="T6" fmla="*/ 2147483647 w 77"/>
              <a:gd name="T7" fmla="*/ 2147483647 h 114"/>
              <a:gd name="T8" fmla="*/ 2147483647 w 77"/>
              <a:gd name="T9" fmla="*/ 2147483647 h 114"/>
              <a:gd name="T10" fmla="*/ 2147483647 w 77"/>
              <a:gd name="T11" fmla="*/ 2147483647 h 114"/>
              <a:gd name="T12" fmla="*/ 2147483647 w 77"/>
              <a:gd name="T13" fmla="*/ 2147483647 h 114"/>
              <a:gd name="T14" fmla="*/ 2147483647 w 77"/>
              <a:gd name="T15" fmla="*/ 2147483647 h 114"/>
              <a:gd name="T16" fmla="*/ 2147483647 w 77"/>
              <a:gd name="T17" fmla="*/ 2147483647 h 114"/>
              <a:gd name="T18" fmla="*/ 2147483647 w 77"/>
              <a:gd name="T19" fmla="*/ 2147483647 h 114"/>
              <a:gd name="T20" fmla="*/ 2147483647 w 77"/>
              <a:gd name="T21" fmla="*/ 2147483647 h 114"/>
              <a:gd name="T22" fmla="*/ 2147483647 w 77"/>
              <a:gd name="T23" fmla="*/ 2147483647 h 114"/>
              <a:gd name="T24" fmla="*/ 2147483647 w 77"/>
              <a:gd name="T25" fmla="*/ 2147483647 h 114"/>
              <a:gd name="T26" fmla="*/ 2147483647 w 77"/>
              <a:gd name="T27" fmla="*/ 2147483647 h 114"/>
              <a:gd name="T28" fmla="*/ 2147483647 w 77"/>
              <a:gd name="T29" fmla="*/ 2147483647 h 114"/>
              <a:gd name="T30" fmla="*/ 2147483647 w 77"/>
              <a:gd name="T31" fmla="*/ 2147483647 h 114"/>
              <a:gd name="T32" fmla="*/ 2147483647 w 77"/>
              <a:gd name="T33" fmla="*/ 2147483647 h 114"/>
              <a:gd name="T34" fmla="*/ 2147483647 w 77"/>
              <a:gd name="T35" fmla="*/ 2147483647 h 114"/>
              <a:gd name="T36" fmla="*/ 2147483647 w 77"/>
              <a:gd name="T37" fmla="*/ 2147483647 h 114"/>
              <a:gd name="T38" fmla="*/ 0 w 77"/>
              <a:gd name="T39" fmla="*/ 2147483647 h 114"/>
              <a:gd name="T40" fmla="*/ 0 w 77"/>
              <a:gd name="T41" fmla="*/ 2147483647 h 114"/>
              <a:gd name="T42" fmla="*/ 2147483647 w 77"/>
              <a:gd name="T43" fmla="*/ 2147483647 h 114"/>
              <a:gd name="T44" fmla="*/ 2147483647 w 77"/>
              <a:gd name="T45" fmla="*/ 2147483647 h 114"/>
              <a:gd name="T46" fmla="*/ 2147483647 w 77"/>
              <a:gd name="T47" fmla="*/ 2147483647 h 114"/>
              <a:gd name="T48" fmla="*/ 2147483647 w 77"/>
              <a:gd name="T49" fmla="*/ 2147483647 h 114"/>
              <a:gd name="T50" fmla="*/ 0 w 77"/>
              <a:gd name="T51" fmla="*/ 2147483647 h 114"/>
              <a:gd name="T52" fmla="*/ 2147483647 w 77"/>
              <a:gd name="T53" fmla="*/ 2147483647 h 114"/>
              <a:gd name="T54" fmla="*/ 2147483647 w 77"/>
              <a:gd name="T55" fmla="*/ 2147483647 h 114"/>
              <a:gd name="T56" fmla="*/ 2147483647 w 77"/>
              <a:gd name="T57" fmla="*/ 2147483647 h 114"/>
              <a:gd name="T58" fmla="*/ 2147483647 w 77"/>
              <a:gd name="T59" fmla="*/ 2147483647 h 114"/>
              <a:gd name="T60" fmla="*/ 2147483647 w 77"/>
              <a:gd name="T61" fmla="*/ 2147483647 h 114"/>
              <a:gd name="T62" fmla="*/ 2147483647 w 77"/>
              <a:gd name="T63" fmla="*/ 2147483647 h 114"/>
              <a:gd name="T64" fmla="*/ 2147483647 w 77"/>
              <a:gd name="T65" fmla="*/ 2147483647 h 114"/>
              <a:gd name="T66" fmla="*/ 2147483647 w 77"/>
              <a:gd name="T67" fmla="*/ 2147483647 h 114"/>
              <a:gd name="T68" fmla="*/ 2147483647 w 77"/>
              <a:gd name="T69" fmla="*/ 2147483647 h 114"/>
              <a:gd name="T70" fmla="*/ 2147483647 w 77"/>
              <a:gd name="T71" fmla="*/ 2147483647 h 114"/>
              <a:gd name="T72" fmla="*/ 2147483647 w 77"/>
              <a:gd name="T73" fmla="*/ 2147483647 h 114"/>
              <a:gd name="T74" fmla="*/ 2147483647 w 77"/>
              <a:gd name="T75" fmla="*/ 2147483647 h 114"/>
              <a:gd name="T76" fmla="*/ 2147483647 w 77"/>
              <a:gd name="T77" fmla="*/ 2147483647 h 114"/>
              <a:gd name="T78" fmla="*/ 2147483647 w 77"/>
              <a:gd name="T79" fmla="*/ 2147483647 h 114"/>
              <a:gd name="T80" fmla="*/ 2147483647 w 77"/>
              <a:gd name="T81" fmla="*/ 2147483647 h 114"/>
              <a:gd name="T82" fmla="*/ 2147483647 w 77"/>
              <a:gd name="T83" fmla="*/ 2147483647 h 114"/>
              <a:gd name="T84" fmla="*/ 2147483647 w 77"/>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14"/>
              <a:gd name="T131" fmla="*/ 77 w 77"/>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14">
                <a:moveTo>
                  <a:pt x="61" y="0"/>
                </a:moveTo>
                <a:lnTo>
                  <a:pt x="61" y="0"/>
                </a:lnTo>
                <a:lnTo>
                  <a:pt x="56" y="1"/>
                </a:lnTo>
                <a:lnTo>
                  <a:pt x="53" y="3"/>
                </a:lnTo>
                <a:lnTo>
                  <a:pt x="51" y="6"/>
                </a:lnTo>
                <a:lnTo>
                  <a:pt x="46" y="9"/>
                </a:lnTo>
                <a:lnTo>
                  <a:pt x="45" y="12"/>
                </a:lnTo>
                <a:lnTo>
                  <a:pt x="42" y="15"/>
                </a:lnTo>
                <a:lnTo>
                  <a:pt x="39" y="17"/>
                </a:lnTo>
                <a:lnTo>
                  <a:pt x="38" y="19"/>
                </a:lnTo>
                <a:lnTo>
                  <a:pt x="37" y="20"/>
                </a:lnTo>
                <a:lnTo>
                  <a:pt x="34" y="23"/>
                </a:lnTo>
                <a:lnTo>
                  <a:pt x="32" y="25"/>
                </a:lnTo>
                <a:lnTo>
                  <a:pt x="30" y="27"/>
                </a:lnTo>
                <a:lnTo>
                  <a:pt x="28" y="30"/>
                </a:lnTo>
                <a:lnTo>
                  <a:pt x="26" y="33"/>
                </a:lnTo>
                <a:lnTo>
                  <a:pt x="23" y="35"/>
                </a:lnTo>
                <a:lnTo>
                  <a:pt x="22" y="38"/>
                </a:lnTo>
                <a:lnTo>
                  <a:pt x="20" y="41"/>
                </a:lnTo>
                <a:lnTo>
                  <a:pt x="18" y="42"/>
                </a:lnTo>
                <a:lnTo>
                  <a:pt x="16" y="44"/>
                </a:lnTo>
                <a:lnTo>
                  <a:pt x="15" y="47"/>
                </a:lnTo>
                <a:lnTo>
                  <a:pt x="15" y="49"/>
                </a:lnTo>
                <a:lnTo>
                  <a:pt x="13" y="52"/>
                </a:lnTo>
                <a:lnTo>
                  <a:pt x="12" y="55"/>
                </a:lnTo>
                <a:lnTo>
                  <a:pt x="11" y="57"/>
                </a:lnTo>
                <a:lnTo>
                  <a:pt x="10" y="60"/>
                </a:lnTo>
                <a:lnTo>
                  <a:pt x="8" y="63"/>
                </a:lnTo>
                <a:lnTo>
                  <a:pt x="7" y="66"/>
                </a:lnTo>
                <a:lnTo>
                  <a:pt x="5" y="68"/>
                </a:lnTo>
                <a:lnTo>
                  <a:pt x="3" y="71"/>
                </a:lnTo>
                <a:lnTo>
                  <a:pt x="1" y="74"/>
                </a:lnTo>
                <a:lnTo>
                  <a:pt x="0" y="78"/>
                </a:lnTo>
                <a:lnTo>
                  <a:pt x="0" y="82"/>
                </a:lnTo>
                <a:lnTo>
                  <a:pt x="0" y="83"/>
                </a:lnTo>
                <a:lnTo>
                  <a:pt x="1" y="84"/>
                </a:lnTo>
                <a:lnTo>
                  <a:pt x="1" y="86"/>
                </a:lnTo>
                <a:lnTo>
                  <a:pt x="1" y="87"/>
                </a:lnTo>
                <a:lnTo>
                  <a:pt x="1" y="88"/>
                </a:lnTo>
                <a:lnTo>
                  <a:pt x="1" y="90"/>
                </a:lnTo>
                <a:lnTo>
                  <a:pt x="1" y="91"/>
                </a:lnTo>
                <a:lnTo>
                  <a:pt x="1" y="92"/>
                </a:lnTo>
                <a:lnTo>
                  <a:pt x="0" y="105"/>
                </a:lnTo>
                <a:lnTo>
                  <a:pt x="3" y="111"/>
                </a:lnTo>
                <a:lnTo>
                  <a:pt x="7" y="114"/>
                </a:lnTo>
                <a:lnTo>
                  <a:pt x="12" y="113"/>
                </a:lnTo>
                <a:lnTo>
                  <a:pt x="18" y="110"/>
                </a:lnTo>
                <a:lnTo>
                  <a:pt x="23" y="109"/>
                </a:lnTo>
                <a:lnTo>
                  <a:pt x="25" y="109"/>
                </a:lnTo>
                <a:lnTo>
                  <a:pt x="25" y="112"/>
                </a:lnTo>
                <a:lnTo>
                  <a:pt x="27" y="109"/>
                </a:lnTo>
                <a:lnTo>
                  <a:pt x="28" y="106"/>
                </a:lnTo>
                <a:lnTo>
                  <a:pt x="30" y="102"/>
                </a:lnTo>
                <a:lnTo>
                  <a:pt x="32" y="98"/>
                </a:lnTo>
                <a:lnTo>
                  <a:pt x="34" y="95"/>
                </a:lnTo>
                <a:lnTo>
                  <a:pt x="37" y="92"/>
                </a:lnTo>
                <a:lnTo>
                  <a:pt x="39" y="91"/>
                </a:lnTo>
                <a:lnTo>
                  <a:pt x="41" y="90"/>
                </a:lnTo>
                <a:lnTo>
                  <a:pt x="45" y="88"/>
                </a:lnTo>
                <a:lnTo>
                  <a:pt x="50" y="82"/>
                </a:lnTo>
                <a:lnTo>
                  <a:pt x="57" y="72"/>
                </a:lnTo>
                <a:lnTo>
                  <a:pt x="64" y="61"/>
                </a:lnTo>
                <a:lnTo>
                  <a:pt x="69" y="50"/>
                </a:lnTo>
                <a:lnTo>
                  <a:pt x="75" y="41"/>
                </a:lnTo>
                <a:lnTo>
                  <a:pt x="77" y="34"/>
                </a:lnTo>
                <a:lnTo>
                  <a:pt x="77" y="30"/>
                </a:lnTo>
                <a:lnTo>
                  <a:pt x="71" y="27"/>
                </a:lnTo>
                <a:lnTo>
                  <a:pt x="69" y="23"/>
                </a:lnTo>
                <a:lnTo>
                  <a:pt x="70" y="20"/>
                </a:lnTo>
                <a:lnTo>
                  <a:pt x="72" y="16"/>
                </a:lnTo>
                <a:lnTo>
                  <a:pt x="73" y="13"/>
                </a:lnTo>
                <a:lnTo>
                  <a:pt x="73" y="9"/>
                </a:lnTo>
                <a:lnTo>
                  <a:pt x="69" y="5"/>
                </a:lnTo>
                <a:lnTo>
                  <a:pt x="61" y="0"/>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5308" name="Freeform 187"/>
          <p:cNvSpPr>
            <a:spLocks/>
          </p:cNvSpPr>
          <p:nvPr/>
        </p:nvSpPr>
        <p:spPr bwMode="auto">
          <a:xfrm>
            <a:off x="2020888" y="3468688"/>
            <a:ext cx="98425" cy="84137"/>
          </a:xfrm>
          <a:custGeom>
            <a:avLst/>
            <a:gdLst>
              <a:gd name="T0" fmla="*/ 2147483647 w 70"/>
              <a:gd name="T1" fmla="*/ 2147483647 h 53"/>
              <a:gd name="T2" fmla="*/ 2147483647 w 70"/>
              <a:gd name="T3" fmla="*/ 2147483647 h 53"/>
              <a:gd name="T4" fmla="*/ 0 w 70"/>
              <a:gd name="T5" fmla="*/ 2147483647 h 53"/>
              <a:gd name="T6" fmla="*/ 0 w 70"/>
              <a:gd name="T7" fmla="*/ 2147483647 h 53"/>
              <a:gd name="T8" fmla="*/ 2147483647 w 70"/>
              <a:gd name="T9" fmla="*/ 2147483647 h 53"/>
              <a:gd name="T10" fmla="*/ 2147483647 w 70"/>
              <a:gd name="T11" fmla="*/ 2147483647 h 53"/>
              <a:gd name="T12" fmla="*/ 2147483647 w 70"/>
              <a:gd name="T13" fmla="*/ 2147483647 h 53"/>
              <a:gd name="T14" fmla="*/ 2147483647 w 70"/>
              <a:gd name="T15" fmla="*/ 2147483647 h 53"/>
              <a:gd name="T16" fmla="*/ 2147483647 w 70"/>
              <a:gd name="T17" fmla="*/ 2147483647 h 53"/>
              <a:gd name="T18" fmla="*/ 2147483647 w 70"/>
              <a:gd name="T19" fmla="*/ 2147483647 h 53"/>
              <a:gd name="T20" fmla="*/ 2147483647 w 70"/>
              <a:gd name="T21" fmla="*/ 2147483647 h 53"/>
              <a:gd name="T22" fmla="*/ 2147483647 w 70"/>
              <a:gd name="T23" fmla="*/ 2147483647 h 53"/>
              <a:gd name="T24" fmla="*/ 2147483647 w 70"/>
              <a:gd name="T25" fmla="*/ 2147483647 h 53"/>
              <a:gd name="T26" fmla="*/ 2147483647 w 70"/>
              <a:gd name="T27" fmla="*/ 2147483647 h 53"/>
              <a:gd name="T28" fmla="*/ 2147483647 w 70"/>
              <a:gd name="T29" fmla="*/ 2147483647 h 53"/>
              <a:gd name="T30" fmla="*/ 2147483647 w 70"/>
              <a:gd name="T31" fmla="*/ 2147483647 h 53"/>
              <a:gd name="T32" fmla="*/ 2147483647 w 70"/>
              <a:gd name="T33" fmla="*/ 2147483647 h 53"/>
              <a:gd name="T34" fmla="*/ 2147483647 w 70"/>
              <a:gd name="T35" fmla="*/ 2147483647 h 53"/>
              <a:gd name="T36" fmla="*/ 2147483647 w 70"/>
              <a:gd name="T37" fmla="*/ 2147483647 h 53"/>
              <a:gd name="T38" fmla="*/ 2147483647 w 70"/>
              <a:gd name="T39" fmla="*/ 2147483647 h 53"/>
              <a:gd name="T40" fmla="*/ 2147483647 w 70"/>
              <a:gd name="T41" fmla="*/ 2147483647 h 53"/>
              <a:gd name="T42" fmla="*/ 2147483647 w 70"/>
              <a:gd name="T43" fmla="*/ 2147483647 h 53"/>
              <a:gd name="T44" fmla="*/ 2147483647 w 70"/>
              <a:gd name="T45" fmla="*/ 2147483647 h 53"/>
              <a:gd name="T46" fmla="*/ 2147483647 w 70"/>
              <a:gd name="T47" fmla="*/ 2147483647 h 53"/>
              <a:gd name="T48" fmla="*/ 2147483647 w 70"/>
              <a:gd name="T49" fmla="*/ 2147483647 h 53"/>
              <a:gd name="T50" fmla="*/ 2147483647 w 70"/>
              <a:gd name="T51" fmla="*/ 2147483647 h 53"/>
              <a:gd name="T52" fmla="*/ 2147483647 w 70"/>
              <a:gd name="T53" fmla="*/ 2147483647 h 53"/>
              <a:gd name="T54" fmla="*/ 2147483647 w 70"/>
              <a:gd name="T55" fmla="*/ 2147483647 h 53"/>
              <a:gd name="T56" fmla="*/ 2147483647 w 70"/>
              <a:gd name="T57" fmla="*/ 2147483647 h 53"/>
              <a:gd name="T58" fmla="*/ 2147483647 w 70"/>
              <a:gd name="T59" fmla="*/ 2147483647 h 53"/>
              <a:gd name="T60" fmla="*/ 2147483647 w 70"/>
              <a:gd name="T61" fmla="*/ 2147483647 h 53"/>
              <a:gd name="T62" fmla="*/ 2147483647 w 70"/>
              <a:gd name="T63" fmla="*/ 2147483647 h 53"/>
              <a:gd name="T64" fmla="*/ 2147483647 w 70"/>
              <a:gd name="T65" fmla="*/ 2147483647 h 53"/>
              <a:gd name="T66" fmla="*/ 2147483647 w 70"/>
              <a:gd name="T67" fmla="*/ 2147483647 h 53"/>
              <a:gd name="T68" fmla="*/ 2147483647 w 70"/>
              <a:gd name="T69" fmla="*/ 2147483647 h 53"/>
              <a:gd name="T70" fmla="*/ 2147483647 w 70"/>
              <a:gd name="T71" fmla="*/ 0 h 53"/>
              <a:gd name="T72" fmla="*/ 2147483647 w 70"/>
              <a:gd name="T73" fmla="*/ 2147483647 h 53"/>
              <a:gd name="T74" fmla="*/ 2147483647 w 70"/>
              <a:gd name="T75" fmla="*/ 2147483647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53"/>
              <a:gd name="T116" fmla="*/ 70 w 70"/>
              <a:gd name="T117" fmla="*/ 53 h 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53">
                <a:moveTo>
                  <a:pt x="70" y="44"/>
                </a:moveTo>
                <a:lnTo>
                  <a:pt x="70" y="44"/>
                </a:lnTo>
                <a:lnTo>
                  <a:pt x="0" y="53"/>
                </a:lnTo>
                <a:lnTo>
                  <a:pt x="2" y="52"/>
                </a:lnTo>
                <a:lnTo>
                  <a:pt x="3" y="50"/>
                </a:lnTo>
                <a:lnTo>
                  <a:pt x="4" y="49"/>
                </a:lnTo>
                <a:lnTo>
                  <a:pt x="5" y="48"/>
                </a:lnTo>
                <a:lnTo>
                  <a:pt x="6" y="46"/>
                </a:lnTo>
                <a:lnTo>
                  <a:pt x="7" y="45"/>
                </a:lnTo>
                <a:lnTo>
                  <a:pt x="8" y="43"/>
                </a:lnTo>
                <a:lnTo>
                  <a:pt x="9" y="41"/>
                </a:lnTo>
                <a:lnTo>
                  <a:pt x="10" y="40"/>
                </a:lnTo>
                <a:lnTo>
                  <a:pt x="11" y="38"/>
                </a:lnTo>
                <a:lnTo>
                  <a:pt x="12" y="37"/>
                </a:lnTo>
                <a:lnTo>
                  <a:pt x="13" y="35"/>
                </a:lnTo>
                <a:lnTo>
                  <a:pt x="13" y="33"/>
                </a:lnTo>
                <a:lnTo>
                  <a:pt x="14" y="32"/>
                </a:lnTo>
                <a:lnTo>
                  <a:pt x="14" y="30"/>
                </a:lnTo>
                <a:lnTo>
                  <a:pt x="15" y="29"/>
                </a:lnTo>
                <a:lnTo>
                  <a:pt x="15" y="27"/>
                </a:lnTo>
                <a:lnTo>
                  <a:pt x="15" y="25"/>
                </a:lnTo>
                <a:lnTo>
                  <a:pt x="16" y="23"/>
                </a:lnTo>
                <a:lnTo>
                  <a:pt x="16" y="22"/>
                </a:lnTo>
                <a:lnTo>
                  <a:pt x="17" y="20"/>
                </a:lnTo>
                <a:lnTo>
                  <a:pt x="17" y="18"/>
                </a:lnTo>
                <a:lnTo>
                  <a:pt x="17" y="16"/>
                </a:lnTo>
                <a:lnTo>
                  <a:pt x="17" y="15"/>
                </a:lnTo>
                <a:lnTo>
                  <a:pt x="17" y="13"/>
                </a:lnTo>
                <a:lnTo>
                  <a:pt x="17" y="11"/>
                </a:lnTo>
                <a:lnTo>
                  <a:pt x="17" y="10"/>
                </a:lnTo>
                <a:lnTo>
                  <a:pt x="17" y="7"/>
                </a:lnTo>
                <a:lnTo>
                  <a:pt x="17" y="6"/>
                </a:lnTo>
                <a:lnTo>
                  <a:pt x="16" y="4"/>
                </a:lnTo>
                <a:lnTo>
                  <a:pt x="16" y="2"/>
                </a:lnTo>
                <a:lnTo>
                  <a:pt x="15" y="0"/>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09" name="Freeform 188"/>
          <p:cNvSpPr>
            <a:spLocks/>
          </p:cNvSpPr>
          <p:nvPr/>
        </p:nvSpPr>
        <p:spPr bwMode="auto">
          <a:xfrm>
            <a:off x="1752600" y="3416300"/>
            <a:ext cx="323850" cy="115888"/>
          </a:xfrm>
          <a:custGeom>
            <a:avLst/>
            <a:gdLst>
              <a:gd name="T0" fmla="*/ 2147483647 w 230"/>
              <a:gd name="T1" fmla="*/ 2147483647 h 73"/>
              <a:gd name="T2" fmla="*/ 0 w 230"/>
              <a:gd name="T3" fmla="*/ 2147483647 h 73"/>
              <a:gd name="T4" fmla="*/ 2147483647 w 230"/>
              <a:gd name="T5" fmla="*/ 2147483647 h 73"/>
              <a:gd name="T6" fmla="*/ 2147483647 w 230"/>
              <a:gd name="T7" fmla="*/ 2147483647 h 73"/>
              <a:gd name="T8" fmla="*/ 2147483647 w 230"/>
              <a:gd name="T9" fmla="*/ 0 h 73"/>
              <a:gd name="T10" fmla="*/ 2147483647 w 230"/>
              <a:gd name="T11" fmla="*/ 2147483647 h 73"/>
              <a:gd name="T12" fmla="*/ 0 60000 65536"/>
              <a:gd name="T13" fmla="*/ 0 60000 65536"/>
              <a:gd name="T14" fmla="*/ 0 60000 65536"/>
              <a:gd name="T15" fmla="*/ 0 60000 65536"/>
              <a:gd name="T16" fmla="*/ 0 60000 65536"/>
              <a:gd name="T17" fmla="*/ 0 60000 65536"/>
              <a:gd name="T18" fmla="*/ 0 w 230"/>
              <a:gd name="T19" fmla="*/ 0 h 73"/>
              <a:gd name="T20" fmla="*/ 230 w 23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30" h="73">
                <a:moveTo>
                  <a:pt x="2" y="5"/>
                </a:moveTo>
                <a:lnTo>
                  <a:pt x="0" y="9"/>
                </a:lnTo>
                <a:lnTo>
                  <a:pt x="228" y="73"/>
                </a:lnTo>
                <a:lnTo>
                  <a:pt x="230" y="64"/>
                </a:lnTo>
                <a:lnTo>
                  <a:pt x="3"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grpSp>
        <p:nvGrpSpPr>
          <p:cNvPr id="5310" name="Group 189"/>
          <p:cNvGrpSpPr>
            <a:grpSpLocks/>
          </p:cNvGrpSpPr>
          <p:nvPr/>
        </p:nvGrpSpPr>
        <p:grpSpPr bwMode="auto">
          <a:xfrm>
            <a:off x="3413125" y="3592513"/>
            <a:ext cx="285750" cy="200025"/>
            <a:chOff x="2419" y="2263"/>
            <a:chExt cx="202" cy="126"/>
          </a:xfrm>
        </p:grpSpPr>
        <p:sp>
          <p:nvSpPr>
            <p:cNvPr id="5366" name="Freeform 190"/>
            <p:cNvSpPr>
              <a:spLocks/>
            </p:cNvSpPr>
            <p:nvPr/>
          </p:nvSpPr>
          <p:spPr bwMode="auto">
            <a:xfrm>
              <a:off x="2419" y="2332"/>
              <a:ext cx="70" cy="57"/>
            </a:xfrm>
            <a:custGeom>
              <a:avLst/>
              <a:gdLst>
                <a:gd name="T0" fmla="*/ 0 w 70"/>
                <a:gd name="T1" fmla="*/ 57 h 57"/>
                <a:gd name="T2" fmla="*/ 0 w 70"/>
                <a:gd name="T3" fmla="*/ 57 h 57"/>
                <a:gd name="T4" fmla="*/ 41 w 70"/>
                <a:gd name="T5" fmla="*/ 0 h 57"/>
                <a:gd name="T6" fmla="*/ 41 w 70"/>
                <a:gd name="T7" fmla="*/ 0 h 57"/>
                <a:gd name="T8" fmla="*/ 41 w 70"/>
                <a:gd name="T9" fmla="*/ 2 h 57"/>
                <a:gd name="T10" fmla="*/ 41 w 70"/>
                <a:gd name="T11" fmla="*/ 4 h 57"/>
                <a:gd name="T12" fmla="*/ 41 w 70"/>
                <a:gd name="T13" fmla="*/ 5 h 57"/>
                <a:gd name="T14" fmla="*/ 41 w 70"/>
                <a:gd name="T15" fmla="*/ 8 h 57"/>
                <a:gd name="T16" fmla="*/ 42 w 70"/>
                <a:gd name="T17" fmla="*/ 9 h 57"/>
                <a:gd name="T18" fmla="*/ 43 w 70"/>
                <a:gd name="T19" fmla="*/ 11 h 57"/>
                <a:gd name="T20" fmla="*/ 43 w 70"/>
                <a:gd name="T21" fmla="*/ 13 h 57"/>
                <a:gd name="T22" fmla="*/ 43 w 70"/>
                <a:gd name="T23" fmla="*/ 15 h 57"/>
                <a:gd name="T24" fmla="*/ 44 w 70"/>
                <a:gd name="T25" fmla="*/ 16 h 57"/>
                <a:gd name="T26" fmla="*/ 44 w 70"/>
                <a:gd name="T27" fmla="*/ 18 h 57"/>
                <a:gd name="T28" fmla="*/ 46 w 70"/>
                <a:gd name="T29" fmla="*/ 19 h 57"/>
                <a:gd name="T30" fmla="*/ 46 w 70"/>
                <a:gd name="T31" fmla="*/ 21 h 57"/>
                <a:gd name="T32" fmla="*/ 47 w 70"/>
                <a:gd name="T33" fmla="*/ 23 h 57"/>
                <a:gd name="T34" fmla="*/ 47 w 70"/>
                <a:gd name="T35" fmla="*/ 24 h 57"/>
                <a:gd name="T36" fmla="*/ 48 w 70"/>
                <a:gd name="T37" fmla="*/ 26 h 57"/>
                <a:gd name="T38" fmla="*/ 49 w 70"/>
                <a:gd name="T39" fmla="*/ 27 h 57"/>
                <a:gd name="T40" fmla="*/ 50 w 70"/>
                <a:gd name="T41" fmla="*/ 28 h 57"/>
                <a:gd name="T42" fmla="*/ 51 w 70"/>
                <a:gd name="T43" fmla="*/ 30 h 57"/>
                <a:gd name="T44" fmla="*/ 52 w 70"/>
                <a:gd name="T45" fmla="*/ 31 h 57"/>
                <a:gd name="T46" fmla="*/ 53 w 70"/>
                <a:gd name="T47" fmla="*/ 33 h 57"/>
                <a:gd name="T48" fmla="*/ 54 w 70"/>
                <a:gd name="T49" fmla="*/ 34 h 57"/>
                <a:gd name="T50" fmla="*/ 55 w 70"/>
                <a:gd name="T51" fmla="*/ 35 h 57"/>
                <a:gd name="T52" fmla="*/ 56 w 70"/>
                <a:gd name="T53" fmla="*/ 37 h 57"/>
                <a:gd name="T54" fmla="*/ 58 w 70"/>
                <a:gd name="T55" fmla="*/ 38 h 57"/>
                <a:gd name="T56" fmla="*/ 59 w 70"/>
                <a:gd name="T57" fmla="*/ 39 h 57"/>
                <a:gd name="T58" fmla="*/ 60 w 70"/>
                <a:gd name="T59" fmla="*/ 41 h 57"/>
                <a:gd name="T60" fmla="*/ 62 w 70"/>
                <a:gd name="T61" fmla="*/ 42 h 57"/>
                <a:gd name="T62" fmla="*/ 63 w 70"/>
                <a:gd name="T63" fmla="*/ 43 h 57"/>
                <a:gd name="T64" fmla="*/ 65 w 70"/>
                <a:gd name="T65" fmla="*/ 44 h 57"/>
                <a:gd name="T66" fmla="*/ 66 w 70"/>
                <a:gd name="T67" fmla="*/ 45 h 57"/>
                <a:gd name="T68" fmla="*/ 68 w 70"/>
                <a:gd name="T69" fmla="*/ 46 h 57"/>
                <a:gd name="T70" fmla="*/ 70 w 70"/>
                <a:gd name="T71" fmla="*/ 47 h 57"/>
                <a:gd name="T72" fmla="*/ 0 w 70"/>
                <a:gd name="T73" fmla="*/ 57 h 57"/>
                <a:gd name="T74" fmla="*/ 0 w 70"/>
                <a:gd name="T75" fmla="*/ 5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57"/>
                <a:gd name="T116" fmla="*/ 70 w 70"/>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57">
                  <a:moveTo>
                    <a:pt x="0" y="57"/>
                  </a:moveTo>
                  <a:lnTo>
                    <a:pt x="0" y="57"/>
                  </a:lnTo>
                  <a:lnTo>
                    <a:pt x="41" y="0"/>
                  </a:lnTo>
                  <a:lnTo>
                    <a:pt x="41" y="2"/>
                  </a:lnTo>
                  <a:lnTo>
                    <a:pt x="41" y="4"/>
                  </a:lnTo>
                  <a:lnTo>
                    <a:pt x="41" y="5"/>
                  </a:lnTo>
                  <a:lnTo>
                    <a:pt x="41" y="8"/>
                  </a:lnTo>
                  <a:lnTo>
                    <a:pt x="42" y="9"/>
                  </a:lnTo>
                  <a:lnTo>
                    <a:pt x="43" y="11"/>
                  </a:lnTo>
                  <a:lnTo>
                    <a:pt x="43" y="13"/>
                  </a:lnTo>
                  <a:lnTo>
                    <a:pt x="43" y="15"/>
                  </a:lnTo>
                  <a:lnTo>
                    <a:pt x="44" y="16"/>
                  </a:lnTo>
                  <a:lnTo>
                    <a:pt x="44" y="18"/>
                  </a:lnTo>
                  <a:lnTo>
                    <a:pt x="46" y="19"/>
                  </a:lnTo>
                  <a:lnTo>
                    <a:pt x="46" y="21"/>
                  </a:lnTo>
                  <a:lnTo>
                    <a:pt x="47" y="23"/>
                  </a:lnTo>
                  <a:lnTo>
                    <a:pt x="47" y="24"/>
                  </a:lnTo>
                  <a:lnTo>
                    <a:pt x="48" y="26"/>
                  </a:lnTo>
                  <a:lnTo>
                    <a:pt x="49" y="27"/>
                  </a:lnTo>
                  <a:lnTo>
                    <a:pt x="50" y="28"/>
                  </a:lnTo>
                  <a:lnTo>
                    <a:pt x="51" y="30"/>
                  </a:lnTo>
                  <a:lnTo>
                    <a:pt x="52" y="31"/>
                  </a:lnTo>
                  <a:lnTo>
                    <a:pt x="53" y="33"/>
                  </a:lnTo>
                  <a:lnTo>
                    <a:pt x="54" y="34"/>
                  </a:lnTo>
                  <a:lnTo>
                    <a:pt x="55" y="35"/>
                  </a:lnTo>
                  <a:lnTo>
                    <a:pt x="56" y="37"/>
                  </a:lnTo>
                  <a:lnTo>
                    <a:pt x="58" y="38"/>
                  </a:lnTo>
                  <a:lnTo>
                    <a:pt x="59" y="39"/>
                  </a:lnTo>
                  <a:lnTo>
                    <a:pt x="60" y="41"/>
                  </a:lnTo>
                  <a:lnTo>
                    <a:pt x="62" y="42"/>
                  </a:lnTo>
                  <a:lnTo>
                    <a:pt x="63" y="43"/>
                  </a:lnTo>
                  <a:lnTo>
                    <a:pt x="65" y="44"/>
                  </a:lnTo>
                  <a:lnTo>
                    <a:pt x="66" y="45"/>
                  </a:lnTo>
                  <a:lnTo>
                    <a:pt x="68" y="46"/>
                  </a:lnTo>
                  <a:lnTo>
                    <a:pt x="70" y="4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67" name="Freeform 191"/>
            <p:cNvSpPr>
              <a:spLocks/>
            </p:cNvSpPr>
            <p:nvPr/>
          </p:nvSpPr>
          <p:spPr bwMode="auto">
            <a:xfrm>
              <a:off x="2444" y="2263"/>
              <a:ext cx="177" cy="114"/>
            </a:xfrm>
            <a:custGeom>
              <a:avLst/>
              <a:gdLst>
                <a:gd name="T0" fmla="*/ 175 w 177"/>
                <a:gd name="T1" fmla="*/ 4 h 114"/>
                <a:gd name="T2" fmla="*/ 173 w 177"/>
                <a:gd name="T3" fmla="*/ 0 h 114"/>
                <a:gd name="T4" fmla="*/ 0 w 177"/>
                <a:gd name="T5" fmla="*/ 106 h 114"/>
                <a:gd name="T6" fmla="*/ 5 w 177"/>
                <a:gd name="T7" fmla="*/ 114 h 114"/>
                <a:gd name="T8" fmla="*/ 177 w 177"/>
                <a:gd name="T9" fmla="*/ 8 h 114"/>
                <a:gd name="T10" fmla="*/ 175 w 177"/>
                <a:gd name="T11" fmla="*/ 4 h 114"/>
                <a:gd name="T12" fmla="*/ 0 60000 65536"/>
                <a:gd name="T13" fmla="*/ 0 60000 65536"/>
                <a:gd name="T14" fmla="*/ 0 60000 65536"/>
                <a:gd name="T15" fmla="*/ 0 60000 65536"/>
                <a:gd name="T16" fmla="*/ 0 60000 65536"/>
                <a:gd name="T17" fmla="*/ 0 60000 65536"/>
                <a:gd name="T18" fmla="*/ 0 w 177"/>
                <a:gd name="T19" fmla="*/ 0 h 114"/>
                <a:gd name="T20" fmla="*/ 177 w 177"/>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77" h="114">
                  <a:moveTo>
                    <a:pt x="175" y="4"/>
                  </a:moveTo>
                  <a:lnTo>
                    <a:pt x="173" y="0"/>
                  </a:lnTo>
                  <a:lnTo>
                    <a:pt x="0" y="106"/>
                  </a:lnTo>
                  <a:lnTo>
                    <a:pt x="5" y="114"/>
                  </a:lnTo>
                  <a:lnTo>
                    <a:pt x="177" y="8"/>
                  </a:lnTo>
                  <a:lnTo>
                    <a:pt x="17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grpSp>
      <p:sp>
        <p:nvSpPr>
          <p:cNvPr id="5311" name="Freeform 192"/>
          <p:cNvSpPr>
            <a:spLocks/>
          </p:cNvSpPr>
          <p:nvPr/>
        </p:nvSpPr>
        <p:spPr bwMode="auto">
          <a:xfrm>
            <a:off x="3186113" y="4711700"/>
            <a:ext cx="95250" cy="100013"/>
          </a:xfrm>
          <a:custGeom>
            <a:avLst/>
            <a:gdLst>
              <a:gd name="T0" fmla="*/ 0 w 67"/>
              <a:gd name="T1" fmla="*/ 0 h 63"/>
              <a:gd name="T2" fmla="*/ 0 w 67"/>
              <a:gd name="T3" fmla="*/ 0 h 63"/>
              <a:gd name="T4" fmla="*/ 2147483647 w 67"/>
              <a:gd name="T5" fmla="*/ 2147483647 h 63"/>
              <a:gd name="T6" fmla="*/ 2147483647 w 67"/>
              <a:gd name="T7" fmla="*/ 2147483647 h 63"/>
              <a:gd name="T8" fmla="*/ 2147483647 w 67"/>
              <a:gd name="T9" fmla="*/ 2147483647 h 63"/>
              <a:gd name="T10" fmla="*/ 2147483647 w 67"/>
              <a:gd name="T11" fmla="*/ 2147483647 h 63"/>
              <a:gd name="T12" fmla="*/ 2147483647 w 67"/>
              <a:gd name="T13" fmla="*/ 2147483647 h 63"/>
              <a:gd name="T14" fmla="*/ 2147483647 w 67"/>
              <a:gd name="T15" fmla="*/ 2147483647 h 63"/>
              <a:gd name="T16" fmla="*/ 2147483647 w 67"/>
              <a:gd name="T17" fmla="*/ 2147483647 h 63"/>
              <a:gd name="T18" fmla="*/ 2147483647 w 67"/>
              <a:gd name="T19" fmla="*/ 2147483647 h 63"/>
              <a:gd name="T20" fmla="*/ 2147483647 w 67"/>
              <a:gd name="T21" fmla="*/ 2147483647 h 63"/>
              <a:gd name="T22" fmla="*/ 2147483647 w 67"/>
              <a:gd name="T23" fmla="*/ 2147483647 h 63"/>
              <a:gd name="T24" fmla="*/ 2147483647 w 67"/>
              <a:gd name="T25" fmla="*/ 2147483647 h 63"/>
              <a:gd name="T26" fmla="*/ 2147483647 w 67"/>
              <a:gd name="T27" fmla="*/ 2147483647 h 63"/>
              <a:gd name="T28" fmla="*/ 2147483647 w 67"/>
              <a:gd name="T29" fmla="*/ 2147483647 h 63"/>
              <a:gd name="T30" fmla="*/ 2147483647 w 67"/>
              <a:gd name="T31" fmla="*/ 2147483647 h 63"/>
              <a:gd name="T32" fmla="*/ 2147483647 w 67"/>
              <a:gd name="T33" fmla="*/ 2147483647 h 63"/>
              <a:gd name="T34" fmla="*/ 2147483647 w 67"/>
              <a:gd name="T35" fmla="*/ 2147483647 h 63"/>
              <a:gd name="T36" fmla="*/ 2147483647 w 67"/>
              <a:gd name="T37" fmla="*/ 2147483647 h 63"/>
              <a:gd name="T38" fmla="*/ 2147483647 w 67"/>
              <a:gd name="T39" fmla="*/ 2147483647 h 63"/>
              <a:gd name="T40" fmla="*/ 2147483647 w 67"/>
              <a:gd name="T41" fmla="*/ 2147483647 h 63"/>
              <a:gd name="T42" fmla="*/ 2147483647 w 67"/>
              <a:gd name="T43" fmla="*/ 2147483647 h 63"/>
              <a:gd name="T44" fmla="*/ 2147483647 w 67"/>
              <a:gd name="T45" fmla="*/ 2147483647 h 63"/>
              <a:gd name="T46" fmla="*/ 2147483647 w 67"/>
              <a:gd name="T47" fmla="*/ 2147483647 h 63"/>
              <a:gd name="T48" fmla="*/ 2147483647 w 67"/>
              <a:gd name="T49" fmla="*/ 2147483647 h 63"/>
              <a:gd name="T50" fmla="*/ 2147483647 w 67"/>
              <a:gd name="T51" fmla="*/ 2147483647 h 63"/>
              <a:gd name="T52" fmla="*/ 2147483647 w 67"/>
              <a:gd name="T53" fmla="*/ 2147483647 h 63"/>
              <a:gd name="T54" fmla="*/ 2147483647 w 67"/>
              <a:gd name="T55" fmla="*/ 2147483647 h 63"/>
              <a:gd name="T56" fmla="*/ 2147483647 w 67"/>
              <a:gd name="T57" fmla="*/ 2147483647 h 63"/>
              <a:gd name="T58" fmla="*/ 2147483647 w 67"/>
              <a:gd name="T59" fmla="*/ 2147483647 h 63"/>
              <a:gd name="T60" fmla="*/ 2147483647 w 67"/>
              <a:gd name="T61" fmla="*/ 2147483647 h 63"/>
              <a:gd name="T62" fmla="*/ 2147483647 w 67"/>
              <a:gd name="T63" fmla="*/ 2147483647 h 63"/>
              <a:gd name="T64" fmla="*/ 2147483647 w 67"/>
              <a:gd name="T65" fmla="*/ 2147483647 h 63"/>
              <a:gd name="T66" fmla="*/ 2147483647 w 67"/>
              <a:gd name="T67" fmla="*/ 2147483647 h 63"/>
              <a:gd name="T68" fmla="*/ 2147483647 w 67"/>
              <a:gd name="T69" fmla="*/ 2147483647 h 63"/>
              <a:gd name="T70" fmla="*/ 2147483647 w 67"/>
              <a:gd name="T71" fmla="*/ 2147483647 h 63"/>
              <a:gd name="T72" fmla="*/ 0 w 67"/>
              <a:gd name="T73" fmla="*/ 0 h 63"/>
              <a:gd name="T74" fmla="*/ 0 w 67"/>
              <a:gd name="T75" fmla="*/ 0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63"/>
              <a:gd name="T116" fmla="*/ 67 w 6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63">
                <a:moveTo>
                  <a:pt x="0" y="0"/>
                </a:moveTo>
                <a:lnTo>
                  <a:pt x="0" y="0"/>
                </a:lnTo>
                <a:lnTo>
                  <a:pt x="67" y="22"/>
                </a:lnTo>
                <a:lnTo>
                  <a:pt x="65" y="23"/>
                </a:lnTo>
                <a:lnTo>
                  <a:pt x="63" y="23"/>
                </a:lnTo>
                <a:lnTo>
                  <a:pt x="61" y="24"/>
                </a:lnTo>
                <a:lnTo>
                  <a:pt x="60" y="25"/>
                </a:lnTo>
                <a:lnTo>
                  <a:pt x="58" y="26"/>
                </a:lnTo>
                <a:lnTo>
                  <a:pt x="56" y="27"/>
                </a:lnTo>
                <a:lnTo>
                  <a:pt x="55" y="28"/>
                </a:lnTo>
                <a:lnTo>
                  <a:pt x="53" y="29"/>
                </a:lnTo>
                <a:lnTo>
                  <a:pt x="52" y="30"/>
                </a:lnTo>
                <a:lnTo>
                  <a:pt x="50" y="31"/>
                </a:lnTo>
                <a:lnTo>
                  <a:pt x="49" y="32"/>
                </a:lnTo>
                <a:lnTo>
                  <a:pt x="48" y="33"/>
                </a:lnTo>
                <a:lnTo>
                  <a:pt x="46" y="35"/>
                </a:lnTo>
                <a:lnTo>
                  <a:pt x="45" y="36"/>
                </a:lnTo>
                <a:lnTo>
                  <a:pt x="44" y="37"/>
                </a:lnTo>
                <a:lnTo>
                  <a:pt x="43" y="38"/>
                </a:lnTo>
                <a:lnTo>
                  <a:pt x="42" y="39"/>
                </a:lnTo>
                <a:lnTo>
                  <a:pt x="41" y="41"/>
                </a:lnTo>
                <a:lnTo>
                  <a:pt x="40" y="42"/>
                </a:lnTo>
                <a:lnTo>
                  <a:pt x="39" y="44"/>
                </a:lnTo>
                <a:lnTo>
                  <a:pt x="38" y="45"/>
                </a:lnTo>
                <a:lnTo>
                  <a:pt x="37" y="47"/>
                </a:lnTo>
                <a:lnTo>
                  <a:pt x="36" y="48"/>
                </a:lnTo>
                <a:lnTo>
                  <a:pt x="35" y="50"/>
                </a:lnTo>
                <a:lnTo>
                  <a:pt x="34" y="51"/>
                </a:lnTo>
                <a:lnTo>
                  <a:pt x="34" y="53"/>
                </a:lnTo>
                <a:lnTo>
                  <a:pt x="33" y="55"/>
                </a:lnTo>
                <a:lnTo>
                  <a:pt x="32" y="57"/>
                </a:lnTo>
                <a:lnTo>
                  <a:pt x="31" y="58"/>
                </a:lnTo>
                <a:lnTo>
                  <a:pt x="31" y="60"/>
                </a:lnTo>
                <a:lnTo>
                  <a:pt x="30" y="62"/>
                </a:lnTo>
                <a:lnTo>
                  <a:pt x="30" y="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12" name="Freeform 193"/>
          <p:cNvSpPr>
            <a:spLocks/>
          </p:cNvSpPr>
          <p:nvPr/>
        </p:nvSpPr>
        <p:spPr bwMode="auto">
          <a:xfrm>
            <a:off x="3216275" y="4740275"/>
            <a:ext cx="365125" cy="363538"/>
          </a:xfrm>
          <a:custGeom>
            <a:avLst/>
            <a:gdLst>
              <a:gd name="T0" fmla="*/ 2147483647 w 259"/>
              <a:gd name="T1" fmla="*/ 2147483647 h 229"/>
              <a:gd name="T2" fmla="*/ 2147483647 w 259"/>
              <a:gd name="T3" fmla="*/ 2147483647 h 229"/>
              <a:gd name="T4" fmla="*/ 2147483647 w 259"/>
              <a:gd name="T5" fmla="*/ 0 h 229"/>
              <a:gd name="T6" fmla="*/ 0 w 259"/>
              <a:gd name="T7" fmla="*/ 2147483647 h 229"/>
              <a:gd name="T8" fmla="*/ 2147483647 w 259"/>
              <a:gd name="T9" fmla="*/ 2147483647 h 229"/>
              <a:gd name="T10" fmla="*/ 2147483647 w 259"/>
              <a:gd name="T11" fmla="*/ 2147483647 h 229"/>
              <a:gd name="T12" fmla="*/ 0 60000 65536"/>
              <a:gd name="T13" fmla="*/ 0 60000 65536"/>
              <a:gd name="T14" fmla="*/ 0 60000 65536"/>
              <a:gd name="T15" fmla="*/ 0 60000 65536"/>
              <a:gd name="T16" fmla="*/ 0 60000 65536"/>
              <a:gd name="T17" fmla="*/ 0 60000 65536"/>
              <a:gd name="T18" fmla="*/ 0 w 259"/>
              <a:gd name="T19" fmla="*/ 0 h 229"/>
              <a:gd name="T20" fmla="*/ 259 w 259"/>
              <a:gd name="T21" fmla="*/ 229 h 229"/>
            </a:gdLst>
            <a:ahLst/>
            <a:cxnLst>
              <a:cxn ang="T12">
                <a:pos x="T0" y="T1"/>
              </a:cxn>
              <a:cxn ang="T13">
                <a:pos x="T2" y="T3"/>
              </a:cxn>
              <a:cxn ang="T14">
                <a:pos x="T4" y="T5"/>
              </a:cxn>
              <a:cxn ang="T15">
                <a:pos x="T6" y="T7"/>
              </a:cxn>
              <a:cxn ang="T16">
                <a:pos x="T8" y="T9"/>
              </a:cxn>
              <a:cxn ang="T17">
                <a:pos x="T10" y="T11"/>
              </a:cxn>
            </a:cxnLst>
            <a:rect l="T18" t="T19" r="T20" b="T21"/>
            <a:pathLst>
              <a:path w="259" h="229">
                <a:moveTo>
                  <a:pt x="256" y="226"/>
                </a:moveTo>
                <a:lnTo>
                  <a:pt x="259" y="222"/>
                </a:lnTo>
                <a:lnTo>
                  <a:pt x="6" y="0"/>
                </a:lnTo>
                <a:lnTo>
                  <a:pt x="0" y="7"/>
                </a:lnTo>
                <a:lnTo>
                  <a:pt x="253" y="229"/>
                </a:lnTo>
                <a:lnTo>
                  <a:pt x="256"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13" name="Freeform 194"/>
          <p:cNvSpPr>
            <a:spLocks/>
          </p:cNvSpPr>
          <p:nvPr/>
        </p:nvSpPr>
        <p:spPr bwMode="auto">
          <a:xfrm>
            <a:off x="2179638" y="4167188"/>
            <a:ext cx="98425" cy="85725"/>
          </a:xfrm>
          <a:custGeom>
            <a:avLst/>
            <a:gdLst>
              <a:gd name="T0" fmla="*/ 2147483647 w 69"/>
              <a:gd name="T1" fmla="*/ 2147483647 h 54"/>
              <a:gd name="T2" fmla="*/ 2147483647 w 69"/>
              <a:gd name="T3" fmla="*/ 2147483647 h 54"/>
              <a:gd name="T4" fmla="*/ 2147483647 w 69"/>
              <a:gd name="T5" fmla="*/ 2147483647 h 54"/>
              <a:gd name="T6" fmla="*/ 2147483647 w 69"/>
              <a:gd name="T7" fmla="*/ 2147483647 h 54"/>
              <a:gd name="T8" fmla="*/ 2147483647 w 69"/>
              <a:gd name="T9" fmla="*/ 2147483647 h 54"/>
              <a:gd name="T10" fmla="*/ 2147483647 w 69"/>
              <a:gd name="T11" fmla="*/ 2147483647 h 54"/>
              <a:gd name="T12" fmla="*/ 2147483647 w 69"/>
              <a:gd name="T13" fmla="*/ 2147483647 h 54"/>
              <a:gd name="T14" fmla="*/ 2147483647 w 69"/>
              <a:gd name="T15" fmla="*/ 2147483647 h 54"/>
              <a:gd name="T16" fmla="*/ 2147483647 w 69"/>
              <a:gd name="T17" fmla="*/ 2147483647 h 54"/>
              <a:gd name="T18" fmla="*/ 2147483647 w 69"/>
              <a:gd name="T19" fmla="*/ 2147483647 h 54"/>
              <a:gd name="T20" fmla="*/ 2147483647 w 69"/>
              <a:gd name="T21" fmla="*/ 2147483647 h 54"/>
              <a:gd name="T22" fmla="*/ 2147483647 w 69"/>
              <a:gd name="T23" fmla="*/ 2147483647 h 54"/>
              <a:gd name="T24" fmla="*/ 2147483647 w 69"/>
              <a:gd name="T25" fmla="*/ 2147483647 h 54"/>
              <a:gd name="T26" fmla="*/ 2147483647 w 69"/>
              <a:gd name="T27" fmla="*/ 2147483647 h 54"/>
              <a:gd name="T28" fmla="*/ 2147483647 w 69"/>
              <a:gd name="T29" fmla="*/ 2147483647 h 54"/>
              <a:gd name="T30" fmla="*/ 2147483647 w 69"/>
              <a:gd name="T31" fmla="*/ 2147483647 h 54"/>
              <a:gd name="T32" fmla="*/ 2147483647 w 69"/>
              <a:gd name="T33" fmla="*/ 2147483647 h 54"/>
              <a:gd name="T34" fmla="*/ 2147483647 w 69"/>
              <a:gd name="T35" fmla="*/ 2147483647 h 54"/>
              <a:gd name="T36" fmla="*/ 2147483647 w 69"/>
              <a:gd name="T37" fmla="*/ 2147483647 h 54"/>
              <a:gd name="T38" fmla="*/ 2147483647 w 69"/>
              <a:gd name="T39" fmla="*/ 2147483647 h 54"/>
              <a:gd name="T40" fmla="*/ 2147483647 w 69"/>
              <a:gd name="T41" fmla="*/ 2147483647 h 54"/>
              <a:gd name="T42" fmla="*/ 2147483647 w 69"/>
              <a:gd name="T43" fmla="*/ 2147483647 h 54"/>
              <a:gd name="T44" fmla="*/ 2147483647 w 69"/>
              <a:gd name="T45" fmla="*/ 2147483647 h 54"/>
              <a:gd name="T46" fmla="*/ 2147483647 w 69"/>
              <a:gd name="T47" fmla="*/ 2147483647 h 54"/>
              <a:gd name="T48" fmla="*/ 2147483647 w 69"/>
              <a:gd name="T49" fmla="*/ 2147483647 h 54"/>
              <a:gd name="T50" fmla="*/ 2147483647 w 69"/>
              <a:gd name="T51" fmla="*/ 2147483647 h 54"/>
              <a:gd name="T52" fmla="*/ 2147483647 w 69"/>
              <a:gd name="T53" fmla="*/ 2147483647 h 54"/>
              <a:gd name="T54" fmla="*/ 2147483647 w 69"/>
              <a:gd name="T55" fmla="*/ 2147483647 h 54"/>
              <a:gd name="T56" fmla="*/ 2147483647 w 69"/>
              <a:gd name="T57" fmla="*/ 2147483647 h 54"/>
              <a:gd name="T58" fmla="*/ 2147483647 w 69"/>
              <a:gd name="T59" fmla="*/ 2147483647 h 54"/>
              <a:gd name="T60" fmla="*/ 2147483647 w 69"/>
              <a:gd name="T61" fmla="*/ 2147483647 h 54"/>
              <a:gd name="T62" fmla="*/ 2147483647 w 69"/>
              <a:gd name="T63" fmla="*/ 2147483647 h 54"/>
              <a:gd name="T64" fmla="*/ 2147483647 w 69"/>
              <a:gd name="T65" fmla="*/ 2147483647 h 54"/>
              <a:gd name="T66" fmla="*/ 2147483647 w 69"/>
              <a:gd name="T67" fmla="*/ 2147483647 h 54"/>
              <a:gd name="T68" fmla="*/ 2147483647 w 69"/>
              <a:gd name="T69" fmla="*/ 2147483647 h 54"/>
              <a:gd name="T70" fmla="*/ 0 w 69"/>
              <a:gd name="T71" fmla="*/ 0 h 54"/>
              <a:gd name="T72" fmla="*/ 2147483647 w 69"/>
              <a:gd name="T73" fmla="*/ 2147483647 h 54"/>
              <a:gd name="T74" fmla="*/ 2147483647 w 69"/>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54"/>
              <a:gd name="T116" fmla="*/ 69 w 69"/>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54">
                <a:moveTo>
                  <a:pt x="69" y="13"/>
                </a:moveTo>
                <a:lnTo>
                  <a:pt x="69" y="13"/>
                </a:lnTo>
                <a:lnTo>
                  <a:pt x="12" y="54"/>
                </a:lnTo>
                <a:lnTo>
                  <a:pt x="12" y="52"/>
                </a:lnTo>
                <a:lnTo>
                  <a:pt x="12" y="50"/>
                </a:lnTo>
                <a:lnTo>
                  <a:pt x="13" y="48"/>
                </a:lnTo>
                <a:lnTo>
                  <a:pt x="13" y="46"/>
                </a:lnTo>
                <a:lnTo>
                  <a:pt x="14" y="45"/>
                </a:lnTo>
                <a:lnTo>
                  <a:pt x="14" y="43"/>
                </a:lnTo>
                <a:lnTo>
                  <a:pt x="14" y="41"/>
                </a:lnTo>
                <a:lnTo>
                  <a:pt x="14" y="39"/>
                </a:lnTo>
                <a:lnTo>
                  <a:pt x="14" y="37"/>
                </a:lnTo>
                <a:lnTo>
                  <a:pt x="14" y="36"/>
                </a:lnTo>
                <a:lnTo>
                  <a:pt x="14" y="34"/>
                </a:lnTo>
                <a:lnTo>
                  <a:pt x="14" y="32"/>
                </a:lnTo>
                <a:lnTo>
                  <a:pt x="14" y="30"/>
                </a:lnTo>
                <a:lnTo>
                  <a:pt x="13" y="29"/>
                </a:lnTo>
                <a:lnTo>
                  <a:pt x="13" y="27"/>
                </a:lnTo>
                <a:lnTo>
                  <a:pt x="12" y="25"/>
                </a:lnTo>
                <a:lnTo>
                  <a:pt x="12" y="23"/>
                </a:lnTo>
                <a:lnTo>
                  <a:pt x="12" y="22"/>
                </a:lnTo>
                <a:lnTo>
                  <a:pt x="11" y="21"/>
                </a:lnTo>
                <a:lnTo>
                  <a:pt x="11" y="19"/>
                </a:lnTo>
                <a:lnTo>
                  <a:pt x="10" y="17"/>
                </a:lnTo>
                <a:lnTo>
                  <a:pt x="10" y="15"/>
                </a:lnTo>
                <a:lnTo>
                  <a:pt x="9" y="14"/>
                </a:lnTo>
                <a:lnTo>
                  <a:pt x="8" y="12"/>
                </a:lnTo>
                <a:lnTo>
                  <a:pt x="7" y="11"/>
                </a:lnTo>
                <a:lnTo>
                  <a:pt x="6" y="9"/>
                </a:lnTo>
                <a:lnTo>
                  <a:pt x="5" y="7"/>
                </a:lnTo>
                <a:lnTo>
                  <a:pt x="4" y="6"/>
                </a:lnTo>
                <a:lnTo>
                  <a:pt x="3" y="4"/>
                </a:lnTo>
                <a:lnTo>
                  <a:pt x="2" y="3"/>
                </a:lnTo>
                <a:lnTo>
                  <a:pt x="1" y="2"/>
                </a:lnTo>
                <a:lnTo>
                  <a:pt x="0" y="0"/>
                </a:lnTo>
                <a:lnTo>
                  <a:pt x="6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14" name="Freeform 195"/>
          <p:cNvSpPr>
            <a:spLocks/>
          </p:cNvSpPr>
          <p:nvPr/>
        </p:nvSpPr>
        <p:spPr bwMode="auto">
          <a:xfrm>
            <a:off x="1676400" y="4191000"/>
            <a:ext cx="558800" cy="150813"/>
          </a:xfrm>
          <a:custGeom>
            <a:avLst/>
            <a:gdLst>
              <a:gd name="T0" fmla="*/ 2147483647 w 396"/>
              <a:gd name="T1" fmla="*/ 2147483647 h 95"/>
              <a:gd name="T2" fmla="*/ 2147483647 w 396"/>
              <a:gd name="T3" fmla="*/ 2147483647 h 95"/>
              <a:gd name="T4" fmla="*/ 2147483647 w 396"/>
              <a:gd name="T5" fmla="*/ 2147483647 h 95"/>
              <a:gd name="T6" fmla="*/ 2147483647 w 396"/>
              <a:gd name="T7" fmla="*/ 0 h 95"/>
              <a:gd name="T8" fmla="*/ 0 w 396"/>
              <a:gd name="T9" fmla="*/ 2147483647 h 95"/>
              <a:gd name="T10" fmla="*/ 2147483647 w 396"/>
              <a:gd name="T11" fmla="*/ 2147483647 h 95"/>
              <a:gd name="T12" fmla="*/ 0 60000 65536"/>
              <a:gd name="T13" fmla="*/ 0 60000 65536"/>
              <a:gd name="T14" fmla="*/ 0 60000 65536"/>
              <a:gd name="T15" fmla="*/ 0 60000 65536"/>
              <a:gd name="T16" fmla="*/ 0 60000 65536"/>
              <a:gd name="T17" fmla="*/ 0 60000 65536"/>
              <a:gd name="T18" fmla="*/ 0 w 396"/>
              <a:gd name="T19" fmla="*/ 0 h 95"/>
              <a:gd name="T20" fmla="*/ 396 w 396"/>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396" h="95">
                <a:moveTo>
                  <a:pt x="1" y="91"/>
                </a:moveTo>
                <a:lnTo>
                  <a:pt x="2" y="95"/>
                </a:lnTo>
                <a:lnTo>
                  <a:pt x="396" y="9"/>
                </a:lnTo>
                <a:lnTo>
                  <a:pt x="394" y="0"/>
                </a:lnTo>
                <a:lnTo>
                  <a:pt x="0" y="86"/>
                </a:lnTo>
                <a:lnTo>
                  <a:pt x="1"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15" name="Freeform 196"/>
          <p:cNvSpPr>
            <a:spLocks/>
          </p:cNvSpPr>
          <p:nvPr/>
        </p:nvSpPr>
        <p:spPr bwMode="auto">
          <a:xfrm>
            <a:off x="6048375" y="2338388"/>
            <a:ext cx="104775" cy="209550"/>
          </a:xfrm>
          <a:custGeom>
            <a:avLst/>
            <a:gdLst>
              <a:gd name="T0" fmla="*/ 2147483647 w 74"/>
              <a:gd name="T1" fmla="*/ 0 h 132"/>
              <a:gd name="T2" fmla="*/ 2147483647 w 74"/>
              <a:gd name="T3" fmla="*/ 2147483647 h 132"/>
              <a:gd name="T4" fmla="*/ 2147483647 w 74"/>
              <a:gd name="T5" fmla="*/ 2147483647 h 132"/>
              <a:gd name="T6" fmla="*/ 2147483647 w 74"/>
              <a:gd name="T7" fmla="*/ 2147483647 h 132"/>
              <a:gd name="T8" fmla="*/ 2147483647 w 74"/>
              <a:gd name="T9" fmla="*/ 2147483647 h 132"/>
              <a:gd name="T10" fmla="*/ 2147483647 w 74"/>
              <a:gd name="T11" fmla="*/ 2147483647 h 132"/>
              <a:gd name="T12" fmla="*/ 2147483647 w 74"/>
              <a:gd name="T13" fmla="*/ 2147483647 h 132"/>
              <a:gd name="T14" fmla="*/ 2147483647 w 74"/>
              <a:gd name="T15" fmla="*/ 2147483647 h 132"/>
              <a:gd name="T16" fmla="*/ 2147483647 w 74"/>
              <a:gd name="T17" fmla="*/ 2147483647 h 132"/>
              <a:gd name="T18" fmla="*/ 2147483647 w 74"/>
              <a:gd name="T19" fmla="*/ 2147483647 h 132"/>
              <a:gd name="T20" fmla="*/ 2147483647 w 74"/>
              <a:gd name="T21" fmla="*/ 2147483647 h 132"/>
              <a:gd name="T22" fmla="*/ 2147483647 w 74"/>
              <a:gd name="T23" fmla="*/ 2147483647 h 132"/>
              <a:gd name="T24" fmla="*/ 2147483647 w 74"/>
              <a:gd name="T25" fmla="*/ 2147483647 h 132"/>
              <a:gd name="T26" fmla="*/ 2147483647 w 74"/>
              <a:gd name="T27" fmla="*/ 2147483647 h 132"/>
              <a:gd name="T28" fmla="*/ 2147483647 w 74"/>
              <a:gd name="T29" fmla="*/ 2147483647 h 132"/>
              <a:gd name="T30" fmla="*/ 2147483647 w 74"/>
              <a:gd name="T31" fmla="*/ 2147483647 h 132"/>
              <a:gd name="T32" fmla="*/ 2147483647 w 74"/>
              <a:gd name="T33" fmla="*/ 2147483647 h 132"/>
              <a:gd name="T34" fmla="*/ 2147483647 w 74"/>
              <a:gd name="T35" fmla="*/ 2147483647 h 132"/>
              <a:gd name="T36" fmla="*/ 2147483647 w 74"/>
              <a:gd name="T37" fmla="*/ 2147483647 h 132"/>
              <a:gd name="T38" fmla="*/ 2147483647 w 74"/>
              <a:gd name="T39" fmla="*/ 2147483647 h 132"/>
              <a:gd name="T40" fmla="*/ 2147483647 w 74"/>
              <a:gd name="T41" fmla="*/ 2147483647 h 132"/>
              <a:gd name="T42" fmla="*/ 2147483647 w 74"/>
              <a:gd name="T43" fmla="*/ 2147483647 h 132"/>
              <a:gd name="T44" fmla="*/ 2147483647 w 74"/>
              <a:gd name="T45" fmla="*/ 2147483647 h 132"/>
              <a:gd name="T46" fmla="*/ 2147483647 w 74"/>
              <a:gd name="T47" fmla="*/ 2147483647 h 132"/>
              <a:gd name="T48" fmla="*/ 2147483647 w 74"/>
              <a:gd name="T49" fmla="*/ 2147483647 h 132"/>
              <a:gd name="T50" fmla="*/ 2147483647 w 74"/>
              <a:gd name="T51" fmla="*/ 2147483647 h 132"/>
              <a:gd name="T52" fmla="*/ 2147483647 w 74"/>
              <a:gd name="T53" fmla="*/ 2147483647 h 132"/>
              <a:gd name="T54" fmla="*/ 0 w 74"/>
              <a:gd name="T55" fmla="*/ 2147483647 h 132"/>
              <a:gd name="T56" fmla="*/ 0 w 74"/>
              <a:gd name="T57" fmla="*/ 2147483647 h 132"/>
              <a:gd name="T58" fmla="*/ 2147483647 w 74"/>
              <a:gd name="T59" fmla="*/ 2147483647 h 132"/>
              <a:gd name="T60" fmla="*/ 2147483647 w 74"/>
              <a:gd name="T61" fmla="*/ 2147483647 h 132"/>
              <a:gd name="T62" fmla="*/ 2147483647 w 74"/>
              <a:gd name="T63" fmla="*/ 2147483647 h 132"/>
              <a:gd name="T64" fmla="*/ 2147483647 w 74"/>
              <a:gd name="T65" fmla="*/ 2147483647 h 132"/>
              <a:gd name="T66" fmla="*/ 2147483647 w 74"/>
              <a:gd name="T67" fmla="*/ 2147483647 h 132"/>
              <a:gd name="T68" fmla="*/ 2147483647 w 74"/>
              <a:gd name="T69" fmla="*/ 2147483647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132"/>
              <a:gd name="T107" fmla="*/ 74 w 74"/>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132">
                <a:moveTo>
                  <a:pt x="34" y="108"/>
                </a:moveTo>
                <a:lnTo>
                  <a:pt x="34" y="0"/>
                </a:lnTo>
                <a:lnTo>
                  <a:pt x="41" y="0"/>
                </a:lnTo>
                <a:lnTo>
                  <a:pt x="41" y="108"/>
                </a:lnTo>
                <a:lnTo>
                  <a:pt x="43" y="106"/>
                </a:lnTo>
                <a:lnTo>
                  <a:pt x="46" y="104"/>
                </a:lnTo>
                <a:lnTo>
                  <a:pt x="48" y="102"/>
                </a:lnTo>
                <a:lnTo>
                  <a:pt x="50" y="100"/>
                </a:lnTo>
                <a:lnTo>
                  <a:pt x="53" y="98"/>
                </a:lnTo>
                <a:lnTo>
                  <a:pt x="54" y="97"/>
                </a:lnTo>
                <a:lnTo>
                  <a:pt x="56" y="95"/>
                </a:lnTo>
                <a:lnTo>
                  <a:pt x="58" y="94"/>
                </a:lnTo>
                <a:lnTo>
                  <a:pt x="61" y="93"/>
                </a:lnTo>
                <a:lnTo>
                  <a:pt x="65" y="90"/>
                </a:lnTo>
                <a:lnTo>
                  <a:pt x="69" y="89"/>
                </a:lnTo>
                <a:lnTo>
                  <a:pt x="74" y="87"/>
                </a:lnTo>
                <a:lnTo>
                  <a:pt x="74" y="92"/>
                </a:lnTo>
                <a:lnTo>
                  <a:pt x="72" y="94"/>
                </a:lnTo>
                <a:lnTo>
                  <a:pt x="69" y="97"/>
                </a:lnTo>
                <a:lnTo>
                  <a:pt x="67" y="99"/>
                </a:lnTo>
                <a:lnTo>
                  <a:pt x="64" y="101"/>
                </a:lnTo>
                <a:lnTo>
                  <a:pt x="61" y="104"/>
                </a:lnTo>
                <a:lnTo>
                  <a:pt x="58" y="107"/>
                </a:lnTo>
                <a:lnTo>
                  <a:pt x="56" y="110"/>
                </a:lnTo>
                <a:lnTo>
                  <a:pt x="53" y="113"/>
                </a:lnTo>
                <a:lnTo>
                  <a:pt x="51" y="116"/>
                </a:lnTo>
                <a:lnTo>
                  <a:pt x="49" y="119"/>
                </a:lnTo>
                <a:lnTo>
                  <a:pt x="46" y="121"/>
                </a:lnTo>
                <a:lnTo>
                  <a:pt x="45" y="124"/>
                </a:lnTo>
                <a:lnTo>
                  <a:pt x="43" y="126"/>
                </a:lnTo>
                <a:lnTo>
                  <a:pt x="41" y="128"/>
                </a:lnTo>
                <a:lnTo>
                  <a:pt x="40" y="131"/>
                </a:lnTo>
                <a:lnTo>
                  <a:pt x="39" y="132"/>
                </a:lnTo>
                <a:lnTo>
                  <a:pt x="35" y="132"/>
                </a:lnTo>
                <a:lnTo>
                  <a:pt x="34" y="130"/>
                </a:lnTo>
                <a:lnTo>
                  <a:pt x="32" y="128"/>
                </a:lnTo>
                <a:lnTo>
                  <a:pt x="30" y="125"/>
                </a:lnTo>
                <a:lnTo>
                  <a:pt x="29" y="123"/>
                </a:lnTo>
                <a:lnTo>
                  <a:pt x="26" y="120"/>
                </a:lnTo>
                <a:lnTo>
                  <a:pt x="24" y="118"/>
                </a:lnTo>
                <a:lnTo>
                  <a:pt x="22" y="115"/>
                </a:lnTo>
                <a:lnTo>
                  <a:pt x="20" y="113"/>
                </a:lnTo>
                <a:lnTo>
                  <a:pt x="18" y="110"/>
                </a:lnTo>
                <a:lnTo>
                  <a:pt x="15" y="107"/>
                </a:lnTo>
                <a:lnTo>
                  <a:pt x="12" y="104"/>
                </a:lnTo>
                <a:lnTo>
                  <a:pt x="10" y="101"/>
                </a:lnTo>
                <a:lnTo>
                  <a:pt x="8" y="99"/>
                </a:lnTo>
                <a:lnTo>
                  <a:pt x="5" y="97"/>
                </a:lnTo>
                <a:lnTo>
                  <a:pt x="3" y="94"/>
                </a:lnTo>
                <a:lnTo>
                  <a:pt x="0" y="92"/>
                </a:lnTo>
                <a:lnTo>
                  <a:pt x="0" y="87"/>
                </a:lnTo>
                <a:lnTo>
                  <a:pt x="4" y="89"/>
                </a:lnTo>
                <a:lnTo>
                  <a:pt x="9" y="91"/>
                </a:lnTo>
                <a:lnTo>
                  <a:pt x="12" y="93"/>
                </a:lnTo>
                <a:lnTo>
                  <a:pt x="16" y="95"/>
                </a:lnTo>
                <a:lnTo>
                  <a:pt x="18" y="96"/>
                </a:lnTo>
                <a:lnTo>
                  <a:pt x="20" y="97"/>
                </a:lnTo>
                <a:lnTo>
                  <a:pt x="22" y="99"/>
                </a:lnTo>
                <a:lnTo>
                  <a:pt x="24" y="101"/>
                </a:lnTo>
                <a:lnTo>
                  <a:pt x="26" y="102"/>
                </a:lnTo>
                <a:lnTo>
                  <a:pt x="29" y="104"/>
                </a:lnTo>
                <a:lnTo>
                  <a:pt x="31" y="106"/>
                </a:lnTo>
                <a:lnTo>
                  <a:pt x="34" y="108"/>
                </a:lnTo>
                <a:close/>
              </a:path>
            </a:pathLst>
          </a:custGeom>
          <a:solidFill>
            <a:srgbClr val="FF6600"/>
          </a:solidFill>
          <a:ln w="1588">
            <a:solidFill>
              <a:srgbClr val="FF7F00"/>
            </a:solidFill>
            <a:round/>
            <a:headEnd/>
            <a:tailEnd/>
          </a:ln>
        </p:spPr>
        <p:txBody>
          <a:bodyPr/>
          <a:lstStyle/>
          <a:p>
            <a:endParaRPr lang="en-IE"/>
          </a:p>
        </p:txBody>
      </p:sp>
      <p:sp>
        <p:nvSpPr>
          <p:cNvPr id="5316" name="Freeform 197"/>
          <p:cNvSpPr>
            <a:spLocks/>
          </p:cNvSpPr>
          <p:nvPr/>
        </p:nvSpPr>
        <p:spPr bwMode="auto">
          <a:xfrm>
            <a:off x="6048375" y="2620963"/>
            <a:ext cx="104775" cy="209550"/>
          </a:xfrm>
          <a:custGeom>
            <a:avLst/>
            <a:gdLst>
              <a:gd name="T0" fmla="*/ 2147483647 w 74"/>
              <a:gd name="T1" fmla="*/ 0 h 132"/>
              <a:gd name="T2" fmla="*/ 2147483647 w 74"/>
              <a:gd name="T3" fmla="*/ 2147483647 h 132"/>
              <a:gd name="T4" fmla="*/ 2147483647 w 74"/>
              <a:gd name="T5" fmla="*/ 2147483647 h 132"/>
              <a:gd name="T6" fmla="*/ 2147483647 w 74"/>
              <a:gd name="T7" fmla="*/ 2147483647 h 132"/>
              <a:gd name="T8" fmla="*/ 2147483647 w 74"/>
              <a:gd name="T9" fmla="*/ 2147483647 h 132"/>
              <a:gd name="T10" fmla="*/ 2147483647 w 74"/>
              <a:gd name="T11" fmla="*/ 2147483647 h 132"/>
              <a:gd name="T12" fmla="*/ 2147483647 w 74"/>
              <a:gd name="T13" fmla="*/ 2147483647 h 132"/>
              <a:gd name="T14" fmla="*/ 2147483647 w 74"/>
              <a:gd name="T15" fmla="*/ 2147483647 h 132"/>
              <a:gd name="T16" fmla="*/ 2147483647 w 74"/>
              <a:gd name="T17" fmla="*/ 2147483647 h 132"/>
              <a:gd name="T18" fmla="*/ 2147483647 w 74"/>
              <a:gd name="T19" fmla="*/ 2147483647 h 132"/>
              <a:gd name="T20" fmla="*/ 2147483647 w 74"/>
              <a:gd name="T21" fmla="*/ 2147483647 h 132"/>
              <a:gd name="T22" fmla="*/ 2147483647 w 74"/>
              <a:gd name="T23" fmla="*/ 2147483647 h 132"/>
              <a:gd name="T24" fmla="*/ 2147483647 w 74"/>
              <a:gd name="T25" fmla="*/ 2147483647 h 132"/>
              <a:gd name="T26" fmla="*/ 2147483647 w 74"/>
              <a:gd name="T27" fmla="*/ 2147483647 h 132"/>
              <a:gd name="T28" fmla="*/ 2147483647 w 74"/>
              <a:gd name="T29" fmla="*/ 2147483647 h 132"/>
              <a:gd name="T30" fmla="*/ 2147483647 w 74"/>
              <a:gd name="T31" fmla="*/ 2147483647 h 132"/>
              <a:gd name="T32" fmla="*/ 2147483647 w 74"/>
              <a:gd name="T33" fmla="*/ 2147483647 h 132"/>
              <a:gd name="T34" fmla="*/ 2147483647 w 74"/>
              <a:gd name="T35" fmla="*/ 2147483647 h 132"/>
              <a:gd name="T36" fmla="*/ 2147483647 w 74"/>
              <a:gd name="T37" fmla="*/ 2147483647 h 132"/>
              <a:gd name="T38" fmla="*/ 2147483647 w 74"/>
              <a:gd name="T39" fmla="*/ 2147483647 h 132"/>
              <a:gd name="T40" fmla="*/ 2147483647 w 74"/>
              <a:gd name="T41" fmla="*/ 2147483647 h 132"/>
              <a:gd name="T42" fmla="*/ 2147483647 w 74"/>
              <a:gd name="T43" fmla="*/ 2147483647 h 132"/>
              <a:gd name="T44" fmla="*/ 2147483647 w 74"/>
              <a:gd name="T45" fmla="*/ 2147483647 h 132"/>
              <a:gd name="T46" fmla="*/ 2147483647 w 74"/>
              <a:gd name="T47" fmla="*/ 2147483647 h 132"/>
              <a:gd name="T48" fmla="*/ 2147483647 w 74"/>
              <a:gd name="T49" fmla="*/ 2147483647 h 132"/>
              <a:gd name="T50" fmla="*/ 2147483647 w 74"/>
              <a:gd name="T51" fmla="*/ 2147483647 h 132"/>
              <a:gd name="T52" fmla="*/ 2147483647 w 74"/>
              <a:gd name="T53" fmla="*/ 2147483647 h 132"/>
              <a:gd name="T54" fmla="*/ 0 w 74"/>
              <a:gd name="T55" fmla="*/ 2147483647 h 132"/>
              <a:gd name="T56" fmla="*/ 0 w 74"/>
              <a:gd name="T57" fmla="*/ 2147483647 h 132"/>
              <a:gd name="T58" fmla="*/ 2147483647 w 74"/>
              <a:gd name="T59" fmla="*/ 2147483647 h 132"/>
              <a:gd name="T60" fmla="*/ 2147483647 w 74"/>
              <a:gd name="T61" fmla="*/ 2147483647 h 132"/>
              <a:gd name="T62" fmla="*/ 2147483647 w 74"/>
              <a:gd name="T63" fmla="*/ 2147483647 h 132"/>
              <a:gd name="T64" fmla="*/ 2147483647 w 74"/>
              <a:gd name="T65" fmla="*/ 2147483647 h 132"/>
              <a:gd name="T66" fmla="*/ 2147483647 w 74"/>
              <a:gd name="T67" fmla="*/ 2147483647 h 132"/>
              <a:gd name="T68" fmla="*/ 2147483647 w 74"/>
              <a:gd name="T69" fmla="*/ 2147483647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132"/>
              <a:gd name="T107" fmla="*/ 74 w 74"/>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132">
                <a:moveTo>
                  <a:pt x="34" y="108"/>
                </a:moveTo>
                <a:lnTo>
                  <a:pt x="34" y="0"/>
                </a:lnTo>
                <a:lnTo>
                  <a:pt x="41" y="0"/>
                </a:lnTo>
                <a:lnTo>
                  <a:pt x="41" y="108"/>
                </a:lnTo>
                <a:lnTo>
                  <a:pt x="43" y="105"/>
                </a:lnTo>
                <a:lnTo>
                  <a:pt x="46" y="103"/>
                </a:lnTo>
                <a:lnTo>
                  <a:pt x="48" y="101"/>
                </a:lnTo>
                <a:lnTo>
                  <a:pt x="50" y="99"/>
                </a:lnTo>
                <a:lnTo>
                  <a:pt x="53" y="97"/>
                </a:lnTo>
                <a:lnTo>
                  <a:pt x="54" y="96"/>
                </a:lnTo>
                <a:lnTo>
                  <a:pt x="56" y="95"/>
                </a:lnTo>
                <a:lnTo>
                  <a:pt x="58" y="94"/>
                </a:lnTo>
                <a:lnTo>
                  <a:pt x="61" y="92"/>
                </a:lnTo>
                <a:lnTo>
                  <a:pt x="65" y="90"/>
                </a:lnTo>
                <a:lnTo>
                  <a:pt x="69" y="88"/>
                </a:lnTo>
                <a:lnTo>
                  <a:pt x="74" y="86"/>
                </a:lnTo>
                <a:lnTo>
                  <a:pt x="74" y="91"/>
                </a:lnTo>
                <a:lnTo>
                  <a:pt x="72" y="94"/>
                </a:lnTo>
                <a:lnTo>
                  <a:pt x="69" y="96"/>
                </a:lnTo>
                <a:lnTo>
                  <a:pt x="67" y="98"/>
                </a:lnTo>
                <a:lnTo>
                  <a:pt x="64" y="101"/>
                </a:lnTo>
                <a:lnTo>
                  <a:pt x="61" y="104"/>
                </a:lnTo>
                <a:lnTo>
                  <a:pt x="58" y="106"/>
                </a:lnTo>
                <a:lnTo>
                  <a:pt x="56" y="109"/>
                </a:lnTo>
                <a:lnTo>
                  <a:pt x="53" y="112"/>
                </a:lnTo>
                <a:lnTo>
                  <a:pt x="51" y="115"/>
                </a:lnTo>
                <a:lnTo>
                  <a:pt x="49" y="118"/>
                </a:lnTo>
                <a:lnTo>
                  <a:pt x="46" y="121"/>
                </a:lnTo>
                <a:lnTo>
                  <a:pt x="45" y="123"/>
                </a:lnTo>
                <a:lnTo>
                  <a:pt x="43" y="125"/>
                </a:lnTo>
                <a:lnTo>
                  <a:pt x="41" y="128"/>
                </a:lnTo>
                <a:lnTo>
                  <a:pt x="40" y="130"/>
                </a:lnTo>
                <a:lnTo>
                  <a:pt x="39" y="132"/>
                </a:lnTo>
                <a:lnTo>
                  <a:pt x="35" y="132"/>
                </a:lnTo>
                <a:lnTo>
                  <a:pt x="34" y="129"/>
                </a:lnTo>
                <a:lnTo>
                  <a:pt x="32" y="127"/>
                </a:lnTo>
                <a:lnTo>
                  <a:pt x="30" y="125"/>
                </a:lnTo>
                <a:lnTo>
                  <a:pt x="29" y="122"/>
                </a:lnTo>
                <a:lnTo>
                  <a:pt x="26" y="120"/>
                </a:lnTo>
                <a:lnTo>
                  <a:pt x="24" y="117"/>
                </a:lnTo>
                <a:lnTo>
                  <a:pt x="22" y="114"/>
                </a:lnTo>
                <a:lnTo>
                  <a:pt x="20" y="112"/>
                </a:lnTo>
                <a:lnTo>
                  <a:pt x="18" y="109"/>
                </a:lnTo>
                <a:lnTo>
                  <a:pt x="15" y="106"/>
                </a:lnTo>
                <a:lnTo>
                  <a:pt x="12" y="104"/>
                </a:lnTo>
                <a:lnTo>
                  <a:pt x="10" y="101"/>
                </a:lnTo>
                <a:lnTo>
                  <a:pt x="8" y="98"/>
                </a:lnTo>
                <a:lnTo>
                  <a:pt x="5" y="96"/>
                </a:lnTo>
                <a:lnTo>
                  <a:pt x="3" y="94"/>
                </a:lnTo>
                <a:lnTo>
                  <a:pt x="0" y="91"/>
                </a:lnTo>
                <a:lnTo>
                  <a:pt x="0" y="86"/>
                </a:lnTo>
                <a:lnTo>
                  <a:pt x="4" y="88"/>
                </a:lnTo>
                <a:lnTo>
                  <a:pt x="9" y="90"/>
                </a:lnTo>
                <a:lnTo>
                  <a:pt x="12" y="93"/>
                </a:lnTo>
                <a:lnTo>
                  <a:pt x="16" y="94"/>
                </a:lnTo>
                <a:lnTo>
                  <a:pt x="18" y="95"/>
                </a:lnTo>
                <a:lnTo>
                  <a:pt x="20" y="97"/>
                </a:lnTo>
                <a:lnTo>
                  <a:pt x="22" y="98"/>
                </a:lnTo>
                <a:lnTo>
                  <a:pt x="24" y="100"/>
                </a:lnTo>
                <a:lnTo>
                  <a:pt x="26" y="102"/>
                </a:lnTo>
                <a:lnTo>
                  <a:pt x="29" y="104"/>
                </a:lnTo>
                <a:lnTo>
                  <a:pt x="31" y="106"/>
                </a:lnTo>
                <a:lnTo>
                  <a:pt x="34" y="108"/>
                </a:lnTo>
                <a:close/>
              </a:path>
            </a:pathLst>
          </a:custGeom>
          <a:solidFill>
            <a:srgbClr val="FF6600"/>
          </a:solidFill>
          <a:ln w="1588">
            <a:solidFill>
              <a:srgbClr val="FF7F00"/>
            </a:solidFill>
            <a:round/>
            <a:headEnd/>
            <a:tailEnd/>
          </a:ln>
        </p:spPr>
        <p:txBody>
          <a:bodyPr/>
          <a:lstStyle/>
          <a:p>
            <a:endParaRPr lang="en-IE"/>
          </a:p>
        </p:txBody>
      </p:sp>
      <p:sp>
        <p:nvSpPr>
          <p:cNvPr id="5317" name="Freeform 198"/>
          <p:cNvSpPr>
            <a:spLocks/>
          </p:cNvSpPr>
          <p:nvPr/>
        </p:nvSpPr>
        <p:spPr bwMode="auto">
          <a:xfrm>
            <a:off x="3921125" y="2792413"/>
            <a:ext cx="1898650" cy="315912"/>
          </a:xfrm>
          <a:custGeom>
            <a:avLst/>
            <a:gdLst>
              <a:gd name="T0" fmla="*/ 2147483647 w 1345"/>
              <a:gd name="T1" fmla="*/ 2147483647 h 199"/>
              <a:gd name="T2" fmla="*/ 2147483647 w 1345"/>
              <a:gd name="T3" fmla="*/ 0 h 199"/>
              <a:gd name="T4" fmla="*/ 2147483647 w 1345"/>
              <a:gd name="T5" fmla="*/ 2147483647 h 199"/>
              <a:gd name="T6" fmla="*/ 0 w 1345"/>
              <a:gd name="T7" fmla="*/ 2147483647 h 199"/>
              <a:gd name="T8" fmla="*/ 0 w 1345"/>
              <a:gd name="T9" fmla="*/ 2147483647 h 199"/>
              <a:gd name="T10" fmla="*/ 2147483647 w 1345"/>
              <a:gd name="T11" fmla="*/ 2147483647 h 199"/>
              <a:gd name="T12" fmla="*/ 2147483647 w 1345"/>
              <a:gd name="T13" fmla="*/ 2147483647 h 199"/>
              <a:gd name="T14" fmla="*/ 2147483647 w 1345"/>
              <a:gd name="T15" fmla="*/ 2147483647 h 199"/>
              <a:gd name="T16" fmla="*/ 0 60000 65536"/>
              <a:gd name="T17" fmla="*/ 0 60000 65536"/>
              <a:gd name="T18" fmla="*/ 0 60000 65536"/>
              <a:gd name="T19" fmla="*/ 0 60000 65536"/>
              <a:gd name="T20" fmla="*/ 0 60000 65536"/>
              <a:gd name="T21" fmla="*/ 0 60000 65536"/>
              <a:gd name="T22" fmla="*/ 0 60000 65536"/>
              <a:gd name="T23" fmla="*/ 0 60000 65536"/>
              <a:gd name="T24" fmla="*/ 0 w 1345"/>
              <a:gd name="T25" fmla="*/ 0 h 199"/>
              <a:gd name="T26" fmla="*/ 1345 w 1345"/>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5" h="199">
                <a:moveTo>
                  <a:pt x="1345" y="98"/>
                </a:moveTo>
                <a:lnTo>
                  <a:pt x="1071" y="0"/>
                </a:lnTo>
                <a:lnTo>
                  <a:pt x="1109" y="66"/>
                </a:lnTo>
                <a:lnTo>
                  <a:pt x="0" y="66"/>
                </a:lnTo>
                <a:lnTo>
                  <a:pt x="0" y="133"/>
                </a:lnTo>
                <a:lnTo>
                  <a:pt x="1109" y="133"/>
                </a:lnTo>
                <a:lnTo>
                  <a:pt x="1071" y="199"/>
                </a:lnTo>
                <a:lnTo>
                  <a:pt x="1345" y="98"/>
                </a:lnTo>
                <a:close/>
              </a:path>
            </a:pathLst>
          </a:custGeom>
          <a:solidFill>
            <a:srgbClr val="FF99CC"/>
          </a:solidFill>
          <a:ln>
            <a:noFill/>
          </a:ln>
          <a:extLst>
            <a:ext uri="{91240B29-F687-4F45-9708-019B960494DF}">
              <a14:hiddenLine xmlns:a14="http://schemas.microsoft.com/office/drawing/2010/main" w="1651">
                <a:solidFill>
                  <a:srgbClr val="000000"/>
                </a:solidFill>
                <a:round/>
                <a:headEnd/>
                <a:tailEnd/>
              </a14:hiddenLine>
            </a:ext>
          </a:extLst>
        </p:spPr>
        <p:txBody>
          <a:bodyPr/>
          <a:lstStyle/>
          <a:p>
            <a:endParaRPr lang="en-IE"/>
          </a:p>
        </p:txBody>
      </p:sp>
      <p:sp>
        <p:nvSpPr>
          <p:cNvPr id="5318" name="Text Box 199"/>
          <p:cNvSpPr txBox="1">
            <a:spLocks noChangeArrowheads="1"/>
          </p:cNvSpPr>
          <p:nvPr/>
        </p:nvSpPr>
        <p:spPr bwMode="auto">
          <a:xfrm>
            <a:off x="400050" y="3078163"/>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cs typeface="Arial" pitchFamily="34" charset="0"/>
              </a:rPr>
              <a:t>Intramuscular</a:t>
            </a:r>
            <a:br>
              <a:rPr lang="en-US" b="1" dirty="0">
                <a:solidFill>
                  <a:srgbClr val="FFFFFF"/>
                </a:solidFill>
                <a:latin typeface="Helvetica" charset="0"/>
                <a:cs typeface="Arial" pitchFamily="34" charset="0"/>
              </a:rPr>
            </a:br>
            <a:r>
              <a:rPr lang="en-US" b="1" dirty="0">
                <a:solidFill>
                  <a:srgbClr val="FFFFFF"/>
                </a:solidFill>
                <a:latin typeface="Helvetica" charset="0"/>
                <a:cs typeface="Arial" pitchFamily="34" charset="0"/>
              </a:rPr>
              <a:t>Fat</a:t>
            </a:r>
          </a:p>
        </p:txBody>
      </p:sp>
      <p:sp>
        <p:nvSpPr>
          <p:cNvPr id="5319" name="Text Box 200"/>
          <p:cNvSpPr txBox="1">
            <a:spLocks noChangeArrowheads="1"/>
          </p:cNvSpPr>
          <p:nvPr/>
        </p:nvSpPr>
        <p:spPr bwMode="auto">
          <a:xfrm>
            <a:off x="677863" y="4365625"/>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cs typeface="Arial" pitchFamily="34" charset="0"/>
              </a:rPr>
              <a:t>Intrahepatic</a:t>
            </a:r>
            <a:br>
              <a:rPr lang="en-US" b="1" dirty="0">
                <a:solidFill>
                  <a:srgbClr val="FFFFFF"/>
                </a:solidFill>
                <a:latin typeface="Helvetica" charset="0"/>
                <a:cs typeface="Arial" pitchFamily="34" charset="0"/>
              </a:rPr>
            </a:br>
            <a:r>
              <a:rPr lang="en-US" b="1" dirty="0">
                <a:solidFill>
                  <a:srgbClr val="FFFFFF"/>
                </a:solidFill>
                <a:latin typeface="Helvetica" charset="0"/>
                <a:cs typeface="Arial" pitchFamily="34" charset="0"/>
              </a:rPr>
              <a:t>Fat</a:t>
            </a:r>
          </a:p>
        </p:txBody>
      </p:sp>
      <p:sp>
        <p:nvSpPr>
          <p:cNvPr id="5320" name="Text Box 201"/>
          <p:cNvSpPr txBox="1">
            <a:spLocks noChangeArrowheads="1"/>
          </p:cNvSpPr>
          <p:nvPr/>
        </p:nvSpPr>
        <p:spPr bwMode="auto">
          <a:xfrm>
            <a:off x="3681413" y="4916488"/>
            <a:ext cx="28448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cs typeface="Arial" pitchFamily="34" charset="0"/>
              </a:rPr>
              <a:t>Intraabdominal</a:t>
            </a:r>
            <a:br>
              <a:rPr lang="en-US" b="1" dirty="0">
                <a:solidFill>
                  <a:srgbClr val="FFFFFF"/>
                </a:solidFill>
                <a:latin typeface="Helvetica" charset="0"/>
                <a:cs typeface="Arial" pitchFamily="34" charset="0"/>
              </a:rPr>
            </a:br>
            <a:r>
              <a:rPr lang="en-US" b="1" dirty="0">
                <a:solidFill>
                  <a:srgbClr val="FFFFFF"/>
                </a:solidFill>
                <a:latin typeface="Helvetica" charset="0"/>
                <a:cs typeface="Arial" pitchFamily="34" charset="0"/>
              </a:rPr>
              <a:t>Fat</a:t>
            </a:r>
          </a:p>
        </p:txBody>
      </p:sp>
      <p:sp>
        <p:nvSpPr>
          <p:cNvPr id="5321" name="Text Box 202"/>
          <p:cNvSpPr txBox="1">
            <a:spLocks noChangeArrowheads="1"/>
          </p:cNvSpPr>
          <p:nvPr/>
        </p:nvSpPr>
        <p:spPr bwMode="auto">
          <a:xfrm>
            <a:off x="3706813" y="3321050"/>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cs typeface="Arial" pitchFamily="34" charset="0"/>
              </a:rPr>
              <a:t>Subcutaneous</a:t>
            </a:r>
            <a:br>
              <a:rPr lang="en-US" b="1" dirty="0">
                <a:solidFill>
                  <a:srgbClr val="FFFFFF"/>
                </a:solidFill>
                <a:latin typeface="Helvetica" charset="0"/>
                <a:cs typeface="Arial" pitchFamily="34" charset="0"/>
              </a:rPr>
            </a:br>
            <a:r>
              <a:rPr lang="en-US" b="1" dirty="0">
                <a:solidFill>
                  <a:srgbClr val="FFFFFF"/>
                </a:solidFill>
                <a:latin typeface="Helvetica" charset="0"/>
                <a:cs typeface="Arial" pitchFamily="34" charset="0"/>
              </a:rPr>
              <a:t>Fat</a:t>
            </a:r>
          </a:p>
        </p:txBody>
      </p:sp>
      <p:sp>
        <p:nvSpPr>
          <p:cNvPr id="1168587" name="Text Box 203"/>
          <p:cNvSpPr txBox="1">
            <a:spLocks noChangeArrowheads="1"/>
          </p:cNvSpPr>
          <p:nvPr/>
        </p:nvSpPr>
        <p:spPr bwMode="auto">
          <a:xfrm>
            <a:off x="0" y="457200"/>
            <a:ext cx="9144000" cy="515938"/>
          </a:xfrm>
          <a:prstGeom prst="rect">
            <a:avLst/>
          </a:prstGeom>
          <a:solidFill>
            <a:srgbClr val="FF7308"/>
          </a:solidFill>
          <a:ln w="9525">
            <a:solidFill>
              <a:srgbClr val="FF7308"/>
            </a:solidFill>
            <a:miter lim="800000"/>
            <a:headEnd/>
            <a:tailEnd/>
          </a:ln>
          <a:effec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lnSpc>
                <a:spcPct val="85000"/>
              </a:lnSpc>
              <a:defRPr/>
            </a:pPr>
            <a:r>
              <a:rPr lang="en-US" sz="3200" b="1" dirty="0" smtClean="0">
                <a:solidFill>
                  <a:srgbClr val="FFFFFF"/>
                </a:solidFill>
                <a:effectLst>
                  <a:outerShdw blurRad="38100" dist="38100" dir="2700000" algn="tl">
                    <a:srgbClr val="000000"/>
                  </a:outerShdw>
                </a:effectLst>
                <a:cs typeface="Arial" pitchFamily="34" charset="0"/>
              </a:rPr>
              <a:t>Fat Topography</a:t>
            </a:r>
          </a:p>
        </p:txBody>
      </p:sp>
      <p:sp>
        <p:nvSpPr>
          <p:cNvPr id="5323" name="Text Box 204"/>
          <p:cNvSpPr txBox="1">
            <a:spLocks noChangeArrowheads="1"/>
          </p:cNvSpPr>
          <p:nvPr/>
        </p:nvSpPr>
        <p:spPr bwMode="auto">
          <a:xfrm>
            <a:off x="990600" y="2246313"/>
            <a:ext cx="116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000" b="1" dirty="0">
                <a:solidFill>
                  <a:srgbClr val="FF7F00"/>
                </a:solidFill>
                <a:cs typeface="Arial" pitchFamily="34" charset="0"/>
              </a:rPr>
              <a:t>High TG</a:t>
            </a:r>
          </a:p>
          <a:p>
            <a:pPr eaLnBrk="1" hangingPunct="1"/>
            <a:r>
              <a:rPr lang="en-US" sz="2000" b="1" dirty="0">
                <a:solidFill>
                  <a:srgbClr val="FF7F00"/>
                </a:solidFill>
                <a:cs typeface="Arial" pitchFamily="34" charset="0"/>
              </a:rPr>
              <a:t>High FFA</a:t>
            </a:r>
          </a:p>
        </p:txBody>
      </p:sp>
      <p:sp>
        <p:nvSpPr>
          <p:cNvPr id="5324" name="Text Box 205"/>
          <p:cNvSpPr txBox="1">
            <a:spLocks noChangeArrowheads="1"/>
          </p:cNvSpPr>
          <p:nvPr/>
        </p:nvSpPr>
        <p:spPr bwMode="auto">
          <a:xfrm>
            <a:off x="6142038" y="2246313"/>
            <a:ext cx="595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2000" b="1" dirty="0">
                <a:solidFill>
                  <a:srgbClr val="FF7F00"/>
                </a:solidFill>
                <a:cs typeface="Arial" pitchFamily="34" charset="0"/>
              </a:rPr>
              <a:t>TG</a:t>
            </a:r>
          </a:p>
          <a:p>
            <a:pPr eaLnBrk="1" hangingPunct="1"/>
            <a:r>
              <a:rPr lang="en-US" sz="2000" b="1" dirty="0">
                <a:solidFill>
                  <a:srgbClr val="FF7F00"/>
                </a:solidFill>
                <a:cs typeface="Arial" pitchFamily="34" charset="0"/>
              </a:rPr>
              <a:t>FFA</a:t>
            </a:r>
          </a:p>
        </p:txBody>
      </p:sp>
      <p:sp>
        <p:nvSpPr>
          <p:cNvPr id="5325" name="Text Box 206"/>
          <p:cNvSpPr txBox="1">
            <a:spLocks noChangeArrowheads="1"/>
          </p:cNvSpPr>
          <p:nvPr/>
        </p:nvSpPr>
        <p:spPr bwMode="auto">
          <a:xfrm>
            <a:off x="4179888" y="2384425"/>
            <a:ext cx="10350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eaLnBrk="1" hangingPunct="1">
              <a:lnSpc>
                <a:spcPct val="90000"/>
              </a:lnSpc>
            </a:pPr>
            <a:r>
              <a:rPr lang="en-US" sz="3200" b="1" dirty="0">
                <a:solidFill>
                  <a:srgbClr val="FF99CC"/>
                </a:solidFill>
                <a:cs typeface="Arial" pitchFamily="34" charset="0"/>
              </a:rPr>
              <a:t>IS/</a:t>
            </a:r>
          </a:p>
          <a:p>
            <a:pPr algn="ctr" eaLnBrk="1" hangingPunct="1">
              <a:lnSpc>
                <a:spcPct val="90000"/>
              </a:lnSpc>
            </a:pPr>
            <a:r>
              <a:rPr lang="en-US" sz="3200" b="1" dirty="0">
                <a:solidFill>
                  <a:srgbClr val="FF99CC"/>
                </a:solidFill>
                <a:cs typeface="Arial" pitchFamily="34" charset="0"/>
              </a:rPr>
              <a:t>IR</a:t>
            </a:r>
          </a:p>
        </p:txBody>
      </p:sp>
      <p:sp>
        <p:nvSpPr>
          <p:cNvPr id="5326" name="Line 207"/>
          <p:cNvSpPr>
            <a:spLocks noChangeShapeType="1"/>
          </p:cNvSpPr>
          <p:nvPr/>
        </p:nvSpPr>
        <p:spPr bwMode="auto">
          <a:xfrm flipH="1">
            <a:off x="3419475" y="3565525"/>
            <a:ext cx="338138" cy="219075"/>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27" name="Line 208"/>
          <p:cNvSpPr>
            <a:spLocks noChangeShapeType="1"/>
          </p:cNvSpPr>
          <p:nvPr/>
        </p:nvSpPr>
        <p:spPr bwMode="auto">
          <a:xfrm rot="13490415" flipH="1">
            <a:off x="1747838" y="3370263"/>
            <a:ext cx="339725" cy="219075"/>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28" name="Line 209"/>
          <p:cNvSpPr>
            <a:spLocks noChangeShapeType="1"/>
          </p:cNvSpPr>
          <p:nvPr/>
        </p:nvSpPr>
        <p:spPr bwMode="auto">
          <a:xfrm rot="11917222" flipH="1">
            <a:off x="1660525" y="4092575"/>
            <a:ext cx="579438" cy="354013"/>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29" name="Line 210"/>
          <p:cNvSpPr>
            <a:spLocks noChangeShapeType="1"/>
          </p:cNvSpPr>
          <p:nvPr/>
        </p:nvSpPr>
        <p:spPr bwMode="auto">
          <a:xfrm rot="4032361" flipH="1">
            <a:off x="3121025" y="4789488"/>
            <a:ext cx="650875" cy="314325"/>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30" name="Text Box 211"/>
          <p:cNvSpPr txBox="1">
            <a:spLocks noChangeArrowheads="1"/>
          </p:cNvSpPr>
          <p:nvPr/>
        </p:nvSpPr>
        <p:spPr bwMode="auto">
          <a:xfrm>
            <a:off x="77788" y="6502400"/>
            <a:ext cx="7875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400" dirty="0">
                <a:solidFill>
                  <a:srgbClr val="CC66FF"/>
                </a:solidFill>
                <a:cs typeface="Arial" pitchFamily="34" charset="0"/>
              </a:rPr>
              <a:t>Bays H, Mandarino L, DeFronzo RA. </a:t>
            </a:r>
            <a:r>
              <a:rPr lang="en-US" sz="1400" i="1" dirty="0">
                <a:solidFill>
                  <a:srgbClr val="CC66FF"/>
                </a:solidFill>
                <a:cs typeface="Arial" pitchFamily="34" charset="0"/>
              </a:rPr>
              <a:t>J Clin Endocrinol Metab</a:t>
            </a:r>
            <a:r>
              <a:rPr lang="en-US" sz="1400" dirty="0">
                <a:solidFill>
                  <a:srgbClr val="CC66FF"/>
                </a:solidFill>
                <a:cs typeface="Arial" pitchFamily="34" charset="0"/>
              </a:rPr>
              <a:t>. 2004;89:463-78.. </a:t>
            </a:r>
          </a:p>
        </p:txBody>
      </p:sp>
      <p:sp>
        <p:nvSpPr>
          <p:cNvPr id="5331" name="Oval 212"/>
          <p:cNvSpPr>
            <a:spLocks noChangeArrowheads="1"/>
          </p:cNvSpPr>
          <p:nvPr/>
        </p:nvSpPr>
        <p:spPr bwMode="auto">
          <a:xfrm>
            <a:off x="7267575" y="1795463"/>
            <a:ext cx="144463" cy="257175"/>
          </a:xfrm>
          <a:prstGeom prst="ellipse">
            <a:avLst/>
          </a:prstGeom>
          <a:solidFill>
            <a:schemeClr val="bg1"/>
          </a:solidFill>
          <a:ln w="9525">
            <a:solidFill>
              <a:schemeClr val="tx1"/>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32" name="Oval 213"/>
          <p:cNvSpPr>
            <a:spLocks noChangeArrowheads="1"/>
          </p:cNvSpPr>
          <p:nvPr/>
        </p:nvSpPr>
        <p:spPr bwMode="auto">
          <a:xfrm>
            <a:off x="7313613" y="1927225"/>
            <a:ext cx="79375" cy="88900"/>
          </a:xfrm>
          <a:prstGeom prst="ellipse">
            <a:avLst/>
          </a:prstGeom>
          <a:solidFill>
            <a:schemeClr val="tx2"/>
          </a:solidFill>
          <a:ln w="9525">
            <a:solidFill>
              <a:schemeClr val="tx1"/>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33" name="Oval 214"/>
          <p:cNvSpPr>
            <a:spLocks noChangeArrowheads="1"/>
          </p:cNvSpPr>
          <p:nvPr/>
        </p:nvSpPr>
        <p:spPr bwMode="auto">
          <a:xfrm>
            <a:off x="7340600" y="1957388"/>
            <a:ext cx="39688" cy="42862"/>
          </a:xfrm>
          <a:prstGeom prst="ellipse">
            <a:avLst/>
          </a:prstGeom>
          <a:solidFill>
            <a:schemeClr val="bg1"/>
          </a:solidFill>
          <a:ln w="9525">
            <a:solidFill>
              <a:schemeClr val="tx1"/>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34" name="Freeform 215" descr="Pink tissue paper"/>
          <p:cNvSpPr>
            <a:spLocks/>
          </p:cNvSpPr>
          <p:nvPr/>
        </p:nvSpPr>
        <p:spPr bwMode="auto">
          <a:xfrm>
            <a:off x="2292350" y="4837113"/>
            <a:ext cx="152400" cy="571500"/>
          </a:xfrm>
          <a:custGeom>
            <a:avLst/>
            <a:gdLst>
              <a:gd name="T0" fmla="*/ 2147483647 w 230"/>
              <a:gd name="T1" fmla="*/ 2147483647 h 765"/>
              <a:gd name="T2" fmla="*/ 2147483647 w 230"/>
              <a:gd name="T3" fmla="*/ 2147483647 h 765"/>
              <a:gd name="T4" fmla="*/ 2147483647 w 230"/>
              <a:gd name="T5" fmla="*/ 2147483647 h 765"/>
              <a:gd name="T6" fmla="*/ 2147483647 w 230"/>
              <a:gd name="T7" fmla="*/ 2147483647 h 765"/>
              <a:gd name="T8" fmla="*/ 2147483647 w 230"/>
              <a:gd name="T9" fmla="*/ 2147483647 h 765"/>
              <a:gd name="T10" fmla="*/ 2147483647 w 230"/>
              <a:gd name="T11" fmla="*/ 2147483647 h 765"/>
              <a:gd name="T12" fmla="*/ 2147483647 w 230"/>
              <a:gd name="T13" fmla="*/ 2147483647 h 765"/>
              <a:gd name="T14" fmla="*/ 2147483647 w 230"/>
              <a:gd name="T15" fmla="*/ 2147483647 h 765"/>
              <a:gd name="T16" fmla="*/ 2147483647 w 230"/>
              <a:gd name="T17" fmla="*/ 2147483647 h 765"/>
              <a:gd name="T18" fmla="*/ 2147483647 w 230"/>
              <a:gd name="T19" fmla="*/ 2147483647 h 765"/>
              <a:gd name="T20" fmla="*/ 2147483647 w 230"/>
              <a:gd name="T21" fmla="*/ 2147483647 h 765"/>
              <a:gd name="T22" fmla="*/ 2147483647 w 230"/>
              <a:gd name="T23" fmla="*/ 2147483647 h 765"/>
              <a:gd name="T24" fmla="*/ 2147483647 w 230"/>
              <a:gd name="T25" fmla="*/ 2147483647 h 765"/>
              <a:gd name="T26" fmla="*/ 2147483647 w 230"/>
              <a:gd name="T27" fmla="*/ 2147483647 h 765"/>
              <a:gd name="T28" fmla="*/ 2147483647 w 230"/>
              <a:gd name="T29" fmla="*/ 2147483647 h 765"/>
              <a:gd name="T30" fmla="*/ 2147483647 w 230"/>
              <a:gd name="T31" fmla="*/ 2147483647 h 765"/>
              <a:gd name="T32" fmla="*/ 2147483647 w 230"/>
              <a:gd name="T33" fmla="*/ 2147483647 h 765"/>
              <a:gd name="T34" fmla="*/ 2147483647 w 230"/>
              <a:gd name="T35" fmla="*/ 2147483647 h 765"/>
              <a:gd name="T36" fmla="*/ 2147483647 w 230"/>
              <a:gd name="T37" fmla="*/ 2147483647 h 765"/>
              <a:gd name="T38" fmla="*/ 2147483647 w 230"/>
              <a:gd name="T39" fmla="*/ 2147483647 h 765"/>
              <a:gd name="T40" fmla="*/ 2147483647 w 230"/>
              <a:gd name="T41" fmla="*/ 2147483647 h 765"/>
              <a:gd name="T42" fmla="*/ 2147483647 w 230"/>
              <a:gd name="T43" fmla="*/ 2147483647 h 765"/>
              <a:gd name="T44" fmla="*/ 2147483647 w 230"/>
              <a:gd name="T45" fmla="*/ 2147483647 h 765"/>
              <a:gd name="T46" fmla="*/ 2147483647 w 230"/>
              <a:gd name="T47" fmla="*/ 2147483647 h 765"/>
              <a:gd name="T48" fmla="*/ 2147483647 w 230"/>
              <a:gd name="T49" fmla="*/ 2147483647 h 765"/>
              <a:gd name="T50" fmla="*/ 2147483647 w 230"/>
              <a:gd name="T51" fmla="*/ 2147483647 h 765"/>
              <a:gd name="T52" fmla="*/ 2147483647 w 230"/>
              <a:gd name="T53" fmla="*/ 2147483647 h 765"/>
              <a:gd name="T54" fmla="*/ 2147483647 w 230"/>
              <a:gd name="T55" fmla="*/ 2147483647 h 765"/>
              <a:gd name="T56" fmla="*/ 2147483647 w 230"/>
              <a:gd name="T57" fmla="*/ 2147483647 h 765"/>
              <a:gd name="T58" fmla="*/ 2147483647 w 230"/>
              <a:gd name="T59" fmla="*/ 2147483647 h 765"/>
              <a:gd name="T60" fmla="*/ 2147483647 w 230"/>
              <a:gd name="T61" fmla="*/ 2147483647 h 7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765"/>
              <a:gd name="T95" fmla="*/ 230 w 230"/>
              <a:gd name="T96" fmla="*/ 765 h 7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765">
                <a:moveTo>
                  <a:pt x="40" y="63"/>
                </a:moveTo>
                <a:cubicBezTo>
                  <a:pt x="40" y="74"/>
                  <a:pt x="27" y="106"/>
                  <a:pt x="26" y="125"/>
                </a:cubicBezTo>
                <a:cubicBezTo>
                  <a:pt x="25" y="144"/>
                  <a:pt x="34" y="164"/>
                  <a:pt x="35" y="180"/>
                </a:cubicBezTo>
                <a:cubicBezTo>
                  <a:pt x="36" y="196"/>
                  <a:pt x="33" y="207"/>
                  <a:pt x="31" y="224"/>
                </a:cubicBezTo>
                <a:cubicBezTo>
                  <a:pt x="29" y="241"/>
                  <a:pt x="26" y="257"/>
                  <a:pt x="22" y="279"/>
                </a:cubicBezTo>
                <a:cubicBezTo>
                  <a:pt x="18" y="301"/>
                  <a:pt x="7" y="330"/>
                  <a:pt x="5" y="356"/>
                </a:cubicBezTo>
                <a:cubicBezTo>
                  <a:pt x="3" y="382"/>
                  <a:pt x="6" y="410"/>
                  <a:pt x="8" y="434"/>
                </a:cubicBezTo>
                <a:cubicBezTo>
                  <a:pt x="10" y="458"/>
                  <a:pt x="18" y="480"/>
                  <a:pt x="17" y="498"/>
                </a:cubicBezTo>
                <a:cubicBezTo>
                  <a:pt x="16" y="516"/>
                  <a:pt x="0" y="524"/>
                  <a:pt x="4" y="542"/>
                </a:cubicBezTo>
                <a:cubicBezTo>
                  <a:pt x="8" y="560"/>
                  <a:pt x="35" y="585"/>
                  <a:pt x="41" y="609"/>
                </a:cubicBezTo>
                <a:cubicBezTo>
                  <a:pt x="47" y="633"/>
                  <a:pt x="43" y="669"/>
                  <a:pt x="40" y="684"/>
                </a:cubicBezTo>
                <a:cubicBezTo>
                  <a:pt x="37" y="699"/>
                  <a:pt x="27" y="694"/>
                  <a:pt x="22" y="702"/>
                </a:cubicBezTo>
                <a:cubicBezTo>
                  <a:pt x="17" y="710"/>
                  <a:pt x="6" y="724"/>
                  <a:pt x="11" y="732"/>
                </a:cubicBezTo>
                <a:cubicBezTo>
                  <a:pt x="16" y="740"/>
                  <a:pt x="37" y="745"/>
                  <a:pt x="55" y="750"/>
                </a:cubicBezTo>
                <a:cubicBezTo>
                  <a:pt x="73" y="755"/>
                  <a:pt x="95" y="765"/>
                  <a:pt x="118" y="764"/>
                </a:cubicBezTo>
                <a:cubicBezTo>
                  <a:pt x="141" y="763"/>
                  <a:pt x="187" y="755"/>
                  <a:pt x="196" y="743"/>
                </a:cubicBezTo>
                <a:cubicBezTo>
                  <a:pt x="205" y="731"/>
                  <a:pt x="170" y="709"/>
                  <a:pt x="169" y="692"/>
                </a:cubicBezTo>
                <a:cubicBezTo>
                  <a:pt x="168" y="675"/>
                  <a:pt x="182" y="669"/>
                  <a:pt x="190" y="639"/>
                </a:cubicBezTo>
                <a:cubicBezTo>
                  <a:pt x="198" y="609"/>
                  <a:pt x="211" y="552"/>
                  <a:pt x="217" y="510"/>
                </a:cubicBezTo>
                <a:cubicBezTo>
                  <a:pt x="223" y="468"/>
                  <a:pt x="230" y="431"/>
                  <a:pt x="227" y="389"/>
                </a:cubicBezTo>
                <a:cubicBezTo>
                  <a:pt x="224" y="347"/>
                  <a:pt x="206" y="304"/>
                  <a:pt x="199" y="260"/>
                </a:cubicBezTo>
                <a:cubicBezTo>
                  <a:pt x="192" y="216"/>
                  <a:pt x="185" y="149"/>
                  <a:pt x="182" y="122"/>
                </a:cubicBezTo>
                <a:cubicBezTo>
                  <a:pt x="179" y="95"/>
                  <a:pt x="183" y="105"/>
                  <a:pt x="184" y="96"/>
                </a:cubicBezTo>
                <a:cubicBezTo>
                  <a:pt x="185" y="87"/>
                  <a:pt x="185" y="75"/>
                  <a:pt x="187" y="66"/>
                </a:cubicBezTo>
                <a:cubicBezTo>
                  <a:pt x="189" y="57"/>
                  <a:pt x="198" y="49"/>
                  <a:pt x="197" y="39"/>
                </a:cubicBezTo>
                <a:cubicBezTo>
                  <a:pt x="196" y="29"/>
                  <a:pt x="192" y="12"/>
                  <a:pt x="179" y="6"/>
                </a:cubicBezTo>
                <a:cubicBezTo>
                  <a:pt x="166" y="0"/>
                  <a:pt x="144" y="2"/>
                  <a:pt x="119" y="2"/>
                </a:cubicBezTo>
                <a:cubicBezTo>
                  <a:pt x="94" y="2"/>
                  <a:pt x="44" y="1"/>
                  <a:pt x="26" y="5"/>
                </a:cubicBezTo>
                <a:cubicBezTo>
                  <a:pt x="8" y="9"/>
                  <a:pt x="11" y="19"/>
                  <a:pt x="11" y="27"/>
                </a:cubicBezTo>
                <a:cubicBezTo>
                  <a:pt x="11" y="35"/>
                  <a:pt x="24" y="50"/>
                  <a:pt x="28" y="56"/>
                </a:cubicBezTo>
                <a:cubicBezTo>
                  <a:pt x="32" y="62"/>
                  <a:pt x="40" y="52"/>
                  <a:pt x="40" y="63"/>
                </a:cubicBezTo>
                <a:close/>
              </a:path>
            </a:pathLst>
          </a:custGeom>
          <a:blipFill dpi="0" rotWithShape="1">
            <a:blip r:embed="rId3"/>
            <a:srcRect/>
            <a:tile tx="0" ty="0" sx="100000" sy="100000" flip="none" algn="tl"/>
          </a:blipFill>
          <a:ln w="9525">
            <a:solidFill>
              <a:srgbClr val="FF66CC"/>
            </a:solidFill>
            <a:round/>
            <a:headEnd/>
            <a:tailEnd/>
          </a:ln>
        </p:spPr>
        <p:txBody>
          <a:bodyPr/>
          <a:lstStyle/>
          <a:p>
            <a:endParaRPr lang="en-IE"/>
          </a:p>
        </p:txBody>
      </p:sp>
      <p:sp>
        <p:nvSpPr>
          <p:cNvPr id="5335" name="Freeform 216"/>
          <p:cNvSpPr>
            <a:spLocks/>
          </p:cNvSpPr>
          <p:nvPr/>
        </p:nvSpPr>
        <p:spPr bwMode="auto">
          <a:xfrm rot="-707837" flipH="1" flipV="1">
            <a:off x="2347913" y="4930775"/>
            <a:ext cx="117475" cy="427038"/>
          </a:xfrm>
          <a:custGeom>
            <a:avLst/>
            <a:gdLst>
              <a:gd name="T0" fmla="*/ 2147483647 w 225"/>
              <a:gd name="T1" fmla="*/ 2147483647 h 552"/>
              <a:gd name="T2" fmla="*/ 2147483647 w 225"/>
              <a:gd name="T3" fmla="*/ 2147483647 h 552"/>
              <a:gd name="T4" fmla="*/ 2147483647 w 225"/>
              <a:gd name="T5" fmla="*/ 2147483647 h 552"/>
              <a:gd name="T6" fmla="*/ 2147483647 w 225"/>
              <a:gd name="T7" fmla="*/ 2147483647 h 552"/>
              <a:gd name="T8" fmla="*/ 2147483647 w 225"/>
              <a:gd name="T9" fmla="*/ 2147483647 h 552"/>
              <a:gd name="T10" fmla="*/ 2147483647 w 225"/>
              <a:gd name="T11" fmla="*/ 2147483647 h 552"/>
              <a:gd name="T12" fmla="*/ 2147483647 w 225"/>
              <a:gd name="T13" fmla="*/ 2147483647 h 552"/>
              <a:gd name="T14" fmla="*/ 2147483647 w 225"/>
              <a:gd name="T15" fmla="*/ 2147483647 h 552"/>
              <a:gd name="T16" fmla="*/ 2147483647 w 225"/>
              <a:gd name="T17" fmla="*/ 2147483647 h 552"/>
              <a:gd name="T18" fmla="*/ 2147483647 w 225"/>
              <a:gd name="T19" fmla="*/ 2147483647 h 552"/>
              <a:gd name="T20" fmla="*/ 2147483647 w 225"/>
              <a:gd name="T21" fmla="*/ 2147483647 h 552"/>
              <a:gd name="T22" fmla="*/ 2147483647 w 225"/>
              <a:gd name="T23" fmla="*/ 2147483647 h 552"/>
              <a:gd name="T24" fmla="*/ 2147483647 w 225"/>
              <a:gd name="T25" fmla="*/ 2147483647 h 552"/>
              <a:gd name="T26" fmla="*/ 2147483647 w 225"/>
              <a:gd name="T27" fmla="*/ 2147483647 h 552"/>
              <a:gd name="T28" fmla="*/ 2147483647 w 225"/>
              <a:gd name="T29" fmla="*/ 2147483647 h 552"/>
              <a:gd name="T30" fmla="*/ 2147483647 w 225"/>
              <a:gd name="T31" fmla="*/ 2147483647 h 552"/>
              <a:gd name="T32" fmla="*/ 2147483647 w 225"/>
              <a:gd name="T33" fmla="*/ 2147483647 h 552"/>
              <a:gd name="T34" fmla="*/ 2147483647 w 225"/>
              <a:gd name="T35" fmla="*/ 2147483647 h 552"/>
              <a:gd name="T36" fmla="*/ 2147483647 w 225"/>
              <a:gd name="T37" fmla="*/ 2147483647 h 552"/>
              <a:gd name="T38" fmla="*/ 2147483647 w 225"/>
              <a:gd name="T39" fmla="*/ 2147483647 h 552"/>
              <a:gd name="T40" fmla="*/ 2147483647 w 225"/>
              <a:gd name="T41" fmla="*/ 2147483647 h 552"/>
              <a:gd name="T42" fmla="*/ 2147483647 w 225"/>
              <a:gd name="T43" fmla="*/ 2147483647 h 552"/>
              <a:gd name="T44" fmla="*/ 2147483647 w 225"/>
              <a:gd name="T45" fmla="*/ 2147483647 h 552"/>
              <a:gd name="T46" fmla="*/ 2147483647 w 225"/>
              <a:gd name="T47" fmla="*/ 2147483647 h 552"/>
              <a:gd name="T48" fmla="*/ 2147483647 w 225"/>
              <a:gd name="T49" fmla="*/ 2147483647 h 552"/>
              <a:gd name="T50" fmla="*/ 2147483647 w 225"/>
              <a:gd name="T51" fmla="*/ 2147483647 h 552"/>
              <a:gd name="T52" fmla="*/ 2147483647 w 225"/>
              <a:gd name="T53" fmla="*/ 2147483647 h 552"/>
              <a:gd name="T54" fmla="*/ 2147483647 w 225"/>
              <a:gd name="T55" fmla="*/ 2147483647 h 552"/>
              <a:gd name="T56" fmla="*/ 2147483647 w 225"/>
              <a:gd name="T57" fmla="*/ 2147483647 h 552"/>
              <a:gd name="T58" fmla="*/ 2147483647 w 225"/>
              <a:gd name="T59" fmla="*/ 2147483647 h 552"/>
              <a:gd name="T60" fmla="*/ 2147483647 w 225"/>
              <a:gd name="T61" fmla="*/ 2147483647 h 552"/>
              <a:gd name="T62" fmla="*/ 2147483647 w 225"/>
              <a:gd name="T63" fmla="*/ 2147483647 h 552"/>
              <a:gd name="T64" fmla="*/ 2147483647 w 225"/>
              <a:gd name="T65" fmla="*/ 2147483647 h 552"/>
              <a:gd name="T66" fmla="*/ 2147483647 w 225"/>
              <a:gd name="T67" fmla="*/ 2147483647 h 552"/>
              <a:gd name="T68" fmla="*/ 2147483647 w 225"/>
              <a:gd name="T69" fmla="*/ 2147483647 h 552"/>
              <a:gd name="T70" fmla="*/ 2147483647 w 225"/>
              <a:gd name="T71" fmla="*/ 2147483647 h 552"/>
              <a:gd name="T72" fmla="*/ 2147483647 w 225"/>
              <a:gd name="T73" fmla="*/ 2147483647 h 552"/>
              <a:gd name="T74" fmla="*/ 2147483647 w 225"/>
              <a:gd name="T75" fmla="*/ 2147483647 h 552"/>
              <a:gd name="T76" fmla="*/ 2147483647 w 225"/>
              <a:gd name="T77" fmla="*/ 2147483647 h 552"/>
              <a:gd name="T78" fmla="*/ 2147483647 w 225"/>
              <a:gd name="T79" fmla="*/ 2147483647 h 552"/>
              <a:gd name="T80" fmla="*/ 2147483647 w 225"/>
              <a:gd name="T81" fmla="*/ 2147483647 h 552"/>
              <a:gd name="T82" fmla="*/ 2147483647 w 225"/>
              <a:gd name="T83" fmla="*/ 2147483647 h 552"/>
              <a:gd name="T84" fmla="*/ 2147483647 w 225"/>
              <a:gd name="T85" fmla="*/ 2147483647 h 552"/>
              <a:gd name="T86" fmla="*/ 2147483647 w 225"/>
              <a:gd name="T87" fmla="*/ 2147483647 h 552"/>
              <a:gd name="T88" fmla="*/ 2147483647 w 225"/>
              <a:gd name="T89" fmla="*/ 2147483647 h 552"/>
              <a:gd name="T90" fmla="*/ 2147483647 w 225"/>
              <a:gd name="T91" fmla="*/ 2147483647 h 552"/>
              <a:gd name="T92" fmla="*/ 2147483647 w 225"/>
              <a:gd name="T93" fmla="*/ 2147483647 h 552"/>
              <a:gd name="T94" fmla="*/ 2147483647 w 225"/>
              <a:gd name="T95" fmla="*/ 2147483647 h 552"/>
              <a:gd name="T96" fmla="*/ 2147483647 w 225"/>
              <a:gd name="T97" fmla="*/ 2147483647 h 552"/>
              <a:gd name="T98" fmla="*/ 2147483647 w 225"/>
              <a:gd name="T99" fmla="*/ 2147483647 h 5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552"/>
              <a:gd name="T152" fmla="*/ 225 w 225"/>
              <a:gd name="T153" fmla="*/ 552 h 5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552">
                <a:moveTo>
                  <a:pt x="141" y="64"/>
                </a:moveTo>
                <a:lnTo>
                  <a:pt x="141" y="64"/>
                </a:lnTo>
                <a:lnTo>
                  <a:pt x="133" y="68"/>
                </a:lnTo>
                <a:lnTo>
                  <a:pt x="126" y="71"/>
                </a:lnTo>
                <a:lnTo>
                  <a:pt x="122" y="74"/>
                </a:lnTo>
                <a:lnTo>
                  <a:pt x="120" y="77"/>
                </a:lnTo>
                <a:lnTo>
                  <a:pt x="117" y="80"/>
                </a:lnTo>
                <a:lnTo>
                  <a:pt x="113" y="85"/>
                </a:lnTo>
                <a:lnTo>
                  <a:pt x="109" y="91"/>
                </a:lnTo>
                <a:lnTo>
                  <a:pt x="103" y="98"/>
                </a:lnTo>
                <a:lnTo>
                  <a:pt x="102" y="103"/>
                </a:lnTo>
                <a:lnTo>
                  <a:pt x="100" y="108"/>
                </a:lnTo>
                <a:lnTo>
                  <a:pt x="97" y="113"/>
                </a:lnTo>
                <a:lnTo>
                  <a:pt x="94" y="118"/>
                </a:lnTo>
                <a:lnTo>
                  <a:pt x="90" y="122"/>
                </a:lnTo>
                <a:lnTo>
                  <a:pt x="86" y="127"/>
                </a:lnTo>
                <a:lnTo>
                  <a:pt x="83" y="131"/>
                </a:lnTo>
                <a:lnTo>
                  <a:pt x="81" y="135"/>
                </a:lnTo>
                <a:lnTo>
                  <a:pt x="80" y="137"/>
                </a:lnTo>
                <a:lnTo>
                  <a:pt x="78" y="141"/>
                </a:lnTo>
                <a:lnTo>
                  <a:pt x="75" y="145"/>
                </a:lnTo>
                <a:lnTo>
                  <a:pt x="73" y="150"/>
                </a:lnTo>
                <a:lnTo>
                  <a:pt x="70" y="154"/>
                </a:lnTo>
                <a:lnTo>
                  <a:pt x="67" y="158"/>
                </a:lnTo>
                <a:lnTo>
                  <a:pt x="65" y="163"/>
                </a:lnTo>
                <a:lnTo>
                  <a:pt x="63" y="166"/>
                </a:lnTo>
                <a:lnTo>
                  <a:pt x="61" y="171"/>
                </a:lnTo>
                <a:lnTo>
                  <a:pt x="58" y="175"/>
                </a:lnTo>
                <a:lnTo>
                  <a:pt x="55" y="181"/>
                </a:lnTo>
                <a:lnTo>
                  <a:pt x="52" y="186"/>
                </a:lnTo>
                <a:lnTo>
                  <a:pt x="50" y="190"/>
                </a:lnTo>
                <a:lnTo>
                  <a:pt x="48" y="195"/>
                </a:lnTo>
                <a:lnTo>
                  <a:pt x="45" y="199"/>
                </a:lnTo>
                <a:lnTo>
                  <a:pt x="44" y="203"/>
                </a:lnTo>
                <a:lnTo>
                  <a:pt x="42" y="208"/>
                </a:lnTo>
                <a:lnTo>
                  <a:pt x="39" y="212"/>
                </a:lnTo>
                <a:lnTo>
                  <a:pt x="37" y="215"/>
                </a:lnTo>
                <a:lnTo>
                  <a:pt x="34" y="218"/>
                </a:lnTo>
                <a:lnTo>
                  <a:pt x="33" y="220"/>
                </a:lnTo>
                <a:lnTo>
                  <a:pt x="31" y="223"/>
                </a:lnTo>
                <a:lnTo>
                  <a:pt x="29" y="228"/>
                </a:lnTo>
                <a:lnTo>
                  <a:pt x="29" y="236"/>
                </a:lnTo>
                <a:lnTo>
                  <a:pt x="29" y="238"/>
                </a:lnTo>
                <a:lnTo>
                  <a:pt x="28" y="242"/>
                </a:lnTo>
                <a:lnTo>
                  <a:pt x="27" y="247"/>
                </a:lnTo>
                <a:lnTo>
                  <a:pt x="25" y="252"/>
                </a:lnTo>
                <a:lnTo>
                  <a:pt x="23" y="258"/>
                </a:lnTo>
                <a:lnTo>
                  <a:pt x="22" y="263"/>
                </a:lnTo>
                <a:lnTo>
                  <a:pt x="22" y="267"/>
                </a:lnTo>
                <a:lnTo>
                  <a:pt x="22" y="269"/>
                </a:lnTo>
                <a:lnTo>
                  <a:pt x="21" y="280"/>
                </a:lnTo>
                <a:lnTo>
                  <a:pt x="18" y="290"/>
                </a:lnTo>
                <a:lnTo>
                  <a:pt x="13" y="299"/>
                </a:lnTo>
                <a:lnTo>
                  <a:pt x="9" y="307"/>
                </a:lnTo>
                <a:lnTo>
                  <a:pt x="4" y="317"/>
                </a:lnTo>
                <a:lnTo>
                  <a:pt x="2" y="327"/>
                </a:lnTo>
                <a:lnTo>
                  <a:pt x="0" y="339"/>
                </a:lnTo>
                <a:lnTo>
                  <a:pt x="2" y="353"/>
                </a:lnTo>
                <a:lnTo>
                  <a:pt x="3" y="357"/>
                </a:lnTo>
                <a:lnTo>
                  <a:pt x="5" y="362"/>
                </a:lnTo>
                <a:lnTo>
                  <a:pt x="8" y="366"/>
                </a:lnTo>
                <a:lnTo>
                  <a:pt x="10" y="369"/>
                </a:lnTo>
                <a:lnTo>
                  <a:pt x="11" y="372"/>
                </a:lnTo>
                <a:lnTo>
                  <a:pt x="11" y="377"/>
                </a:lnTo>
                <a:lnTo>
                  <a:pt x="11" y="381"/>
                </a:lnTo>
                <a:lnTo>
                  <a:pt x="11" y="385"/>
                </a:lnTo>
                <a:lnTo>
                  <a:pt x="10" y="394"/>
                </a:lnTo>
                <a:lnTo>
                  <a:pt x="9" y="402"/>
                </a:lnTo>
                <a:lnTo>
                  <a:pt x="9" y="409"/>
                </a:lnTo>
                <a:lnTo>
                  <a:pt x="10" y="416"/>
                </a:lnTo>
                <a:lnTo>
                  <a:pt x="11" y="423"/>
                </a:lnTo>
                <a:lnTo>
                  <a:pt x="12" y="431"/>
                </a:lnTo>
                <a:lnTo>
                  <a:pt x="14" y="438"/>
                </a:lnTo>
                <a:lnTo>
                  <a:pt x="16" y="447"/>
                </a:lnTo>
                <a:lnTo>
                  <a:pt x="16" y="452"/>
                </a:lnTo>
                <a:lnTo>
                  <a:pt x="16" y="458"/>
                </a:lnTo>
                <a:lnTo>
                  <a:pt x="16" y="466"/>
                </a:lnTo>
                <a:lnTo>
                  <a:pt x="15" y="474"/>
                </a:lnTo>
                <a:lnTo>
                  <a:pt x="14" y="482"/>
                </a:lnTo>
                <a:lnTo>
                  <a:pt x="13" y="491"/>
                </a:lnTo>
                <a:lnTo>
                  <a:pt x="12" y="500"/>
                </a:lnTo>
                <a:lnTo>
                  <a:pt x="11" y="508"/>
                </a:lnTo>
                <a:lnTo>
                  <a:pt x="11" y="517"/>
                </a:lnTo>
                <a:lnTo>
                  <a:pt x="12" y="525"/>
                </a:lnTo>
                <a:lnTo>
                  <a:pt x="14" y="533"/>
                </a:lnTo>
                <a:lnTo>
                  <a:pt x="16" y="539"/>
                </a:lnTo>
                <a:lnTo>
                  <a:pt x="20" y="544"/>
                </a:lnTo>
                <a:lnTo>
                  <a:pt x="26" y="548"/>
                </a:lnTo>
                <a:lnTo>
                  <a:pt x="32" y="550"/>
                </a:lnTo>
                <a:lnTo>
                  <a:pt x="41" y="552"/>
                </a:lnTo>
                <a:lnTo>
                  <a:pt x="42" y="546"/>
                </a:lnTo>
                <a:lnTo>
                  <a:pt x="44" y="541"/>
                </a:lnTo>
                <a:lnTo>
                  <a:pt x="44" y="534"/>
                </a:lnTo>
                <a:lnTo>
                  <a:pt x="45" y="527"/>
                </a:lnTo>
                <a:lnTo>
                  <a:pt x="45" y="520"/>
                </a:lnTo>
                <a:lnTo>
                  <a:pt x="45" y="513"/>
                </a:lnTo>
                <a:lnTo>
                  <a:pt x="45" y="507"/>
                </a:lnTo>
                <a:lnTo>
                  <a:pt x="45" y="501"/>
                </a:lnTo>
                <a:lnTo>
                  <a:pt x="48" y="500"/>
                </a:lnTo>
                <a:lnTo>
                  <a:pt x="51" y="497"/>
                </a:lnTo>
                <a:lnTo>
                  <a:pt x="54" y="495"/>
                </a:lnTo>
                <a:lnTo>
                  <a:pt x="57" y="492"/>
                </a:lnTo>
                <a:lnTo>
                  <a:pt x="60" y="489"/>
                </a:lnTo>
                <a:lnTo>
                  <a:pt x="63" y="486"/>
                </a:lnTo>
                <a:lnTo>
                  <a:pt x="66" y="484"/>
                </a:lnTo>
                <a:lnTo>
                  <a:pt x="68" y="482"/>
                </a:lnTo>
                <a:lnTo>
                  <a:pt x="73" y="477"/>
                </a:lnTo>
                <a:lnTo>
                  <a:pt x="77" y="471"/>
                </a:lnTo>
                <a:lnTo>
                  <a:pt x="79" y="464"/>
                </a:lnTo>
                <a:lnTo>
                  <a:pt x="82" y="457"/>
                </a:lnTo>
                <a:lnTo>
                  <a:pt x="84" y="449"/>
                </a:lnTo>
                <a:lnTo>
                  <a:pt x="87" y="442"/>
                </a:lnTo>
                <a:lnTo>
                  <a:pt x="92" y="436"/>
                </a:lnTo>
                <a:lnTo>
                  <a:pt x="99" y="431"/>
                </a:lnTo>
                <a:lnTo>
                  <a:pt x="101" y="423"/>
                </a:lnTo>
                <a:lnTo>
                  <a:pt x="102" y="413"/>
                </a:lnTo>
                <a:lnTo>
                  <a:pt x="102" y="403"/>
                </a:lnTo>
                <a:lnTo>
                  <a:pt x="102" y="393"/>
                </a:lnTo>
                <a:lnTo>
                  <a:pt x="101" y="383"/>
                </a:lnTo>
                <a:lnTo>
                  <a:pt x="101" y="374"/>
                </a:lnTo>
                <a:lnTo>
                  <a:pt x="102" y="364"/>
                </a:lnTo>
                <a:lnTo>
                  <a:pt x="105" y="355"/>
                </a:lnTo>
                <a:lnTo>
                  <a:pt x="109" y="348"/>
                </a:lnTo>
                <a:lnTo>
                  <a:pt x="115" y="343"/>
                </a:lnTo>
                <a:lnTo>
                  <a:pt x="122" y="338"/>
                </a:lnTo>
                <a:lnTo>
                  <a:pt x="130" y="334"/>
                </a:lnTo>
                <a:lnTo>
                  <a:pt x="137" y="330"/>
                </a:lnTo>
                <a:lnTo>
                  <a:pt x="144" y="326"/>
                </a:lnTo>
                <a:lnTo>
                  <a:pt x="150" y="320"/>
                </a:lnTo>
                <a:lnTo>
                  <a:pt x="152" y="312"/>
                </a:lnTo>
                <a:lnTo>
                  <a:pt x="154" y="304"/>
                </a:lnTo>
                <a:lnTo>
                  <a:pt x="154" y="296"/>
                </a:lnTo>
                <a:lnTo>
                  <a:pt x="154" y="288"/>
                </a:lnTo>
                <a:lnTo>
                  <a:pt x="153" y="280"/>
                </a:lnTo>
                <a:lnTo>
                  <a:pt x="152" y="272"/>
                </a:lnTo>
                <a:lnTo>
                  <a:pt x="152" y="263"/>
                </a:lnTo>
                <a:lnTo>
                  <a:pt x="154" y="255"/>
                </a:lnTo>
                <a:lnTo>
                  <a:pt x="156" y="247"/>
                </a:lnTo>
                <a:lnTo>
                  <a:pt x="159" y="242"/>
                </a:lnTo>
                <a:lnTo>
                  <a:pt x="162" y="236"/>
                </a:lnTo>
                <a:lnTo>
                  <a:pt x="167" y="230"/>
                </a:lnTo>
                <a:lnTo>
                  <a:pt x="171" y="223"/>
                </a:lnTo>
                <a:lnTo>
                  <a:pt x="177" y="216"/>
                </a:lnTo>
                <a:lnTo>
                  <a:pt x="182" y="209"/>
                </a:lnTo>
                <a:lnTo>
                  <a:pt x="188" y="203"/>
                </a:lnTo>
                <a:lnTo>
                  <a:pt x="193" y="196"/>
                </a:lnTo>
                <a:lnTo>
                  <a:pt x="197" y="189"/>
                </a:lnTo>
                <a:lnTo>
                  <a:pt x="202" y="183"/>
                </a:lnTo>
                <a:lnTo>
                  <a:pt x="206" y="176"/>
                </a:lnTo>
                <a:lnTo>
                  <a:pt x="209" y="170"/>
                </a:lnTo>
                <a:lnTo>
                  <a:pt x="211" y="163"/>
                </a:lnTo>
                <a:lnTo>
                  <a:pt x="212" y="157"/>
                </a:lnTo>
                <a:lnTo>
                  <a:pt x="211" y="151"/>
                </a:lnTo>
                <a:lnTo>
                  <a:pt x="209" y="146"/>
                </a:lnTo>
                <a:lnTo>
                  <a:pt x="208" y="141"/>
                </a:lnTo>
                <a:lnTo>
                  <a:pt x="207" y="136"/>
                </a:lnTo>
                <a:lnTo>
                  <a:pt x="207" y="129"/>
                </a:lnTo>
                <a:lnTo>
                  <a:pt x="207" y="122"/>
                </a:lnTo>
                <a:lnTo>
                  <a:pt x="207" y="114"/>
                </a:lnTo>
                <a:lnTo>
                  <a:pt x="208" y="105"/>
                </a:lnTo>
                <a:lnTo>
                  <a:pt x="209" y="95"/>
                </a:lnTo>
                <a:lnTo>
                  <a:pt x="210" y="86"/>
                </a:lnTo>
                <a:lnTo>
                  <a:pt x="212" y="76"/>
                </a:lnTo>
                <a:lnTo>
                  <a:pt x="213" y="66"/>
                </a:lnTo>
                <a:lnTo>
                  <a:pt x="216" y="56"/>
                </a:lnTo>
                <a:lnTo>
                  <a:pt x="217" y="46"/>
                </a:lnTo>
                <a:lnTo>
                  <a:pt x="219" y="37"/>
                </a:lnTo>
                <a:lnTo>
                  <a:pt x="221" y="29"/>
                </a:lnTo>
                <a:lnTo>
                  <a:pt x="223" y="21"/>
                </a:lnTo>
                <a:lnTo>
                  <a:pt x="224" y="14"/>
                </a:lnTo>
                <a:lnTo>
                  <a:pt x="225" y="8"/>
                </a:lnTo>
                <a:lnTo>
                  <a:pt x="223" y="6"/>
                </a:lnTo>
                <a:lnTo>
                  <a:pt x="220" y="4"/>
                </a:lnTo>
                <a:lnTo>
                  <a:pt x="216" y="0"/>
                </a:lnTo>
                <a:lnTo>
                  <a:pt x="212" y="0"/>
                </a:lnTo>
                <a:lnTo>
                  <a:pt x="204" y="2"/>
                </a:lnTo>
                <a:lnTo>
                  <a:pt x="194" y="8"/>
                </a:lnTo>
                <a:lnTo>
                  <a:pt x="182" y="17"/>
                </a:lnTo>
                <a:lnTo>
                  <a:pt x="171" y="26"/>
                </a:lnTo>
                <a:lnTo>
                  <a:pt x="159" y="38"/>
                </a:lnTo>
                <a:lnTo>
                  <a:pt x="149" y="51"/>
                </a:lnTo>
                <a:lnTo>
                  <a:pt x="141" y="64"/>
                </a:lnTo>
                <a:close/>
              </a:path>
            </a:pathLst>
          </a:custGeom>
          <a:gradFill rotWithShape="1">
            <a:gsLst>
              <a:gs pos="0">
                <a:srgbClr val="FFFF00"/>
              </a:gs>
              <a:gs pos="100000">
                <a:srgbClr val="FFCC00"/>
              </a:gs>
            </a:gsLst>
            <a:lin ang="0" scaled="1"/>
          </a:gradFill>
          <a:ln>
            <a:noFill/>
          </a:ln>
          <a:extLst>
            <a:ext uri="{91240B29-F687-4F45-9708-019B960494DF}">
              <a14:hiddenLine xmlns:a14="http://schemas.microsoft.com/office/drawing/2010/main" w="1651">
                <a:solidFill>
                  <a:srgbClr val="000000"/>
                </a:solidFill>
                <a:round/>
                <a:headEnd/>
                <a:tailEnd/>
              </a14:hiddenLine>
            </a:ext>
          </a:extLst>
        </p:spPr>
        <p:txBody>
          <a:bodyPr/>
          <a:lstStyle/>
          <a:p>
            <a:endParaRPr lang="en-IE"/>
          </a:p>
        </p:txBody>
      </p:sp>
      <p:sp>
        <p:nvSpPr>
          <p:cNvPr id="5336" name="Text Box 217"/>
          <p:cNvSpPr txBox="1">
            <a:spLocks noChangeArrowheads="1"/>
          </p:cNvSpPr>
          <p:nvPr/>
        </p:nvSpPr>
        <p:spPr bwMode="auto">
          <a:xfrm>
            <a:off x="469900" y="4967288"/>
            <a:ext cx="2844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rPr>
              <a:t>Intra-arterial</a:t>
            </a:r>
            <a:br>
              <a:rPr lang="en-US" b="1" dirty="0">
                <a:solidFill>
                  <a:srgbClr val="FFFFFF"/>
                </a:solidFill>
                <a:latin typeface="Helvetica" charset="0"/>
              </a:rPr>
            </a:br>
            <a:r>
              <a:rPr lang="en-US" b="1" dirty="0">
                <a:solidFill>
                  <a:srgbClr val="FFFFFF"/>
                </a:solidFill>
                <a:latin typeface="Helvetica" charset="0"/>
              </a:rPr>
              <a:t>Fat</a:t>
            </a:r>
          </a:p>
        </p:txBody>
      </p:sp>
      <p:sp>
        <p:nvSpPr>
          <p:cNvPr id="5337" name="Line 218"/>
          <p:cNvSpPr>
            <a:spLocks noChangeShapeType="1"/>
          </p:cNvSpPr>
          <p:nvPr/>
        </p:nvSpPr>
        <p:spPr bwMode="auto">
          <a:xfrm rot="11917222" flipH="1">
            <a:off x="1601788" y="5102225"/>
            <a:ext cx="627062" cy="381000"/>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38" name="Freeform 219" descr="Pink tissue paper"/>
          <p:cNvSpPr>
            <a:spLocks/>
          </p:cNvSpPr>
          <p:nvPr/>
        </p:nvSpPr>
        <p:spPr bwMode="auto">
          <a:xfrm>
            <a:off x="6829425" y="4795838"/>
            <a:ext cx="107950" cy="571500"/>
          </a:xfrm>
          <a:custGeom>
            <a:avLst/>
            <a:gdLst>
              <a:gd name="T0" fmla="*/ 2147483647 w 230"/>
              <a:gd name="T1" fmla="*/ 2147483647 h 765"/>
              <a:gd name="T2" fmla="*/ 2147483647 w 230"/>
              <a:gd name="T3" fmla="*/ 2147483647 h 765"/>
              <a:gd name="T4" fmla="*/ 2147483647 w 230"/>
              <a:gd name="T5" fmla="*/ 2147483647 h 765"/>
              <a:gd name="T6" fmla="*/ 2147483647 w 230"/>
              <a:gd name="T7" fmla="*/ 2147483647 h 765"/>
              <a:gd name="T8" fmla="*/ 2147483647 w 230"/>
              <a:gd name="T9" fmla="*/ 2147483647 h 765"/>
              <a:gd name="T10" fmla="*/ 2147483647 w 230"/>
              <a:gd name="T11" fmla="*/ 2147483647 h 765"/>
              <a:gd name="T12" fmla="*/ 2147483647 w 230"/>
              <a:gd name="T13" fmla="*/ 2147483647 h 765"/>
              <a:gd name="T14" fmla="*/ 2147483647 w 230"/>
              <a:gd name="T15" fmla="*/ 2147483647 h 765"/>
              <a:gd name="T16" fmla="*/ 2147483647 w 230"/>
              <a:gd name="T17" fmla="*/ 2147483647 h 765"/>
              <a:gd name="T18" fmla="*/ 2147483647 w 230"/>
              <a:gd name="T19" fmla="*/ 2147483647 h 765"/>
              <a:gd name="T20" fmla="*/ 2147483647 w 230"/>
              <a:gd name="T21" fmla="*/ 2147483647 h 765"/>
              <a:gd name="T22" fmla="*/ 2147483647 w 230"/>
              <a:gd name="T23" fmla="*/ 2147483647 h 765"/>
              <a:gd name="T24" fmla="*/ 2147483647 w 230"/>
              <a:gd name="T25" fmla="*/ 2147483647 h 765"/>
              <a:gd name="T26" fmla="*/ 2147483647 w 230"/>
              <a:gd name="T27" fmla="*/ 2147483647 h 765"/>
              <a:gd name="T28" fmla="*/ 2147483647 w 230"/>
              <a:gd name="T29" fmla="*/ 2147483647 h 765"/>
              <a:gd name="T30" fmla="*/ 2147483647 w 230"/>
              <a:gd name="T31" fmla="*/ 2147483647 h 765"/>
              <a:gd name="T32" fmla="*/ 2147483647 w 230"/>
              <a:gd name="T33" fmla="*/ 2147483647 h 765"/>
              <a:gd name="T34" fmla="*/ 2147483647 w 230"/>
              <a:gd name="T35" fmla="*/ 2147483647 h 765"/>
              <a:gd name="T36" fmla="*/ 2147483647 w 230"/>
              <a:gd name="T37" fmla="*/ 2147483647 h 765"/>
              <a:gd name="T38" fmla="*/ 2147483647 w 230"/>
              <a:gd name="T39" fmla="*/ 2147483647 h 765"/>
              <a:gd name="T40" fmla="*/ 2147483647 w 230"/>
              <a:gd name="T41" fmla="*/ 2147483647 h 765"/>
              <a:gd name="T42" fmla="*/ 2147483647 w 230"/>
              <a:gd name="T43" fmla="*/ 2147483647 h 765"/>
              <a:gd name="T44" fmla="*/ 2147483647 w 230"/>
              <a:gd name="T45" fmla="*/ 2147483647 h 765"/>
              <a:gd name="T46" fmla="*/ 2147483647 w 230"/>
              <a:gd name="T47" fmla="*/ 2147483647 h 765"/>
              <a:gd name="T48" fmla="*/ 2147483647 w 230"/>
              <a:gd name="T49" fmla="*/ 2147483647 h 765"/>
              <a:gd name="T50" fmla="*/ 2147483647 w 230"/>
              <a:gd name="T51" fmla="*/ 2147483647 h 765"/>
              <a:gd name="T52" fmla="*/ 2147483647 w 230"/>
              <a:gd name="T53" fmla="*/ 2147483647 h 765"/>
              <a:gd name="T54" fmla="*/ 2147483647 w 230"/>
              <a:gd name="T55" fmla="*/ 2147483647 h 765"/>
              <a:gd name="T56" fmla="*/ 2147483647 w 230"/>
              <a:gd name="T57" fmla="*/ 2147483647 h 765"/>
              <a:gd name="T58" fmla="*/ 2147483647 w 230"/>
              <a:gd name="T59" fmla="*/ 2147483647 h 765"/>
              <a:gd name="T60" fmla="*/ 2147483647 w 230"/>
              <a:gd name="T61" fmla="*/ 2147483647 h 7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765"/>
              <a:gd name="T95" fmla="*/ 230 w 230"/>
              <a:gd name="T96" fmla="*/ 765 h 7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765">
                <a:moveTo>
                  <a:pt x="40" y="63"/>
                </a:moveTo>
                <a:cubicBezTo>
                  <a:pt x="40" y="74"/>
                  <a:pt x="27" y="106"/>
                  <a:pt x="26" y="125"/>
                </a:cubicBezTo>
                <a:cubicBezTo>
                  <a:pt x="25" y="144"/>
                  <a:pt x="34" y="164"/>
                  <a:pt x="35" y="180"/>
                </a:cubicBezTo>
                <a:cubicBezTo>
                  <a:pt x="36" y="196"/>
                  <a:pt x="33" y="207"/>
                  <a:pt x="31" y="224"/>
                </a:cubicBezTo>
                <a:cubicBezTo>
                  <a:pt x="29" y="241"/>
                  <a:pt x="26" y="257"/>
                  <a:pt x="22" y="279"/>
                </a:cubicBezTo>
                <a:cubicBezTo>
                  <a:pt x="18" y="301"/>
                  <a:pt x="7" y="330"/>
                  <a:pt x="5" y="356"/>
                </a:cubicBezTo>
                <a:cubicBezTo>
                  <a:pt x="3" y="382"/>
                  <a:pt x="6" y="410"/>
                  <a:pt x="8" y="434"/>
                </a:cubicBezTo>
                <a:cubicBezTo>
                  <a:pt x="10" y="458"/>
                  <a:pt x="18" y="480"/>
                  <a:pt x="17" y="498"/>
                </a:cubicBezTo>
                <a:cubicBezTo>
                  <a:pt x="16" y="516"/>
                  <a:pt x="0" y="524"/>
                  <a:pt x="4" y="542"/>
                </a:cubicBezTo>
                <a:cubicBezTo>
                  <a:pt x="8" y="560"/>
                  <a:pt x="35" y="585"/>
                  <a:pt x="41" y="609"/>
                </a:cubicBezTo>
                <a:cubicBezTo>
                  <a:pt x="47" y="633"/>
                  <a:pt x="43" y="669"/>
                  <a:pt x="40" y="684"/>
                </a:cubicBezTo>
                <a:cubicBezTo>
                  <a:pt x="37" y="699"/>
                  <a:pt x="27" y="694"/>
                  <a:pt x="22" y="702"/>
                </a:cubicBezTo>
                <a:cubicBezTo>
                  <a:pt x="17" y="710"/>
                  <a:pt x="6" y="724"/>
                  <a:pt x="11" y="732"/>
                </a:cubicBezTo>
                <a:cubicBezTo>
                  <a:pt x="16" y="740"/>
                  <a:pt x="37" y="745"/>
                  <a:pt x="55" y="750"/>
                </a:cubicBezTo>
                <a:cubicBezTo>
                  <a:pt x="73" y="755"/>
                  <a:pt x="95" y="765"/>
                  <a:pt x="118" y="764"/>
                </a:cubicBezTo>
                <a:cubicBezTo>
                  <a:pt x="141" y="763"/>
                  <a:pt x="187" y="755"/>
                  <a:pt x="196" y="743"/>
                </a:cubicBezTo>
                <a:cubicBezTo>
                  <a:pt x="205" y="731"/>
                  <a:pt x="170" y="709"/>
                  <a:pt x="169" y="692"/>
                </a:cubicBezTo>
                <a:cubicBezTo>
                  <a:pt x="168" y="675"/>
                  <a:pt x="182" y="669"/>
                  <a:pt x="190" y="639"/>
                </a:cubicBezTo>
                <a:cubicBezTo>
                  <a:pt x="198" y="609"/>
                  <a:pt x="211" y="552"/>
                  <a:pt x="217" y="510"/>
                </a:cubicBezTo>
                <a:cubicBezTo>
                  <a:pt x="223" y="468"/>
                  <a:pt x="230" y="431"/>
                  <a:pt x="227" y="389"/>
                </a:cubicBezTo>
                <a:cubicBezTo>
                  <a:pt x="224" y="347"/>
                  <a:pt x="206" y="304"/>
                  <a:pt x="199" y="260"/>
                </a:cubicBezTo>
                <a:cubicBezTo>
                  <a:pt x="192" y="216"/>
                  <a:pt x="185" y="149"/>
                  <a:pt x="182" y="122"/>
                </a:cubicBezTo>
                <a:cubicBezTo>
                  <a:pt x="179" y="95"/>
                  <a:pt x="183" y="105"/>
                  <a:pt x="184" y="96"/>
                </a:cubicBezTo>
                <a:cubicBezTo>
                  <a:pt x="185" y="87"/>
                  <a:pt x="185" y="75"/>
                  <a:pt x="187" y="66"/>
                </a:cubicBezTo>
                <a:cubicBezTo>
                  <a:pt x="189" y="57"/>
                  <a:pt x="198" y="49"/>
                  <a:pt x="197" y="39"/>
                </a:cubicBezTo>
                <a:cubicBezTo>
                  <a:pt x="196" y="29"/>
                  <a:pt x="192" y="12"/>
                  <a:pt x="179" y="6"/>
                </a:cubicBezTo>
                <a:cubicBezTo>
                  <a:pt x="166" y="0"/>
                  <a:pt x="144" y="2"/>
                  <a:pt x="119" y="2"/>
                </a:cubicBezTo>
                <a:cubicBezTo>
                  <a:pt x="94" y="2"/>
                  <a:pt x="44" y="1"/>
                  <a:pt x="26" y="5"/>
                </a:cubicBezTo>
                <a:cubicBezTo>
                  <a:pt x="8" y="9"/>
                  <a:pt x="11" y="19"/>
                  <a:pt x="11" y="27"/>
                </a:cubicBezTo>
                <a:cubicBezTo>
                  <a:pt x="11" y="35"/>
                  <a:pt x="24" y="50"/>
                  <a:pt x="28" y="56"/>
                </a:cubicBezTo>
                <a:cubicBezTo>
                  <a:pt x="32" y="62"/>
                  <a:pt x="40" y="52"/>
                  <a:pt x="40" y="63"/>
                </a:cubicBezTo>
                <a:close/>
              </a:path>
            </a:pathLst>
          </a:custGeom>
          <a:blipFill dpi="0" rotWithShape="1">
            <a:blip r:embed="rId3"/>
            <a:srcRect/>
            <a:tile tx="0" ty="0" sx="100000" sy="100000" flip="none" algn="tl"/>
          </a:blipFill>
          <a:ln w="9525">
            <a:solidFill>
              <a:srgbClr val="FF66CC"/>
            </a:solidFill>
            <a:round/>
            <a:headEnd/>
            <a:tailEnd/>
          </a:ln>
        </p:spPr>
        <p:txBody>
          <a:bodyPr/>
          <a:lstStyle/>
          <a:p>
            <a:endParaRPr lang="en-IE"/>
          </a:p>
        </p:txBody>
      </p:sp>
      <p:sp>
        <p:nvSpPr>
          <p:cNvPr id="5339" name="Text Box 220"/>
          <p:cNvSpPr txBox="1">
            <a:spLocks noChangeArrowheads="1"/>
          </p:cNvSpPr>
          <p:nvPr/>
        </p:nvSpPr>
        <p:spPr bwMode="auto">
          <a:xfrm>
            <a:off x="5457825" y="5162550"/>
            <a:ext cx="284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90000"/>
              </a:lnSpc>
            </a:pPr>
            <a:r>
              <a:rPr lang="en-US" b="1" dirty="0">
                <a:solidFill>
                  <a:srgbClr val="FFFFFF"/>
                </a:solidFill>
                <a:latin typeface="Helvetica" charset="0"/>
              </a:rPr>
              <a:t>Artery</a:t>
            </a:r>
          </a:p>
        </p:txBody>
      </p:sp>
      <p:sp>
        <p:nvSpPr>
          <p:cNvPr id="5340" name="Line 221"/>
          <p:cNvSpPr>
            <a:spLocks noChangeShapeType="1"/>
          </p:cNvSpPr>
          <p:nvPr/>
        </p:nvSpPr>
        <p:spPr bwMode="auto">
          <a:xfrm rot="11917222" flipH="1">
            <a:off x="6189663" y="5083175"/>
            <a:ext cx="627062" cy="381000"/>
          </a:xfrm>
          <a:prstGeom prst="line">
            <a:avLst/>
          </a:prstGeom>
          <a:noFill/>
          <a:ln w="57150">
            <a:solidFill>
              <a:schemeClr val="bg1"/>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IE"/>
          </a:p>
        </p:txBody>
      </p:sp>
      <p:sp>
        <p:nvSpPr>
          <p:cNvPr id="5341" name="Oval 222" descr="Pink tissue paper"/>
          <p:cNvSpPr>
            <a:spLocks noChangeArrowheads="1"/>
          </p:cNvSpPr>
          <p:nvPr/>
        </p:nvSpPr>
        <p:spPr bwMode="auto">
          <a:xfrm>
            <a:off x="6819900" y="4783138"/>
            <a:ext cx="117475" cy="46037"/>
          </a:xfrm>
          <a:prstGeom prst="ellipse">
            <a:avLst/>
          </a:prstGeom>
          <a:blipFill dpi="0" rotWithShape="1">
            <a:blip r:embed="rId3"/>
            <a:srcRect/>
            <a:tile tx="0" ty="0" sx="100000" sy="100000" flip="none" algn="tl"/>
          </a:blipFill>
          <a:ln w="9525">
            <a:solidFill>
              <a:srgbClr val="FF66CC"/>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42" name="Oval 223" descr="Pink tissue paper"/>
          <p:cNvSpPr>
            <a:spLocks noChangeArrowheads="1"/>
          </p:cNvSpPr>
          <p:nvPr/>
        </p:nvSpPr>
        <p:spPr bwMode="auto">
          <a:xfrm>
            <a:off x="6827838" y="5324475"/>
            <a:ext cx="104775" cy="49213"/>
          </a:xfrm>
          <a:prstGeom prst="ellipse">
            <a:avLst/>
          </a:prstGeom>
          <a:blipFill dpi="0" rotWithShape="1">
            <a:blip r:embed="rId3"/>
            <a:srcRect/>
            <a:tile tx="0" ty="0" sx="100000" sy="100000" flip="none" algn="tl"/>
          </a:blipFill>
          <a:ln w="9525">
            <a:solidFill>
              <a:srgbClr val="FF66CC"/>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43" name="Oval 224" descr="Pink tissue paper"/>
          <p:cNvSpPr>
            <a:spLocks noChangeArrowheads="1"/>
          </p:cNvSpPr>
          <p:nvPr/>
        </p:nvSpPr>
        <p:spPr bwMode="auto">
          <a:xfrm>
            <a:off x="2298700" y="4833938"/>
            <a:ext cx="117475" cy="46037"/>
          </a:xfrm>
          <a:prstGeom prst="ellipse">
            <a:avLst/>
          </a:prstGeom>
          <a:blipFill dpi="0" rotWithShape="1">
            <a:blip r:embed="rId3"/>
            <a:srcRect/>
            <a:tile tx="0" ty="0" sx="100000" sy="100000" flip="none" algn="tl"/>
          </a:blipFill>
          <a:ln w="9525">
            <a:solidFill>
              <a:srgbClr val="FF66CC"/>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44" name="Freeform 225"/>
          <p:cNvSpPr>
            <a:spLocks/>
          </p:cNvSpPr>
          <p:nvPr/>
        </p:nvSpPr>
        <p:spPr bwMode="auto">
          <a:xfrm>
            <a:off x="2305050" y="4921250"/>
            <a:ext cx="53975" cy="92075"/>
          </a:xfrm>
          <a:custGeom>
            <a:avLst/>
            <a:gdLst>
              <a:gd name="T0" fmla="*/ 2147483647 w 38"/>
              <a:gd name="T1" fmla="*/ 2147483647 h 58"/>
              <a:gd name="T2" fmla="*/ 2147483647 w 38"/>
              <a:gd name="T3" fmla="*/ 2147483647 h 58"/>
              <a:gd name="T4" fmla="*/ 2147483647 w 38"/>
              <a:gd name="T5" fmla="*/ 2147483647 h 58"/>
              <a:gd name="T6" fmla="*/ 2147483647 w 38"/>
              <a:gd name="T7" fmla="*/ 2147483647 h 58"/>
              <a:gd name="T8" fmla="*/ 2147483647 w 38"/>
              <a:gd name="T9" fmla="*/ 2147483647 h 58"/>
              <a:gd name="T10" fmla="*/ 2147483647 w 38"/>
              <a:gd name="T11" fmla="*/ 2147483647 h 58"/>
              <a:gd name="T12" fmla="*/ 2147483647 w 38"/>
              <a:gd name="T13" fmla="*/ 2147483647 h 58"/>
              <a:gd name="T14" fmla="*/ 2147483647 w 3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8"/>
              <a:gd name="T26" fmla="*/ 38 w 3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8">
                <a:moveTo>
                  <a:pt x="1" y="4"/>
                </a:moveTo>
                <a:cubicBezTo>
                  <a:pt x="0" y="7"/>
                  <a:pt x="6" y="17"/>
                  <a:pt x="7" y="26"/>
                </a:cubicBezTo>
                <a:cubicBezTo>
                  <a:pt x="8" y="35"/>
                  <a:pt x="7" y="54"/>
                  <a:pt x="10" y="56"/>
                </a:cubicBezTo>
                <a:cubicBezTo>
                  <a:pt x="13" y="58"/>
                  <a:pt x="20" y="45"/>
                  <a:pt x="24" y="38"/>
                </a:cubicBezTo>
                <a:cubicBezTo>
                  <a:pt x="28" y="31"/>
                  <a:pt x="32" y="22"/>
                  <a:pt x="34" y="16"/>
                </a:cubicBezTo>
                <a:cubicBezTo>
                  <a:pt x="36" y="10"/>
                  <a:pt x="38" y="2"/>
                  <a:pt x="34" y="1"/>
                </a:cubicBezTo>
                <a:cubicBezTo>
                  <a:pt x="30" y="0"/>
                  <a:pt x="16" y="7"/>
                  <a:pt x="10" y="8"/>
                </a:cubicBezTo>
                <a:cubicBezTo>
                  <a:pt x="4" y="9"/>
                  <a:pt x="2" y="1"/>
                  <a:pt x="1" y="4"/>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E"/>
          </a:p>
        </p:txBody>
      </p:sp>
      <p:sp>
        <p:nvSpPr>
          <p:cNvPr id="5345" name="Freeform 226"/>
          <p:cNvSpPr>
            <a:spLocks/>
          </p:cNvSpPr>
          <p:nvPr/>
        </p:nvSpPr>
        <p:spPr bwMode="auto">
          <a:xfrm rot="-707837">
            <a:off x="2271713" y="4940300"/>
            <a:ext cx="130175" cy="428625"/>
          </a:xfrm>
          <a:custGeom>
            <a:avLst/>
            <a:gdLst>
              <a:gd name="T0" fmla="*/ 2147483647 w 225"/>
              <a:gd name="T1" fmla="*/ 2147483647 h 552"/>
              <a:gd name="T2" fmla="*/ 2147483647 w 225"/>
              <a:gd name="T3" fmla="*/ 2147483647 h 552"/>
              <a:gd name="T4" fmla="*/ 2147483647 w 225"/>
              <a:gd name="T5" fmla="*/ 2147483647 h 552"/>
              <a:gd name="T6" fmla="*/ 2147483647 w 225"/>
              <a:gd name="T7" fmla="*/ 2147483647 h 552"/>
              <a:gd name="T8" fmla="*/ 2147483647 w 225"/>
              <a:gd name="T9" fmla="*/ 2147483647 h 552"/>
              <a:gd name="T10" fmla="*/ 2147483647 w 225"/>
              <a:gd name="T11" fmla="*/ 2147483647 h 552"/>
              <a:gd name="T12" fmla="*/ 2147483647 w 225"/>
              <a:gd name="T13" fmla="*/ 2147483647 h 552"/>
              <a:gd name="T14" fmla="*/ 2147483647 w 225"/>
              <a:gd name="T15" fmla="*/ 2147483647 h 552"/>
              <a:gd name="T16" fmla="*/ 2147483647 w 225"/>
              <a:gd name="T17" fmla="*/ 2147483647 h 552"/>
              <a:gd name="T18" fmla="*/ 2147483647 w 225"/>
              <a:gd name="T19" fmla="*/ 2147483647 h 552"/>
              <a:gd name="T20" fmla="*/ 2147483647 w 225"/>
              <a:gd name="T21" fmla="*/ 2147483647 h 552"/>
              <a:gd name="T22" fmla="*/ 2147483647 w 225"/>
              <a:gd name="T23" fmla="*/ 2147483647 h 552"/>
              <a:gd name="T24" fmla="*/ 2147483647 w 225"/>
              <a:gd name="T25" fmla="*/ 2147483647 h 552"/>
              <a:gd name="T26" fmla="*/ 2147483647 w 225"/>
              <a:gd name="T27" fmla="*/ 2147483647 h 552"/>
              <a:gd name="T28" fmla="*/ 2147483647 w 225"/>
              <a:gd name="T29" fmla="*/ 2147483647 h 552"/>
              <a:gd name="T30" fmla="*/ 2147483647 w 225"/>
              <a:gd name="T31" fmla="*/ 2147483647 h 552"/>
              <a:gd name="T32" fmla="*/ 2147483647 w 225"/>
              <a:gd name="T33" fmla="*/ 2147483647 h 552"/>
              <a:gd name="T34" fmla="*/ 2147483647 w 225"/>
              <a:gd name="T35" fmla="*/ 2147483647 h 552"/>
              <a:gd name="T36" fmla="*/ 2147483647 w 225"/>
              <a:gd name="T37" fmla="*/ 2147483647 h 552"/>
              <a:gd name="T38" fmla="*/ 2147483647 w 225"/>
              <a:gd name="T39" fmla="*/ 2147483647 h 552"/>
              <a:gd name="T40" fmla="*/ 2147483647 w 225"/>
              <a:gd name="T41" fmla="*/ 2147483647 h 552"/>
              <a:gd name="T42" fmla="*/ 2147483647 w 225"/>
              <a:gd name="T43" fmla="*/ 2147483647 h 552"/>
              <a:gd name="T44" fmla="*/ 2147483647 w 225"/>
              <a:gd name="T45" fmla="*/ 2147483647 h 552"/>
              <a:gd name="T46" fmla="*/ 2147483647 w 225"/>
              <a:gd name="T47" fmla="*/ 2147483647 h 552"/>
              <a:gd name="T48" fmla="*/ 2147483647 w 225"/>
              <a:gd name="T49" fmla="*/ 2147483647 h 552"/>
              <a:gd name="T50" fmla="*/ 2147483647 w 225"/>
              <a:gd name="T51" fmla="*/ 2147483647 h 552"/>
              <a:gd name="T52" fmla="*/ 2147483647 w 225"/>
              <a:gd name="T53" fmla="*/ 2147483647 h 552"/>
              <a:gd name="T54" fmla="*/ 2147483647 w 225"/>
              <a:gd name="T55" fmla="*/ 2147483647 h 552"/>
              <a:gd name="T56" fmla="*/ 2147483647 w 225"/>
              <a:gd name="T57" fmla="*/ 2147483647 h 552"/>
              <a:gd name="T58" fmla="*/ 2147483647 w 225"/>
              <a:gd name="T59" fmla="*/ 2147483647 h 552"/>
              <a:gd name="T60" fmla="*/ 2147483647 w 225"/>
              <a:gd name="T61" fmla="*/ 2147483647 h 552"/>
              <a:gd name="T62" fmla="*/ 2147483647 w 225"/>
              <a:gd name="T63" fmla="*/ 2147483647 h 552"/>
              <a:gd name="T64" fmla="*/ 2147483647 w 225"/>
              <a:gd name="T65" fmla="*/ 2147483647 h 552"/>
              <a:gd name="T66" fmla="*/ 2147483647 w 225"/>
              <a:gd name="T67" fmla="*/ 2147483647 h 552"/>
              <a:gd name="T68" fmla="*/ 2147483647 w 225"/>
              <a:gd name="T69" fmla="*/ 2147483647 h 552"/>
              <a:gd name="T70" fmla="*/ 2147483647 w 225"/>
              <a:gd name="T71" fmla="*/ 2147483647 h 552"/>
              <a:gd name="T72" fmla="*/ 2147483647 w 225"/>
              <a:gd name="T73" fmla="*/ 2147483647 h 552"/>
              <a:gd name="T74" fmla="*/ 2147483647 w 225"/>
              <a:gd name="T75" fmla="*/ 2147483647 h 552"/>
              <a:gd name="T76" fmla="*/ 2147483647 w 225"/>
              <a:gd name="T77" fmla="*/ 2147483647 h 552"/>
              <a:gd name="T78" fmla="*/ 2147483647 w 225"/>
              <a:gd name="T79" fmla="*/ 2147483647 h 552"/>
              <a:gd name="T80" fmla="*/ 2147483647 w 225"/>
              <a:gd name="T81" fmla="*/ 2147483647 h 552"/>
              <a:gd name="T82" fmla="*/ 2147483647 w 225"/>
              <a:gd name="T83" fmla="*/ 2147483647 h 552"/>
              <a:gd name="T84" fmla="*/ 2147483647 w 225"/>
              <a:gd name="T85" fmla="*/ 2147483647 h 552"/>
              <a:gd name="T86" fmla="*/ 2147483647 w 225"/>
              <a:gd name="T87" fmla="*/ 2147483647 h 552"/>
              <a:gd name="T88" fmla="*/ 2147483647 w 225"/>
              <a:gd name="T89" fmla="*/ 2147483647 h 552"/>
              <a:gd name="T90" fmla="*/ 2147483647 w 225"/>
              <a:gd name="T91" fmla="*/ 2147483647 h 552"/>
              <a:gd name="T92" fmla="*/ 2147483647 w 225"/>
              <a:gd name="T93" fmla="*/ 2147483647 h 552"/>
              <a:gd name="T94" fmla="*/ 2147483647 w 225"/>
              <a:gd name="T95" fmla="*/ 2147483647 h 552"/>
              <a:gd name="T96" fmla="*/ 2147483647 w 225"/>
              <a:gd name="T97" fmla="*/ 2147483647 h 552"/>
              <a:gd name="T98" fmla="*/ 2147483647 w 225"/>
              <a:gd name="T99" fmla="*/ 2147483647 h 5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552"/>
              <a:gd name="T152" fmla="*/ 225 w 225"/>
              <a:gd name="T153" fmla="*/ 552 h 5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552">
                <a:moveTo>
                  <a:pt x="141" y="64"/>
                </a:moveTo>
                <a:lnTo>
                  <a:pt x="141" y="64"/>
                </a:lnTo>
                <a:lnTo>
                  <a:pt x="133" y="68"/>
                </a:lnTo>
                <a:lnTo>
                  <a:pt x="126" y="71"/>
                </a:lnTo>
                <a:lnTo>
                  <a:pt x="122" y="74"/>
                </a:lnTo>
                <a:lnTo>
                  <a:pt x="120" y="77"/>
                </a:lnTo>
                <a:lnTo>
                  <a:pt x="117" y="80"/>
                </a:lnTo>
                <a:lnTo>
                  <a:pt x="113" y="85"/>
                </a:lnTo>
                <a:lnTo>
                  <a:pt x="109" y="91"/>
                </a:lnTo>
                <a:lnTo>
                  <a:pt x="103" y="98"/>
                </a:lnTo>
                <a:lnTo>
                  <a:pt x="102" y="103"/>
                </a:lnTo>
                <a:lnTo>
                  <a:pt x="100" y="108"/>
                </a:lnTo>
                <a:lnTo>
                  <a:pt x="97" y="113"/>
                </a:lnTo>
                <a:lnTo>
                  <a:pt x="94" y="118"/>
                </a:lnTo>
                <a:lnTo>
                  <a:pt x="90" y="122"/>
                </a:lnTo>
                <a:lnTo>
                  <a:pt x="86" y="127"/>
                </a:lnTo>
                <a:lnTo>
                  <a:pt x="83" y="131"/>
                </a:lnTo>
                <a:lnTo>
                  <a:pt x="81" y="135"/>
                </a:lnTo>
                <a:lnTo>
                  <a:pt x="80" y="137"/>
                </a:lnTo>
                <a:lnTo>
                  <a:pt x="78" y="141"/>
                </a:lnTo>
                <a:lnTo>
                  <a:pt x="75" y="145"/>
                </a:lnTo>
                <a:lnTo>
                  <a:pt x="73" y="150"/>
                </a:lnTo>
                <a:lnTo>
                  <a:pt x="70" y="154"/>
                </a:lnTo>
                <a:lnTo>
                  <a:pt x="67" y="158"/>
                </a:lnTo>
                <a:lnTo>
                  <a:pt x="65" y="163"/>
                </a:lnTo>
                <a:lnTo>
                  <a:pt x="63" y="166"/>
                </a:lnTo>
                <a:lnTo>
                  <a:pt x="61" y="171"/>
                </a:lnTo>
                <a:lnTo>
                  <a:pt x="58" y="175"/>
                </a:lnTo>
                <a:lnTo>
                  <a:pt x="55" y="181"/>
                </a:lnTo>
                <a:lnTo>
                  <a:pt x="52" y="186"/>
                </a:lnTo>
                <a:lnTo>
                  <a:pt x="50" y="190"/>
                </a:lnTo>
                <a:lnTo>
                  <a:pt x="48" y="195"/>
                </a:lnTo>
                <a:lnTo>
                  <a:pt x="45" y="199"/>
                </a:lnTo>
                <a:lnTo>
                  <a:pt x="44" y="203"/>
                </a:lnTo>
                <a:lnTo>
                  <a:pt x="42" y="208"/>
                </a:lnTo>
                <a:lnTo>
                  <a:pt x="39" y="212"/>
                </a:lnTo>
                <a:lnTo>
                  <a:pt x="37" y="215"/>
                </a:lnTo>
                <a:lnTo>
                  <a:pt x="34" y="218"/>
                </a:lnTo>
                <a:lnTo>
                  <a:pt x="33" y="220"/>
                </a:lnTo>
                <a:lnTo>
                  <a:pt x="31" y="223"/>
                </a:lnTo>
                <a:lnTo>
                  <a:pt x="29" y="228"/>
                </a:lnTo>
                <a:lnTo>
                  <a:pt x="29" y="236"/>
                </a:lnTo>
                <a:lnTo>
                  <a:pt x="29" y="238"/>
                </a:lnTo>
                <a:lnTo>
                  <a:pt x="28" y="242"/>
                </a:lnTo>
                <a:lnTo>
                  <a:pt x="27" y="247"/>
                </a:lnTo>
                <a:lnTo>
                  <a:pt x="25" y="252"/>
                </a:lnTo>
                <a:lnTo>
                  <a:pt x="23" y="258"/>
                </a:lnTo>
                <a:lnTo>
                  <a:pt x="22" y="263"/>
                </a:lnTo>
                <a:lnTo>
                  <a:pt x="22" y="267"/>
                </a:lnTo>
                <a:lnTo>
                  <a:pt x="22" y="269"/>
                </a:lnTo>
                <a:lnTo>
                  <a:pt x="21" y="280"/>
                </a:lnTo>
                <a:lnTo>
                  <a:pt x="18" y="290"/>
                </a:lnTo>
                <a:lnTo>
                  <a:pt x="13" y="299"/>
                </a:lnTo>
                <a:lnTo>
                  <a:pt x="9" y="307"/>
                </a:lnTo>
                <a:lnTo>
                  <a:pt x="4" y="317"/>
                </a:lnTo>
                <a:lnTo>
                  <a:pt x="2" y="327"/>
                </a:lnTo>
                <a:lnTo>
                  <a:pt x="0" y="339"/>
                </a:lnTo>
                <a:lnTo>
                  <a:pt x="2" y="353"/>
                </a:lnTo>
                <a:lnTo>
                  <a:pt x="3" y="357"/>
                </a:lnTo>
                <a:lnTo>
                  <a:pt x="5" y="362"/>
                </a:lnTo>
                <a:lnTo>
                  <a:pt x="8" y="366"/>
                </a:lnTo>
                <a:lnTo>
                  <a:pt x="10" y="369"/>
                </a:lnTo>
                <a:lnTo>
                  <a:pt x="11" y="372"/>
                </a:lnTo>
                <a:lnTo>
                  <a:pt x="11" y="377"/>
                </a:lnTo>
                <a:lnTo>
                  <a:pt x="11" y="381"/>
                </a:lnTo>
                <a:lnTo>
                  <a:pt x="11" y="385"/>
                </a:lnTo>
                <a:lnTo>
                  <a:pt x="10" y="394"/>
                </a:lnTo>
                <a:lnTo>
                  <a:pt x="9" y="402"/>
                </a:lnTo>
                <a:lnTo>
                  <a:pt x="9" y="409"/>
                </a:lnTo>
                <a:lnTo>
                  <a:pt x="10" y="416"/>
                </a:lnTo>
                <a:lnTo>
                  <a:pt x="11" y="423"/>
                </a:lnTo>
                <a:lnTo>
                  <a:pt x="12" y="431"/>
                </a:lnTo>
                <a:lnTo>
                  <a:pt x="14" y="438"/>
                </a:lnTo>
                <a:lnTo>
                  <a:pt x="16" y="447"/>
                </a:lnTo>
                <a:lnTo>
                  <a:pt x="16" y="452"/>
                </a:lnTo>
                <a:lnTo>
                  <a:pt x="16" y="458"/>
                </a:lnTo>
                <a:lnTo>
                  <a:pt x="16" y="466"/>
                </a:lnTo>
                <a:lnTo>
                  <a:pt x="15" y="474"/>
                </a:lnTo>
                <a:lnTo>
                  <a:pt x="14" y="482"/>
                </a:lnTo>
                <a:lnTo>
                  <a:pt x="13" y="491"/>
                </a:lnTo>
                <a:lnTo>
                  <a:pt x="12" y="500"/>
                </a:lnTo>
                <a:lnTo>
                  <a:pt x="11" y="508"/>
                </a:lnTo>
                <a:lnTo>
                  <a:pt x="11" y="517"/>
                </a:lnTo>
                <a:lnTo>
                  <a:pt x="12" y="525"/>
                </a:lnTo>
                <a:lnTo>
                  <a:pt x="14" y="533"/>
                </a:lnTo>
                <a:lnTo>
                  <a:pt x="16" y="539"/>
                </a:lnTo>
                <a:lnTo>
                  <a:pt x="20" y="544"/>
                </a:lnTo>
                <a:lnTo>
                  <a:pt x="26" y="548"/>
                </a:lnTo>
                <a:lnTo>
                  <a:pt x="32" y="550"/>
                </a:lnTo>
                <a:lnTo>
                  <a:pt x="41" y="552"/>
                </a:lnTo>
                <a:lnTo>
                  <a:pt x="42" y="546"/>
                </a:lnTo>
                <a:lnTo>
                  <a:pt x="44" y="541"/>
                </a:lnTo>
                <a:lnTo>
                  <a:pt x="44" y="534"/>
                </a:lnTo>
                <a:lnTo>
                  <a:pt x="45" y="527"/>
                </a:lnTo>
                <a:lnTo>
                  <a:pt x="45" y="520"/>
                </a:lnTo>
                <a:lnTo>
                  <a:pt x="45" y="513"/>
                </a:lnTo>
                <a:lnTo>
                  <a:pt x="45" y="507"/>
                </a:lnTo>
                <a:lnTo>
                  <a:pt x="45" y="501"/>
                </a:lnTo>
                <a:lnTo>
                  <a:pt x="48" y="500"/>
                </a:lnTo>
                <a:lnTo>
                  <a:pt x="51" y="497"/>
                </a:lnTo>
                <a:lnTo>
                  <a:pt x="54" y="495"/>
                </a:lnTo>
                <a:lnTo>
                  <a:pt x="57" y="492"/>
                </a:lnTo>
                <a:lnTo>
                  <a:pt x="60" y="489"/>
                </a:lnTo>
                <a:lnTo>
                  <a:pt x="63" y="486"/>
                </a:lnTo>
                <a:lnTo>
                  <a:pt x="66" y="484"/>
                </a:lnTo>
                <a:lnTo>
                  <a:pt x="68" y="482"/>
                </a:lnTo>
                <a:lnTo>
                  <a:pt x="73" y="477"/>
                </a:lnTo>
                <a:lnTo>
                  <a:pt x="77" y="471"/>
                </a:lnTo>
                <a:lnTo>
                  <a:pt x="79" y="464"/>
                </a:lnTo>
                <a:lnTo>
                  <a:pt x="82" y="457"/>
                </a:lnTo>
                <a:lnTo>
                  <a:pt x="84" y="449"/>
                </a:lnTo>
                <a:lnTo>
                  <a:pt x="87" y="442"/>
                </a:lnTo>
                <a:lnTo>
                  <a:pt x="92" y="436"/>
                </a:lnTo>
                <a:lnTo>
                  <a:pt x="99" y="431"/>
                </a:lnTo>
                <a:lnTo>
                  <a:pt x="101" y="423"/>
                </a:lnTo>
                <a:lnTo>
                  <a:pt x="102" y="413"/>
                </a:lnTo>
                <a:lnTo>
                  <a:pt x="102" y="403"/>
                </a:lnTo>
                <a:lnTo>
                  <a:pt x="102" y="393"/>
                </a:lnTo>
                <a:lnTo>
                  <a:pt x="101" y="383"/>
                </a:lnTo>
                <a:lnTo>
                  <a:pt x="101" y="374"/>
                </a:lnTo>
                <a:lnTo>
                  <a:pt x="102" y="364"/>
                </a:lnTo>
                <a:lnTo>
                  <a:pt x="105" y="355"/>
                </a:lnTo>
                <a:lnTo>
                  <a:pt x="109" y="348"/>
                </a:lnTo>
                <a:lnTo>
                  <a:pt x="115" y="343"/>
                </a:lnTo>
                <a:lnTo>
                  <a:pt x="122" y="338"/>
                </a:lnTo>
                <a:lnTo>
                  <a:pt x="130" y="334"/>
                </a:lnTo>
                <a:lnTo>
                  <a:pt x="137" y="330"/>
                </a:lnTo>
                <a:lnTo>
                  <a:pt x="144" y="326"/>
                </a:lnTo>
                <a:lnTo>
                  <a:pt x="150" y="320"/>
                </a:lnTo>
                <a:lnTo>
                  <a:pt x="152" y="312"/>
                </a:lnTo>
                <a:lnTo>
                  <a:pt x="154" y="304"/>
                </a:lnTo>
                <a:lnTo>
                  <a:pt x="154" y="296"/>
                </a:lnTo>
                <a:lnTo>
                  <a:pt x="154" y="288"/>
                </a:lnTo>
                <a:lnTo>
                  <a:pt x="153" y="280"/>
                </a:lnTo>
                <a:lnTo>
                  <a:pt x="152" y="272"/>
                </a:lnTo>
                <a:lnTo>
                  <a:pt x="152" y="263"/>
                </a:lnTo>
                <a:lnTo>
                  <a:pt x="154" y="255"/>
                </a:lnTo>
                <a:lnTo>
                  <a:pt x="156" y="247"/>
                </a:lnTo>
                <a:lnTo>
                  <a:pt x="159" y="242"/>
                </a:lnTo>
                <a:lnTo>
                  <a:pt x="162" y="236"/>
                </a:lnTo>
                <a:lnTo>
                  <a:pt x="167" y="230"/>
                </a:lnTo>
                <a:lnTo>
                  <a:pt x="171" y="223"/>
                </a:lnTo>
                <a:lnTo>
                  <a:pt x="177" y="216"/>
                </a:lnTo>
                <a:lnTo>
                  <a:pt x="182" y="209"/>
                </a:lnTo>
                <a:lnTo>
                  <a:pt x="188" y="203"/>
                </a:lnTo>
                <a:lnTo>
                  <a:pt x="193" y="196"/>
                </a:lnTo>
                <a:lnTo>
                  <a:pt x="197" y="189"/>
                </a:lnTo>
                <a:lnTo>
                  <a:pt x="202" y="183"/>
                </a:lnTo>
                <a:lnTo>
                  <a:pt x="206" y="176"/>
                </a:lnTo>
                <a:lnTo>
                  <a:pt x="209" y="170"/>
                </a:lnTo>
                <a:lnTo>
                  <a:pt x="211" y="163"/>
                </a:lnTo>
                <a:lnTo>
                  <a:pt x="212" y="157"/>
                </a:lnTo>
                <a:lnTo>
                  <a:pt x="211" y="151"/>
                </a:lnTo>
                <a:lnTo>
                  <a:pt x="209" y="146"/>
                </a:lnTo>
                <a:lnTo>
                  <a:pt x="208" y="141"/>
                </a:lnTo>
                <a:lnTo>
                  <a:pt x="207" y="136"/>
                </a:lnTo>
                <a:lnTo>
                  <a:pt x="207" y="129"/>
                </a:lnTo>
                <a:lnTo>
                  <a:pt x="207" y="122"/>
                </a:lnTo>
                <a:lnTo>
                  <a:pt x="207" y="114"/>
                </a:lnTo>
                <a:lnTo>
                  <a:pt x="208" y="105"/>
                </a:lnTo>
                <a:lnTo>
                  <a:pt x="209" y="95"/>
                </a:lnTo>
                <a:lnTo>
                  <a:pt x="210" y="86"/>
                </a:lnTo>
                <a:lnTo>
                  <a:pt x="212" y="76"/>
                </a:lnTo>
                <a:lnTo>
                  <a:pt x="213" y="66"/>
                </a:lnTo>
                <a:lnTo>
                  <a:pt x="216" y="56"/>
                </a:lnTo>
                <a:lnTo>
                  <a:pt x="217" y="46"/>
                </a:lnTo>
                <a:lnTo>
                  <a:pt x="219" y="37"/>
                </a:lnTo>
                <a:lnTo>
                  <a:pt x="221" y="29"/>
                </a:lnTo>
                <a:lnTo>
                  <a:pt x="223" y="21"/>
                </a:lnTo>
                <a:lnTo>
                  <a:pt x="224" y="14"/>
                </a:lnTo>
                <a:lnTo>
                  <a:pt x="225" y="8"/>
                </a:lnTo>
                <a:lnTo>
                  <a:pt x="223" y="6"/>
                </a:lnTo>
                <a:lnTo>
                  <a:pt x="220" y="4"/>
                </a:lnTo>
                <a:lnTo>
                  <a:pt x="216" y="0"/>
                </a:lnTo>
                <a:lnTo>
                  <a:pt x="212" y="0"/>
                </a:lnTo>
                <a:lnTo>
                  <a:pt x="204" y="2"/>
                </a:lnTo>
                <a:lnTo>
                  <a:pt x="194" y="8"/>
                </a:lnTo>
                <a:lnTo>
                  <a:pt x="182" y="17"/>
                </a:lnTo>
                <a:lnTo>
                  <a:pt x="171" y="26"/>
                </a:lnTo>
                <a:lnTo>
                  <a:pt x="159" y="38"/>
                </a:lnTo>
                <a:lnTo>
                  <a:pt x="149" y="51"/>
                </a:lnTo>
                <a:lnTo>
                  <a:pt x="141" y="64"/>
                </a:lnTo>
                <a:close/>
              </a:path>
            </a:pathLst>
          </a:custGeom>
          <a:gradFill rotWithShape="1">
            <a:gsLst>
              <a:gs pos="0">
                <a:srgbClr val="FFCC00"/>
              </a:gs>
              <a:gs pos="100000">
                <a:srgbClr val="FFFF00"/>
              </a:gs>
            </a:gsLst>
            <a:lin ang="0" scaled="1"/>
          </a:gradFill>
          <a:ln>
            <a:noFill/>
          </a:ln>
          <a:extLst>
            <a:ext uri="{91240B29-F687-4F45-9708-019B960494DF}">
              <a14:hiddenLine xmlns:a14="http://schemas.microsoft.com/office/drawing/2010/main" w="1651">
                <a:solidFill>
                  <a:srgbClr val="000000"/>
                </a:solidFill>
                <a:round/>
                <a:headEnd/>
                <a:tailEnd/>
              </a14:hiddenLine>
            </a:ext>
          </a:extLst>
        </p:spPr>
        <p:txBody>
          <a:bodyPr/>
          <a:lstStyle/>
          <a:p>
            <a:endParaRPr lang="en-IE"/>
          </a:p>
        </p:txBody>
      </p:sp>
      <p:sp>
        <p:nvSpPr>
          <p:cNvPr id="5346" name="Oval 227" descr="Pink tissue paper"/>
          <p:cNvSpPr>
            <a:spLocks noChangeArrowheads="1"/>
          </p:cNvSpPr>
          <p:nvPr/>
        </p:nvSpPr>
        <p:spPr bwMode="auto">
          <a:xfrm>
            <a:off x="2298700" y="5362575"/>
            <a:ext cx="120650" cy="44450"/>
          </a:xfrm>
          <a:prstGeom prst="ellipse">
            <a:avLst/>
          </a:prstGeom>
          <a:blipFill dpi="0" rotWithShape="1">
            <a:blip r:embed="rId3"/>
            <a:srcRect/>
            <a:tile tx="0" ty="0" sx="100000" sy="100000" flip="none" algn="tl"/>
          </a:blipFill>
          <a:ln w="9525">
            <a:solidFill>
              <a:srgbClr val="FF66CC"/>
            </a:solidFill>
            <a:round/>
            <a:headEnd/>
            <a:tailEnd/>
          </a:ln>
        </p:spPr>
        <p:txBody>
          <a:bodyPr wrap="none" anchor="ctr"/>
          <a:lstStyle/>
          <a:p>
            <a:pPr algn="ctr" eaLnBrk="0" hangingPunct="0"/>
            <a:endParaRPr lang="en-US" sz="2000" dirty="0">
              <a:solidFill>
                <a:srgbClr val="000000"/>
              </a:solidFill>
              <a:latin typeface="Helvetica" charset="0"/>
            </a:endParaRPr>
          </a:p>
        </p:txBody>
      </p:sp>
      <p:sp>
        <p:nvSpPr>
          <p:cNvPr id="5347" name="Arc 228"/>
          <p:cNvSpPr>
            <a:spLocks/>
          </p:cNvSpPr>
          <p:nvPr/>
        </p:nvSpPr>
        <p:spPr bwMode="auto">
          <a:xfrm flipH="1">
            <a:off x="7046913" y="1855788"/>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48" name="Arc 229"/>
          <p:cNvSpPr>
            <a:spLocks/>
          </p:cNvSpPr>
          <p:nvPr/>
        </p:nvSpPr>
        <p:spPr bwMode="auto">
          <a:xfrm flipH="1">
            <a:off x="7053263" y="186690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49" name="Arc 230"/>
          <p:cNvSpPr>
            <a:spLocks/>
          </p:cNvSpPr>
          <p:nvPr/>
        </p:nvSpPr>
        <p:spPr bwMode="auto">
          <a:xfrm flipH="1">
            <a:off x="7148513" y="181610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0" name="Arc 231"/>
          <p:cNvSpPr>
            <a:spLocks/>
          </p:cNvSpPr>
          <p:nvPr/>
        </p:nvSpPr>
        <p:spPr bwMode="auto">
          <a:xfrm flipH="1">
            <a:off x="7123113" y="184785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1" name="Arc 232"/>
          <p:cNvSpPr>
            <a:spLocks/>
          </p:cNvSpPr>
          <p:nvPr/>
        </p:nvSpPr>
        <p:spPr bwMode="auto">
          <a:xfrm flipH="1">
            <a:off x="7127875" y="1793875"/>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2" name="Arc 233"/>
          <p:cNvSpPr>
            <a:spLocks/>
          </p:cNvSpPr>
          <p:nvPr/>
        </p:nvSpPr>
        <p:spPr bwMode="auto">
          <a:xfrm flipH="1">
            <a:off x="7142163" y="178435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3" name="Arc 234"/>
          <p:cNvSpPr>
            <a:spLocks/>
          </p:cNvSpPr>
          <p:nvPr/>
        </p:nvSpPr>
        <p:spPr bwMode="auto">
          <a:xfrm flipH="1">
            <a:off x="7040563" y="1836738"/>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4" name="Arc 235"/>
          <p:cNvSpPr>
            <a:spLocks/>
          </p:cNvSpPr>
          <p:nvPr/>
        </p:nvSpPr>
        <p:spPr bwMode="auto">
          <a:xfrm flipH="1">
            <a:off x="7207250" y="172720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5" name="Arc 236"/>
          <p:cNvSpPr>
            <a:spLocks/>
          </p:cNvSpPr>
          <p:nvPr/>
        </p:nvSpPr>
        <p:spPr bwMode="auto">
          <a:xfrm flipH="1">
            <a:off x="7173913" y="1731963"/>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6" name="Arc 237"/>
          <p:cNvSpPr>
            <a:spLocks/>
          </p:cNvSpPr>
          <p:nvPr/>
        </p:nvSpPr>
        <p:spPr bwMode="auto">
          <a:xfrm rot="5051609" flipH="1" flipV="1">
            <a:off x="7023101" y="1911350"/>
            <a:ext cx="234950" cy="13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7" name="Arc 238"/>
          <p:cNvSpPr>
            <a:spLocks/>
          </p:cNvSpPr>
          <p:nvPr/>
        </p:nvSpPr>
        <p:spPr bwMode="auto">
          <a:xfrm flipH="1">
            <a:off x="7088188" y="1789113"/>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8" name="Arc 239"/>
          <p:cNvSpPr>
            <a:spLocks/>
          </p:cNvSpPr>
          <p:nvPr/>
        </p:nvSpPr>
        <p:spPr bwMode="auto">
          <a:xfrm flipH="1">
            <a:off x="7011988" y="1957388"/>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59" name="Arc 240"/>
          <p:cNvSpPr>
            <a:spLocks/>
          </p:cNvSpPr>
          <p:nvPr/>
        </p:nvSpPr>
        <p:spPr bwMode="auto">
          <a:xfrm flipH="1">
            <a:off x="7131050" y="1865313"/>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60" name="Arc 241"/>
          <p:cNvSpPr>
            <a:spLocks/>
          </p:cNvSpPr>
          <p:nvPr/>
        </p:nvSpPr>
        <p:spPr bwMode="auto">
          <a:xfrm rot="1706758" flipH="1">
            <a:off x="7208838" y="1676400"/>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61" name="Arc 242"/>
          <p:cNvSpPr>
            <a:spLocks/>
          </p:cNvSpPr>
          <p:nvPr/>
        </p:nvSpPr>
        <p:spPr bwMode="auto">
          <a:xfrm rot="1706758" flipH="1">
            <a:off x="7208838" y="1665288"/>
            <a:ext cx="114300" cy="1809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62" name="Freeform 243"/>
          <p:cNvSpPr>
            <a:spLocks/>
          </p:cNvSpPr>
          <p:nvPr/>
        </p:nvSpPr>
        <p:spPr bwMode="auto">
          <a:xfrm>
            <a:off x="7437438" y="2293938"/>
            <a:ext cx="119062" cy="155575"/>
          </a:xfrm>
          <a:custGeom>
            <a:avLst/>
            <a:gdLst>
              <a:gd name="T0" fmla="*/ 2147483647 w 84"/>
              <a:gd name="T1" fmla="*/ 2147483647 h 98"/>
              <a:gd name="T2" fmla="*/ 2147483647 w 84"/>
              <a:gd name="T3" fmla="*/ 2147483647 h 98"/>
              <a:gd name="T4" fmla="*/ 2147483647 w 84"/>
              <a:gd name="T5" fmla="*/ 2147483647 h 98"/>
              <a:gd name="T6" fmla="*/ 2147483647 w 84"/>
              <a:gd name="T7" fmla="*/ 2147483647 h 98"/>
              <a:gd name="T8" fmla="*/ 2147483647 w 84"/>
              <a:gd name="T9" fmla="*/ 2147483647 h 98"/>
              <a:gd name="T10" fmla="*/ 2147483647 w 84"/>
              <a:gd name="T11" fmla="*/ 2147483647 h 98"/>
              <a:gd name="T12" fmla="*/ 2147483647 w 84"/>
              <a:gd name="T13" fmla="*/ 2147483647 h 98"/>
              <a:gd name="T14" fmla="*/ 2147483647 w 84"/>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98"/>
              <a:gd name="T26" fmla="*/ 84 w 84"/>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98">
                <a:moveTo>
                  <a:pt x="69" y="1"/>
                </a:moveTo>
                <a:cubicBezTo>
                  <a:pt x="76" y="0"/>
                  <a:pt x="71" y="20"/>
                  <a:pt x="71" y="30"/>
                </a:cubicBezTo>
                <a:cubicBezTo>
                  <a:pt x="71" y="40"/>
                  <a:pt x="67" y="50"/>
                  <a:pt x="68" y="60"/>
                </a:cubicBezTo>
                <a:cubicBezTo>
                  <a:pt x="69" y="70"/>
                  <a:pt x="84" y="88"/>
                  <a:pt x="80" y="93"/>
                </a:cubicBezTo>
                <a:cubicBezTo>
                  <a:pt x="76" y="98"/>
                  <a:pt x="58" y="95"/>
                  <a:pt x="45" y="91"/>
                </a:cubicBezTo>
                <a:cubicBezTo>
                  <a:pt x="32" y="87"/>
                  <a:pt x="6" y="81"/>
                  <a:pt x="3" y="72"/>
                </a:cubicBezTo>
                <a:cubicBezTo>
                  <a:pt x="0" y="63"/>
                  <a:pt x="15" y="46"/>
                  <a:pt x="26" y="34"/>
                </a:cubicBezTo>
                <a:cubicBezTo>
                  <a:pt x="37" y="22"/>
                  <a:pt x="62" y="2"/>
                  <a:pt x="69" y="1"/>
                </a:cubicBezTo>
                <a:close/>
              </a:path>
            </a:pathLst>
          </a:custGeom>
          <a:solidFill>
            <a:srgbClr val="FFCC99"/>
          </a:solidFill>
          <a:ln w="3175">
            <a:solidFill>
              <a:srgbClr val="FFCC99"/>
            </a:solidFill>
            <a:round/>
            <a:headEnd/>
            <a:tailEnd/>
          </a:ln>
        </p:spPr>
        <p:txBody>
          <a:bodyPr/>
          <a:lstStyle/>
          <a:p>
            <a:endParaRPr lang="en-IE"/>
          </a:p>
        </p:txBody>
      </p:sp>
      <p:sp>
        <p:nvSpPr>
          <p:cNvPr id="5363" name="Arc 244"/>
          <p:cNvSpPr>
            <a:spLocks/>
          </p:cNvSpPr>
          <p:nvPr/>
        </p:nvSpPr>
        <p:spPr bwMode="auto">
          <a:xfrm flipH="1" flipV="1">
            <a:off x="7434263" y="2352675"/>
            <a:ext cx="114300" cy="88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64" name="Arc 245"/>
          <p:cNvSpPr>
            <a:spLocks/>
          </p:cNvSpPr>
          <p:nvPr/>
        </p:nvSpPr>
        <p:spPr bwMode="auto">
          <a:xfrm rot="-283546" flipH="1" flipV="1">
            <a:off x="7440613" y="2341563"/>
            <a:ext cx="114300" cy="88900"/>
          </a:xfrm>
          <a:custGeom>
            <a:avLst/>
            <a:gdLst>
              <a:gd name="T0" fmla="*/ 0 w 21559"/>
              <a:gd name="T1" fmla="*/ 0 h 21600"/>
              <a:gd name="T2" fmla="*/ 2147483647 w 21559"/>
              <a:gd name="T3" fmla="*/ 2147483647 h 21600"/>
              <a:gd name="T4" fmla="*/ 0 w 21559"/>
              <a:gd name="T5" fmla="*/ 2147483647 h 21600"/>
              <a:gd name="T6" fmla="*/ 0 60000 65536"/>
              <a:gd name="T7" fmla="*/ 0 60000 65536"/>
              <a:gd name="T8" fmla="*/ 0 60000 65536"/>
              <a:gd name="T9" fmla="*/ 0 w 21559"/>
              <a:gd name="T10" fmla="*/ 0 h 21600"/>
              <a:gd name="T11" fmla="*/ 21559 w 21559"/>
              <a:gd name="T12" fmla="*/ 21600 h 21600"/>
            </a:gdLst>
            <a:ahLst/>
            <a:cxnLst>
              <a:cxn ang="T6">
                <a:pos x="T0" y="T1"/>
              </a:cxn>
              <a:cxn ang="T7">
                <a:pos x="T2" y="T3"/>
              </a:cxn>
              <a:cxn ang="T8">
                <a:pos x="T4" y="T5"/>
              </a:cxn>
            </a:cxnLst>
            <a:rect l="T9" t="T10" r="T11" b="T12"/>
            <a:pathLst>
              <a:path w="21559" h="21600" fill="none" extrusionOk="0">
                <a:moveTo>
                  <a:pt x="-1" y="0"/>
                </a:moveTo>
                <a:cubicBezTo>
                  <a:pt x="11414" y="0"/>
                  <a:pt x="20857" y="8880"/>
                  <a:pt x="21559" y="20272"/>
                </a:cubicBezTo>
              </a:path>
              <a:path w="21559" h="21600" stroke="0" extrusionOk="0">
                <a:moveTo>
                  <a:pt x="-1" y="0"/>
                </a:moveTo>
                <a:cubicBezTo>
                  <a:pt x="11414" y="0"/>
                  <a:pt x="20857" y="8880"/>
                  <a:pt x="21559" y="20272"/>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5365" name="Freeform 246"/>
          <p:cNvSpPr>
            <a:spLocks/>
          </p:cNvSpPr>
          <p:nvPr/>
        </p:nvSpPr>
        <p:spPr bwMode="auto">
          <a:xfrm>
            <a:off x="7391400" y="2260600"/>
            <a:ext cx="169863" cy="203200"/>
          </a:xfrm>
          <a:custGeom>
            <a:avLst/>
            <a:gdLst>
              <a:gd name="T0" fmla="*/ 2147483647 w 120"/>
              <a:gd name="T1" fmla="*/ 2147483647 h 128"/>
              <a:gd name="T2" fmla="*/ 2147483647 w 120"/>
              <a:gd name="T3" fmla="*/ 2147483647 h 128"/>
              <a:gd name="T4" fmla="*/ 2147483647 w 120"/>
              <a:gd name="T5" fmla="*/ 2147483647 h 128"/>
              <a:gd name="T6" fmla="*/ 2147483647 w 120"/>
              <a:gd name="T7" fmla="*/ 2147483647 h 128"/>
              <a:gd name="T8" fmla="*/ 2147483647 w 120"/>
              <a:gd name="T9" fmla="*/ 2147483647 h 128"/>
              <a:gd name="T10" fmla="*/ 2147483647 w 120"/>
              <a:gd name="T11" fmla="*/ 2147483647 h 128"/>
              <a:gd name="T12" fmla="*/ 2147483647 w 120"/>
              <a:gd name="T13" fmla="*/ 2147483647 h 128"/>
              <a:gd name="T14" fmla="*/ 2147483647 w 120"/>
              <a:gd name="T15" fmla="*/ 2147483647 h 128"/>
              <a:gd name="T16" fmla="*/ 2147483647 w 120"/>
              <a:gd name="T17" fmla="*/ 2147483647 h 128"/>
              <a:gd name="T18" fmla="*/ 2147483647 w 120"/>
              <a:gd name="T19" fmla="*/ 2147483647 h 128"/>
              <a:gd name="T20" fmla="*/ 2147483647 w 120"/>
              <a:gd name="T21" fmla="*/ 214748364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28"/>
              <a:gd name="T35" fmla="*/ 120 w 120"/>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28">
                <a:moveTo>
                  <a:pt x="2" y="4"/>
                </a:moveTo>
                <a:cubicBezTo>
                  <a:pt x="0" y="8"/>
                  <a:pt x="0" y="25"/>
                  <a:pt x="3" y="40"/>
                </a:cubicBezTo>
                <a:cubicBezTo>
                  <a:pt x="6" y="55"/>
                  <a:pt x="11" y="83"/>
                  <a:pt x="21" y="97"/>
                </a:cubicBezTo>
                <a:cubicBezTo>
                  <a:pt x="31" y="111"/>
                  <a:pt x="50" y="124"/>
                  <a:pt x="65" y="126"/>
                </a:cubicBezTo>
                <a:cubicBezTo>
                  <a:pt x="80" y="128"/>
                  <a:pt x="106" y="115"/>
                  <a:pt x="113" y="108"/>
                </a:cubicBezTo>
                <a:cubicBezTo>
                  <a:pt x="120" y="101"/>
                  <a:pt x="107" y="93"/>
                  <a:pt x="105" y="85"/>
                </a:cubicBezTo>
                <a:cubicBezTo>
                  <a:pt x="103" y="77"/>
                  <a:pt x="105" y="65"/>
                  <a:pt x="101" y="61"/>
                </a:cubicBezTo>
                <a:cubicBezTo>
                  <a:pt x="97" y="57"/>
                  <a:pt x="94" y="62"/>
                  <a:pt x="83" y="61"/>
                </a:cubicBezTo>
                <a:cubicBezTo>
                  <a:pt x="72" y="60"/>
                  <a:pt x="44" y="62"/>
                  <a:pt x="33" y="55"/>
                </a:cubicBezTo>
                <a:cubicBezTo>
                  <a:pt x="22" y="48"/>
                  <a:pt x="20" y="26"/>
                  <a:pt x="15" y="18"/>
                </a:cubicBezTo>
                <a:cubicBezTo>
                  <a:pt x="10" y="10"/>
                  <a:pt x="4" y="0"/>
                  <a:pt x="2" y="4"/>
                </a:cubicBezTo>
                <a:close/>
              </a:path>
            </a:pathLst>
          </a:custGeom>
          <a:solidFill>
            <a:srgbClr val="000066"/>
          </a:solidFill>
          <a:ln w="9525">
            <a:solidFill>
              <a:schemeClr val="tx1"/>
            </a:solidFill>
            <a:round/>
            <a:headEnd/>
            <a:tailEnd/>
          </a:ln>
        </p:spPr>
        <p:txBody>
          <a:bodyPr/>
          <a:lstStyle/>
          <a:p>
            <a:endParaRPr lang="en-IE"/>
          </a:p>
        </p:txBody>
      </p:sp>
    </p:spTree>
    <p:extLst>
      <p:ext uri="{BB962C8B-B14F-4D97-AF65-F5344CB8AC3E}">
        <p14:creationId xmlns:p14="http://schemas.microsoft.com/office/powerpoint/2010/main" val="12415861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DPPIV (Gliptins) &amp; Microalbuminuria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844465"/>
              </p:ext>
            </p:extLst>
          </p:nvPr>
        </p:nvGraphicFramePr>
        <p:xfrm>
          <a:off x="457200" y="1600200"/>
          <a:ext cx="8229600" cy="2667000"/>
        </p:xfrm>
        <a:graphic>
          <a:graphicData uri="http://schemas.openxmlformats.org/drawingml/2006/table">
            <a:tbl>
              <a:tblPr firstRow="1" bandRow="1">
                <a:tableStyleId>{5C22544A-7EE6-4342-B048-85BDC9FD1C3A}</a:tableStyleId>
              </a:tblPr>
              <a:tblGrid>
                <a:gridCol w="2057400"/>
                <a:gridCol w="4234543"/>
                <a:gridCol w="1729377"/>
                <a:gridCol w="208280"/>
              </a:tblGrid>
              <a:tr h="370840">
                <a:tc>
                  <a:txBody>
                    <a:bodyPr/>
                    <a:lstStyle/>
                    <a:p>
                      <a:r>
                        <a:rPr lang="en-US" dirty="0" smtClean="0"/>
                        <a:t>Acute Pancreatitis</a:t>
                      </a:r>
                      <a:endParaRPr lang="en-US" dirty="0"/>
                    </a:p>
                  </a:txBody>
                  <a:tcPr/>
                </a:tc>
                <a:tc>
                  <a:txBody>
                    <a:bodyPr/>
                    <a:lstStyle/>
                    <a:p>
                      <a:r>
                        <a:rPr lang="en-US" dirty="0" smtClean="0"/>
                        <a:t> Drug</a:t>
                      </a:r>
                      <a:r>
                        <a:rPr lang="en-US" baseline="0" dirty="0" smtClean="0"/>
                        <a:t> Arm</a:t>
                      </a:r>
                      <a:endParaRPr lang="en-US" dirty="0"/>
                    </a:p>
                  </a:txBody>
                  <a:tcPr/>
                </a:tc>
                <a:tc>
                  <a:txBody>
                    <a:bodyPr/>
                    <a:lstStyle/>
                    <a:p>
                      <a:r>
                        <a:rPr lang="en-US" dirty="0" smtClean="0"/>
                        <a:t>Placebo</a:t>
                      </a:r>
                      <a:r>
                        <a:rPr lang="en-US" baseline="0" dirty="0" smtClean="0"/>
                        <a:t> Arm</a:t>
                      </a:r>
                      <a:endParaRPr lang="en-US" dirty="0"/>
                    </a:p>
                  </a:txBody>
                  <a:tcPr/>
                </a:tc>
                <a:tc>
                  <a:txBody>
                    <a:bodyPr/>
                    <a:lstStyle/>
                    <a:p>
                      <a:endParaRPr lang="en-US" dirty="0"/>
                    </a:p>
                  </a:txBody>
                  <a:tcPr/>
                </a:tc>
              </a:tr>
              <a:tr h="370840">
                <a:tc>
                  <a:txBody>
                    <a:bodyPr/>
                    <a:lstStyle/>
                    <a:p>
                      <a:r>
                        <a:rPr lang="en-US" dirty="0" smtClean="0"/>
                        <a:t>Alogliptin (EXAMINE) </a:t>
                      </a:r>
                      <a:endParaRPr lang="en-US" dirty="0"/>
                    </a:p>
                  </a:txBody>
                  <a:tcPr/>
                </a:tc>
                <a:tc>
                  <a:txBody>
                    <a:bodyPr/>
                    <a:lstStyle/>
                    <a:p>
                      <a:r>
                        <a:rPr lang="en-US" dirty="0" smtClean="0"/>
                        <a:t>Reduced</a:t>
                      </a:r>
                      <a:r>
                        <a:rPr lang="en-US" baseline="0" dirty="0" smtClean="0"/>
                        <a:t> progression</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smtClean="0"/>
                    </a:p>
                    <a:p>
                      <a:r>
                        <a:rPr lang="en-US" dirty="0" smtClean="0"/>
                        <a:t>Saxagliptin ( Savor TIMI 53) 16000 </a:t>
                      </a:r>
                      <a:endParaRPr lang="en-US" dirty="0"/>
                    </a:p>
                  </a:txBody>
                  <a:tcPr/>
                </a:tc>
                <a:tc>
                  <a:txBody>
                    <a:bodyPr/>
                    <a:lstStyle/>
                    <a:p>
                      <a:endParaRPr lang="en-US" dirty="0" smtClean="0"/>
                    </a:p>
                    <a:p>
                      <a:r>
                        <a:rPr lang="en-US" dirty="0" smtClean="0"/>
                        <a:t>Significant</a:t>
                      </a:r>
                      <a:r>
                        <a:rPr lang="en-US" baseline="0" dirty="0" smtClean="0"/>
                        <a:t> reduction in progression* and more improved</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45536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DPPIV (Gliptins) &amp; Hypoglycemia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7486418"/>
              </p:ext>
            </p:extLst>
          </p:nvPr>
        </p:nvGraphicFramePr>
        <p:xfrm>
          <a:off x="108856" y="1600200"/>
          <a:ext cx="8950476" cy="2941320"/>
        </p:xfrm>
        <a:graphic>
          <a:graphicData uri="http://schemas.openxmlformats.org/drawingml/2006/table">
            <a:tbl>
              <a:tblPr firstRow="1" bandRow="1">
                <a:tableStyleId>{5C22544A-7EE6-4342-B048-85BDC9FD1C3A}</a:tableStyleId>
              </a:tblPr>
              <a:tblGrid>
                <a:gridCol w="2237619"/>
                <a:gridCol w="4088192"/>
                <a:gridCol w="2416385"/>
                <a:gridCol w="208280"/>
              </a:tblGrid>
              <a:tr h="370840">
                <a:tc>
                  <a:txBody>
                    <a:bodyPr/>
                    <a:lstStyle/>
                    <a:p>
                      <a:r>
                        <a:rPr lang="en-US" dirty="0" smtClean="0"/>
                        <a:t>Acute Pancreatitis</a:t>
                      </a:r>
                      <a:endParaRPr lang="en-US" dirty="0"/>
                    </a:p>
                  </a:txBody>
                  <a:tcPr/>
                </a:tc>
                <a:tc>
                  <a:txBody>
                    <a:bodyPr/>
                    <a:lstStyle/>
                    <a:p>
                      <a:r>
                        <a:rPr lang="en-US" dirty="0" smtClean="0"/>
                        <a:t> Drug</a:t>
                      </a:r>
                      <a:r>
                        <a:rPr lang="en-US" baseline="0" dirty="0" smtClean="0"/>
                        <a:t> Arm</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Alogliptin (EXAMINE)</a:t>
                      </a:r>
                    </a:p>
                    <a:p>
                      <a:r>
                        <a:rPr lang="en-US" dirty="0" smtClean="0"/>
                        <a:t>5389 </a:t>
                      </a:r>
                      <a:endParaRPr lang="en-US" dirty="0"/>
                    </a:p>
                  </a:txBody>
                  <a:tcPr/>
                </a:tc>
                <a:tc>
                  <a:txBody>
                    <a:bodyPr/>
                    <a:lstStyle/>
                    <a:p>
                      <a:r>
                        <a:rPr lang="en-US" dirty="0" smtClean="0"/>
                        <a:t>Linked</a:t>
                      </a:r>
                      <a:r>
                        <a:rPr lang="en-US" baseline="0" dirty="0" smtClean="0"/>
                        <a:t> to Su therapy c/w placebo</a:t>
                      </a:r>
                    </a:p>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smtClean="0"/>
                    </a:p>
                    <a:p>
                      <a:r>
                        <a:rPr lang="en-US" dirty="0" smtClean="0"/>
                        <a:t>Saxagliptin ( Savor TIMI 53) 16</a:t>
                      </a:r>
                      <a:r>
                        <a:rPr lang="en-US" baseline="0" dirty="0" smtClean="0"/>
                        <a:t> , 492</a:t>
                      </a:r>
                      <a:r>
                        <a:rPr lang="en-US" dirty="0" smtClean="0"/>
                        <a:t> </a:t>
                      </a:r>
                      <a:endParaRPr lang="en-US" dirty="0"/>
                    </a:p>
                  </a:txBody>
                  <a:tcPr/>
                </a:tc>
                <a:tc>
                  <a:txBody>
                    <a:bodyPr/>
                    <a:lstStyle/>
                    <a:p>
                      <a:endParaRPr lang="en-US" dirty="0" smtClean="0"/>
                    </a:p>
                    <a:p>
                      <a:r>
                        <a:rPr lang="en-US" dirty="0" smtClean="0"/>
                        <a:t>Linked</a:t>
                      </a:r>
                      <a:r>
                        <a:rPr lang="en-US" baseline="0" dirty="0" smtClean="0"/>
                        <a:t> to SU therapy c/w placebo</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Especially</a:t>
                      </a:r>
                      <a:r>
                        <a:rPr lang="en-US" baseline="0" dirty="0" smtClean="0"/>
                        <a:t> with A1c &lt;7%</a:t>
                      </a:r>
                      <a:endParaRPr lang="en-US" dirty="0" smtClean="0"/>
                    </a:p>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8073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000" dirty="0" smtClean="0"/>
              <a:t>Stages of T2DM in relationship to B cell function</a:t>
            </a:r>
          </a:p>
        </p:txBody>
      </p:sp>
      <p:sp>
        <p:nvSpPr>
          <p:cNvPr id="3" name="Rectangle 3"/>
          <p:cNvSpPr txBox="1">
            <a:spLocks noChangeArrowheads="1"/>
          </p:cNvSpPr>
          <p:nvPr/>
        </p:nvSpPr>
        <p:spPr bwMode="auto">
          <a:xfrm>
            <a:off x="319088" y="4902200"/>
            <a:ext cx="83962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lvl1pPr marL="342900" indent="-342900"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lnSpc>
                <a:spcPct val="120000"/>
              </a:lnSpc>
              <a:spcBef>
                <a:spcPct val="50000"/>
              </a:spcBef>
              <a:buClr>
                <a:schemeClr val="hlink"/>
              </a:buClr>
              <a:buFontTx/>
              <a:buChar char="•"/>
            </a:pPr>
            <a:r>
              <a:rPr lang="en-US" dirty="0">
                <a:solidFill>
                  <a:srgbClr val="66FF66"/>
                </a:solidFill>
                <a:latin typeface="Futura Md BT" charset="0"/>
              </a:rPr>
              <a:t>50% of ß-cell function is already lost at diagnosis</a:t>
            </a:r>
          </a:p>
          <a:p>
            <a:pPr eaLnBrk="1" hangingPunct="1">
              <a:lnSpc>
                <a:spcPct val="120000"/>
              </a:lnSpc>
              <a:spcBef>
                <a:spcPct val="50000"/>
              </a:spcBef>
              <a:buClr>
                <a:schemeClr val="hlink"/>
              </a:buClr>
              <a:buFontTx/>
              <a:buChar char="•"/>
            </a:pPr>
            <a:r>
              <a:rPr lang="en-US" dirty="0">
                <a:solidFill>
                  <a:srgbClr val="66FF66"/>
                </a:solidFill>
                <a:latin typeface="Futura Md BT" charset="0"/>
              </a:rPr>
              <a:t>Elevated PPG occurs before diagnosis</a:t>
            </a:r>
          </a:p>
        </p:txBody>
      </p:sp>
      <p:sp>
        <p:nvSpPr>
          <p:cNvPr id="10244" name="Rectangle 4"/>
          <p:cNvSpPr>
            <a:spLocks noChangeArrowheads="1"/>
          </p:cNvSpPr>
          <p:nvPr/>
        </p:nvSpPr>
        <p:spPr bwMode="auto">
          <a:xfrm>
            <a:off x="1630363" y="1790700"/>
            <a:ext cx="6197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5" name="Rectangle 5"/>
          <p:cNvSpPr>
            <a:spLocks noChangeArrowheads="1"/>
          </p:cNvSpPr>
          <p:nvPr/>
        </p:nvSpPr>
        <p:spPr bwMode="auto">
          <a:xfrm>
            <a:off x="1990725" y="1790700"/>
            <a:ext cx="6072188"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6" name="Rectangle 6"/>
          <p:cNvSpPr>
            <a:spLocks noChangeArrowheads="1"/>
          </p:cNvSpPr>
          <p:nvPr/>
        </p:nvSpPr>
        <p:spPr bwMode="auto">
          <a:xfrm>
            <a:off x="1995488" y="1803400"/>
            <a:ext cx="6059487"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7" name="Rectangle 7"/>
          <p:cNvSpPr>
            <a:spLocks noChangeArrowheads="1"/>
          </p:cNvSpPr>
          <p:nvPr/>
        </p:nvSpPr>
        <p:spPr bwMode="auto">
          <a:xfrm>
            <a:off x="1946275" y="1803400"/>
            <a:ext cx="6197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8" name="Rectangle 9"/>
          <p:cNvSpPr>
            <a:spLocks noChangeArrowheads="1"/>
          </p:cNvSpPr>
          <p:nvPr/>
        </p:nvSpPr>
        <p:spPr bwMode="auto">
          <a:xfrm>
            <a:off x="2058988" y="1714500"/>
            <a:ext cx="607218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49" name="Text Box 33"/>
          <p:cNvSpPr txBox="1">
            <a:spLocks noChangeArrowheads="1"/>
          </p:cNvSpPr>
          <p:nvPr/>
        </p:nvSpPr>
        <p:spPr bwMode="auto">
          <a:xfrm>
            <a:off x="169863" y="6237288"/>
            <a:ext cx="5919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nSpc>
                <a:spcPct val="90000"/>
              </a:lnSpc>
              <a:spcBef>
                <a:spcPct val="30000"/>
              </a:spcBef>
              <a:buClr>
                <a:srgbClr val="FF0000"/>
              </a:buClr>
            </a:pPr>
            <a:r>
              <a:rPr lang="en-US" sz="1200" dirty="0">
                <a:latin typeface="Tahoma" pitchFamily="34" charset="0"/>
              </a:rPr>
              <a:t>Tibaldi J, Rakel RE. Int J Clin Pract 2007; 61 (4): 633-644. </a:t>
            </a:r>
          </a:p>
        </p:txBody>
      </p:sp>
      <p:grpSp>
        <p:nvGrpSpPr>
          <p:cNvPr id="10250" name="Group 53"/>
          <p:cNvGrpSpPr>
            <a:grpSpLocks/>
          </p:cNvGrpSpPr>
          <p:nvPr/>
        </p:nvGrpSpPr>
        <p:grpSpPr bwMode="auto">
          <a:xfrm>
            <a:off x="1290638" y="1865313"/>
            <a:ext cx="7067551" cy="2927350"/>
            <a:chOff x="719" y="821"/>
            <a:chExt cx="4452" cy="1844"/>
          </a:xfrm>
        </p:grpSpPr>
        <p:sp>
          <p:nvSpPr>
            <p:cNvPr id="11" name="Rectangle 8"/>
            <p:cNvSpPr>
              <a:spLocks noChangeArrowheads="1"/>
            </p:cNvSpPr>
            <p:nvPr/>
          </p:nvSpPr>
          <p:spPr bwMode="auto">
            <a:xfrm>
              <a:off x="1181" y="1907"/>
              <a:ext cx="464" cy="349"/>
            </a:xfrm>
            <a:prstGeom prst="rect">
              <a:avLst/>
            </a:prstGeom>
            <a:noFill/>
            <a:ln w="9525">
              <a:noFill/>
              <a:miter lim="800000"/>
              <a:headEnd/>
              <a:tailEnd/>
            </a:ln>
            <a:effectLst/>
          </p:spPr>
          <p:txBody>
            <a:bodyPr lIns="0" tIns="0" rIns="0" bIns="0">
              <a:spAutoFit/>
            </a:bodyPr>
            <a:lstStyle/>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Impaired</a:t>
              </a:r>
            </a:p>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glucose</a:t>
              </a:r>
            </a:p>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tolerance</a:t>
              </a:r>
            </a:p>
          </p:txBody>
        </p:sp>
        <p:sp>
          <p:nvSpPr>
            <p:cNvPr id="10253" name="Rectangle 10"/>
            <p:cNvSpPr>
              <a:spLocks noChangeArrowheads="1"/>
            </p:cNvSpPr>
            <p:nvPr/>
          </p:nvSpPr>
          <p:spPr bwMode="auto">
            <a:xfrm>
              <a:off x="848" y="821"/>
              <a:ext cx="183" cy="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145000"/>
                </a:lnSpc>
                <a:spcBef>
                  <a:spcPct val="270000"/>
                </a:spcBef>
              </a:pPr>
              <a:r>
                <a:rPr lang="en-US" sz="1200" dirty="0">
                  <a:latin typeface="Verdana" pitchFamily="34" charset="0"/>
                </a:rPr>
                <a:t>100</a:t>
              </a:r>
            </a:p>
            <a:p>
              <a:pPr algn="r" eaLnBrk="0" hangingPunct="0">
                <a:lnSpc>
                  <a:spcPct val="145000"/>
                </a:lnSpc>
                <a:spcBef>
                  <a:spcPct val="270000"/>
                </a:spcBef>
              </a:pPr>
              <a:r>
                <a:rPr lang="en-US" sz="1200" dirty="0">
                  <a:latin typeface="Verdana" pitchFamily="34" charset="0"/>
                </a:rPr>
                <a:t>75</a:t>
              </a:r>
            </a:p>
            <a:p>
              <a:pPr algn="r" eaLnBrk="0" hangingPunct="0">
                <a:lnSpc>
                  <a:spcPct val="145000"/>
                </a:lnSpc>
                <a:spcBef>
                  <a:spcPct val="270000"/>
                </a:spcBef>
              </a:pPr>
              <a:r>
                <a:rPr lang="en-US" sz="1200" dirty="0">
                  <a:latin typeface="Verdana" pitchFamily="34" charset="0"/>
                </a:rPr>
                <a:t>50</a:t>
              </a:r>
            </a:p>
            <a:p>
              <a:pPr algn="r" eaLnBrk="0" hangingPunct="0">
                <a:lnSpc>
                  <a:spcPct val="145000"/>
                </a:lnSpc>
                <a:spcBef>
                  <a:spcPct val="270000"/>
                </a:spcBef>
              </a:pPr>
              <a:r>
                <a:rPr lang="en-US" sz="1200" dirty="0">
                  <a:latin typeface="Verdana" pitchFamily="34" charset="0"/>
                </a:rPr>
                <a:t>25</a:t>
              </a:r>
            </a:p>
          </p:txBody>
        </p:sp>
        <p:sp>
          <p:nvSpPr>
            <p:cNvPr id="10254" name="Rectangle 11"/>
            <p:cNvSpPr>
              <a:spLocks noChangeArrowheads="1"/>
            </p:cNvSpPr>
            <p:nvPr/>
          </p:nvSpPr>
          <p:spPr bwMode="auto">
            <a:xfrm>
              <a:off x="2195" y="2544"/>
              <a:ext cx="134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30000"/>
                </a:spcBef>
              </a:pPr>
              <a:r>
                <a:rPr lang="en-US" sz="1400" b="1" dirty="0">
                  <a:latin typeface="Verdana" pitchFamily="34" charset="0"/>
                </a:rPr>
                <a:t>Years from Diagnosis</a:t>
              </a:r>
            </a:p>
          </p:txBody>
        </p:sp>
        <p:sp>
          <p:nvSpPr>
            <p:cNvPr id="10255" name="Line 12"/>
            <p:cNvSpPr>
              <a:spLocks noChangeShapeType="1"/>
            </p:cNvSpPr>
            <p:nvPr/>
          </p:nvSpPr>
          <p:spPr bwMode="auto">
            <a:xfrm>
              <a:off x="1420" y="2328"/>
              <a:ext cx="0" cy="51"/>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56" name="Rectangle 13"/>
            <p:cNvSpPr>
              <a:spLocks noChangeArrowheads="1"/>
            </p:cNvSpPr>
            <p:nvPr/>
          </p:nvSpPr>
          <p:spPr bwMode="auto">
            <a:xfrm rot="16200000">
              <a:off x="96" y="1516"/>
              <a:ext cx="136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spcBef>
                  <a:spcPct val="30000"/>
                </a:spcBef>
              </a:pPr>
              <a:r>
                <a:rPr lang="en-US" sz="1400" b="1" dirty="0">
                  <a:latin typeface="Verdana" pitchFamily="34" charset="0"/>
                </a:rPr>
                <a:t>ß-Cell Function (%)</a:t>
              </a:r>
              <a:endParaRPr lang="en-US" sz="1600" dirty="0">
                <a:latin typeface="Verdana" pitchFamily="34" charset="0"/>
              </a:endParaRPr>
            </a:p>
          </p:txBody>
        </p:sp>
        <p:sp>
          <p:nvSpPr>
            <p:cNvPr id="10257" name="Line 14"/>
            <p:cNvSpPr>
              <a:spLocks noChangeShapeType="1"/>
            </p:cNvSpPr>
            <p:nvPr/>
          </p:nvSpPr>
          <p:spPr bwMode="auto">
            <a:xfrm>
              <a:off x="4203" y="2329"/>
              <a:ext cx="0" cy="51"/>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58" name="Line 15"/>
            <p:cNvSpPr>
              <a:spLocks noChangeShapeType="1"/>
            </p:cNvSpPr>
            <p:nvPr/>
          </p:nvSpPr>
          <p:spPr bwMode="auto">
            <a:xfrm flipH="1">
              <a:off x="1074" y="1628"/>
              <a:ext cx="5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59" name="Line 16"/>
            <p:cNvSpPr>
              <a:spLocks noChangeShapeType="1"/>
            </p:cNvSpPr>
            <p:nvPr/>
          </p:nvSpPr>
          <p:spPr bwMode="auto">
            <a:xfrm flipH="1">
              <a:off x="1074" y="2029"/>
              <a:ext cx="5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0" name="Line 17"/>
            <p:cNvSpPr>
              <a:spLocks noChangeShapeType="1"/>
            </p:cNvSpPr>
            <p:nvPr/>
          </p:nvSpPr>
          <p:spPr bwMode="auto">
            <a:xfrm>
              <a:off x="1121" y="925"/>
              <a:ext cx="0" cy="1419"/>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1" name="Line 18"/>
            <p:cNvSpPr>
              <a:spLocks noChangeShapeType="1"/>
            </p:cNvSpPr>
            <p:nvPr/>
          </p:nvSpPr>
          <p:spPr bwMode="auto">
            <a:xfrm flipH="1">
              <a:off x="1067" y="1227"/>
              <a:ext cx="5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2" name="Line 19"/>
            <p:cNvSpPr>
              <a:spLocks noChangeShapeType="1"/>
            </p:cNvSpPr>
            <p:nvPr/>
          </p:nvSpPr>
          <p:spPr bwMode="auto">
            <a:xfrm>
              <a:off x="2057" y="2328"/>
              <a:ext cx="0" cy="51"/>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3" name="Text Box 20"/>
            <p:cNvSpPr txBox="1">
              <a:spLocks noChangeArrowheads="1"/>
            </p:cNvSpPr>
            <p:nvPr/>
          </p:nvSpPr>
          <p:spPr bwMode="auto">
            <a:xfrm>
              <a:off x="969" y="2374"/>
              <a:ext cx="40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200" dirty="0">
                  <a:latin typeface="Verdana" pitchFamily="34" charset="0"/>
                </a:rPr>
                <a:t>-12     -10             -6              -2     0       2               6           10           14</a:t>
              </a:r>
            </a:p>
          </p:txBody>
        </p:sp>
        <p:sp>
          <p:nvSpPr>
            <p:cNvPr id="10264" name="Line 21"/>
            <p:cNvSpPr>
              <a:spLocks noChangeShapeType="1"/>
            </p:cNvSpPr>
            <p:nvPr/>
          </p:nvSpPr>
          <p:spPr bwMode="auto">
            <a:xfrm>
              <a:off x="3708" y="2333"/>
              <a:ext cx="0" cy="51"/>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5" name="Line 22"/>
            <p:cNvSpPr>
              <a:spLocks noChangeShapeType="1"/>
            </p:cNvSpPr>
            <p:nvPr/>
          </p:nvSpPr>
          <p:spPr bwMode="auto">
            <a:xfrm flipH="1">
              <a:off x="1070" y="910"/>
              <a:ext cx="52"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66" name="Line 23"/>
            <p:cNvSpPr>
              <a:spLocks noChangeShapeType="1"/>
            </p:cNvSpPr>
            <p:nvPr/>
          </p:nvSpPr>
          <p:spPr bwMode="auto">
            <a:xfrm>
              <a:off x="4681" y="2329"/>
              <a:ext cx="0" cy="51"/>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26" name="Rectangle 24"/>
            <p:cNvSpPr>
              <a:spLocks noChangeArrowheads="1"/>
            </p:cNvSpPr>
            <p:nvPr/>
          </p:nvSpPr>
          <p:spPr bwMode="auto">
            <a:xfrm>
              <a:off x="1850" y="2023"/>
              <a:ext cx="706" cy="233"/>
            </a:xfrm>
            <a:prstGeom prst="rect">
              <a:avLst/>
            </a:prstGeom>
            <a:noFill/>
            <a:ln w="9525">
              <a:noFill/>
              <a:miter lim="800000"/>
              <a:headEnd/>
              <a:tailEnd/>
            </a:ln>
            <a:effectLst/>
          </p:spPr>
          <p:txBody>
            <a:bodyPr lIns="0" tIns="0" rIns="0" bIns="0">
              <a:spAutoFit/>
            </a:bodyPr>
            <a:lstStyle/>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Postprandial hyperglycemia</a:t>
              </a:r>
            </a:p>
          </p:txBody>
        </p:sp>
        <p:sp>
          <p:nvSpPr>
            <p:cNvPr id="27" name="Rectangle 25"/>
            <p:cNvSpPr>
              <a:spLocks noChangeArrowheads="1"/>
            </p:cNvSpPr>
            <p:nvPr/>
          </p:nvSpPr>
          <p:spPr bwMode="auto">
            <a:xfrm>
              <a:off x="2697" y="2023"/>
              <a:ext cx="421" cy="233"/>
            </a:xfrm>
            <a:prstGeom prst="rect">
              <a:avLst/>
            </a:prstGeom>
            <a:noFill/>
            <a:ln w="9525">
              <a:noFill/>
              <a:miter lim="800000"/>
              <a:headEnd/>
              <a:tailEnd/>
            </a:ln>
            <a:effectLst/>
          </p:spPr>
          <p:txBody>
            <a:bodyPr lIns="0" tIns="0" rIns="0" bIns="0">
              <a:spAutoFit/>
            </a:bodyPr>
            <a:lstStyle/>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DM2 phase I</a:t>
              </a:r>
            </a:p>
          </p:txBody>
        </p:sp>
        <p:sp>
          <p:nvSpPr>
            <p:cNvPr id="28" name="Rectangle 26"/>
            <p:cNvSpPr>
              <a:spLocks noChangeArrowheads="1"/>
            </p:cNvSpPr>
            <p:nvPr/>
          </p:nvSpPr>
          <p:spPr bwMode="auto">
            <a:xfrm>
              <a:off x="3352" y="2023"/>
              <a:ext cx="450" cy="233"/>
            </a:xfrm>
            <a:prstGeom prst="rect">
              <a:avLst/>
            </a:prstGeom>
            <a:noFill/>
            <a:ln w="9525">
              <a:noFill/>
              <a:miter lim="800000"/>
              <a:headEnd/>
              <a:tailEnd/>
            </a:ln>
            <a:effectLst/>
          </p:spPr>
          <p:txBody>
            <a:bodyPr lIns="0" tIns="0" rIns="0" bIns="0">
              <a:spAutoFit/>
            </a:bodyPr>
            <a:lstStyle/>
            <a:p>
              <a:pP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DM2 phase II</a:t>
              </a:r>
            </a:p>
          </p:txBody>
        </p:sp>
        <p:sp>
          <p:nvSpPr>
            <p:cNvPr id="29" name="Rectangle 27"/>
            <p:cNvSpPr>
              <a:spLocks noChangeArrowheads="1"/>
            </p:cNvSpPr>
            <p:nvPr/>
          </p:nvSpPr>
          <p:spPr bwMode="auto">
            <a:xfrm>
              <a:off x="4213" y="2023"/>
              <a:ext cx="958" cy="233"/>
            </a:xfrm>
            <a:prstGeom prst="rect">
              <a:avLst/>
            </a:prstGeom>
            <a:noFill/>
            <a:ln w="9525">
              <a:noFill/>
              <a:miter lim="800000"/>
              <a:headEnd/>
              <a:tailEnd/>
            </a:ln>
            <a:effectLst/>
          </p:spPr>
          <p:txBody>
            <a:bodyPr lIns="0" tIns="0" rIns="0" bIns="0">
              <a:spAutoFit/>
            </a:bodyPr>
            <a:lstStyle/>
            <a:p>
              <a:pPr algn="ct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DM2</a:t>
              </a:r>
            </a:p>
            <a:p>
              <a:pPr algn="ctr" eaLnBrk="0" hangingPunct="0">
                <a:defRPr/>
              </a:pPr>
              <a:r>
                <a:rPr lang="en-US" altLang="en-US" sz="1200" dirty="0">
                  <a:solidFill>
                    <a:schemeClr val="accent2">
                      <a:lumMod val="60000"/>
                      <a:lumOff val="40000"/>
                    </a:schemeClr>
                  </a:solidFill>
                  <a:latin typeface="Verdana" pitchFamily="34" charset="0"/>
                  <a:ea typeface="ＭＳ Ｐゴシック" charset="0"/>
                  <a:cs typeface="ＭＳ Ｐゴシック" charset="0"/>
                </a:rPr>
                <a:t>phase III</a:t>
              </a:r>
            </a:p>
          </p:txBody>
        </p:sp>
        <p:sp>
          <p:nvSpPr>
            <p:cNvPr id="10271" name="Line 28"/>
            <p:cNvSpPr>
              <a:spLocks noChangeShapeType="1"/>
            </p:cNvSpPr>
            <p:nvPr/>
          </p:nvSpPr>
          <p:spPr bwMode="auto">
            <a:xfrm>
              <a:off x="1140" y="931"/>
              <a:ext cx="3449" cy="1415"/>
            </a:xfrm>
            <a:prstGeom prst="line">
              <a:avLst/>
            </a:prstGeom>
            <a:noFill/>
            <a:ln w="28575">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2" name="Line 29"/>
            <p:cNvSpPr>
              <a:spLocks noChangeShapeType="1"/>
            </p:cNvSpPr>
            <p:nvPr/>
          </p:nvSpPr>
          <p:spPr bwMode="auto">
            <a:xfrm flipV="1">
              <a:off x="1739" y="1195"/>
              <a:ext cx="0" cy="1156"/>
            </a:xfrm>
            <a:prstGeom prst="line">
              <a:avLst/>
            </a:prstGeom>
            <a:noFill/>
            <a:ln w="28575">
              <a:solidFill>
                <a:srgbClr val="D49E0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3" name="Line 30"/>
            <p:cNvSpPr>
              <a:spLocks noChangeShapeType="1"/>
            </p:cNvSpPr>
            <p:nvPr/>
          </p:nvSpPr>
          <p:spPr bwMode="auto">
            <a:xfrm flipV="1">
              <a:off x="2602" y="1525"/>
              <a:ext cx="0" cy="814"/>
            </a:xfrm>
            <a:prstGeom prst="line">
              <a:avLst/>
            </a:prstGeom>
            <a:noFill/>
            <a:ln w="28575">
              <a:solidFill>
                <a:srgbClr val="D49E0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4" name="Line 31"/>
            <p:cNvSpPr>
              <a:spLocks noChangeShapeType="1"/>
            </p:cNvSpPr>
            <p:nvPr/>
          </p:nvSpPr>
          <p:spPr bwMode="auto">
            <a:xfrm flipV="1">
              <a:off x="3170" y="1781"/>
              <a:ext cx="0" cy="583"/>
            </a:xfrm>
            <a:prstGeom prst="line">
              <a:avLst/>
            </a:prstGeom>
            <a:noFill/>
            <a:ln w="28575">
              <a:solidFill>
                <a:srgbClr val="D49E0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5" name="Line 32"/>
            <p:cNvSpPr>
              <a:spLocks noChangeShapeType="1"/>
            </p:cNvSpPr>
            <p:nvPr/>
          </p:nvSpPr>
          <p:spPr bwMode="auto">
            <a:xfrm flipV="1">
              <a:off x="3990" y="2100"/>
              <a:ext cx="0" cy="234"/>
            </a:xfrm>
            <a:prstGeom prst="line">
              <a:avLst/>
            </a:prstGeom>
            <a:noFill/>
            <a:ln w="28575">
              <a:solidFill>
                <a:srgbClr val="D49E04"/>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6" name="Line 35"/>
            <p:cNvSpPr>
              <a:spLocks noChangeShapeType="1"/>
            </p:cNvSpPr>
            <p:nvPr/>
          </p:nvSpPr>
          <p:spPr bwMode="auto">
            <a:xfrm flipV="1">
              <a:off x="1108" y="2351"/>
              <a:ext cx="3671" cy="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IE"/>
            </a:p>
          </p:txBody>
        </p:sp>
        <p:sp>
          <p:nvSpPr>
            <p:cNvPr id="10277" name="Oval 45"/>
            <p:cNvSpPr>
              <a:spLocks noChangeArrowheads="1"/>
            </p:cNvSpPr>
            <p:nvPr/>
          </p:nvSpPr>
          <p:spPr bwMode="auto">
            <a:xfrm>
              <a:off x="2832" y="1609"/>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78" name="Oval 47"/>
            <p:cNvSpPr>
              <a:spLocks noChangeArrowheads="1"/>
            </p:cNvSpPr>
            <p:nvPr/>
          </p:nvSpPr>
          <p:spPr bwMode="auto">
            <a:xfrm>
              <a:off x="3023" y="1538"/>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79" name="Oval 48"/>
            <p:cNvSpPr>
              <a:spLocks noChangeArrowheads="1"/>
            </p:cNvSpPr>
            <p:nvPr/>
          </p:nvSpPr>
          <p:spPr bwMode="auto">
            <a:xfrm>
              <a:off x="3167" y="1729"/>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0" name="Oval 49"/>
            <p:cNvSpPr>
              <a:spLocks noChangeArrowheads="1"/>
            </p:cNvSpPr>
            <p:nvPr/>
          </p:nvSpPr>
          <p:spPr bwMode="auto">
            <a:xfrm>
              <a:off x="3310" y="1777"/>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1" name="Oval 50"/>
            <p:cNvSpPr>
              <a:spLocks noChangeArrowheads="1"/>
            </p:cNvSpPr>
            <p:nvPr/>
          </p:nvSpPr>
          <p:spPr bwMode="auto">
            <a:xfrm>
              <a:off x="3406" y="1825"/>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2" name="Oval 51"/>
            <p:cNvSpPr>
              <a:spLocks noChangeArrowheads="1"/>
            </p:cNvSpPr>
            <p:nvPr/>
          </p:nvSpPr>
          <p:spPr bwMode="auto">
            <a:xfrm>
              <a:off x="3597" y="1825"/>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10283" name="Oval 52"/>
            <p:cNvSpPr>
              <a:spLocks noChangeArrowheads="1"/>
            </p:cNvSpPr>
            <p:nvPr/>
          </p:nvSpPr>
          <p:spPr bwMode="auto">
            <a:xfrm>
              <a:off x="3788" y="1920"/>
              <a:ext cx="54" cy="12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10251" name="Slide Number Placeholder 4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fld id="{04A53611-F52E-43B0-BC89-8BC7B014C975}" type="slidenum">
              <a:rPr lang="en-US"/>
              <a:pPr eaLnBrk="1" hangingPunct="1"/>
              <a:t>5</a:t>
            </a:fld>
            <a:endParaRPr lang="en-US" dirty="0"/>
          </a:p>
        </p:txBody>
      </p:sp>
    </p:spTree>
    <p:extLst>
      <p:ext uri="{BB962C8B-B14F-4D97-AF65-F5344CB8AC3E}">
        <p14:creationId xmlns:p14="http://schemas.microsoft.com/office/powerpoint/2010/main" val="2915158231"/>
      </p:ext>
    </p:extLst>
  </p:cSld>
  <p:clrMapOvr>
    <a:masterClrMapping/>
  </p:clrMapOvr>
  <p:transition spd="slow" advTm="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304800"/>
            <a:ext cx="8382000" cy="1295400"/>
          </a:xfrm>
        </p:spPr>
        <p:txBody>
          <a:bodyPr/>
          <a:lstStyle/>
          <a:p>
            <a:pPr eaLnBrk="1" hangingPunct="1">
              <a:defRPr/>
            </a:pPr>
            <a:r>
              <a:rPr lang="en-US" sz="4000" dirty="0" smtClean="0">
                <a:cs typeface="+mj-cs"/>
              </a:rPr>
              <a:t>UKPDS: Glycemic Control With Monotherapy Worsens Over Time</a:t>
            </a:r>
          </a:p>
        </p:txBody>
      </p:sp>
      <p:sp>
        <p:nvSpPr>
          <p:cNvPr id="11267" name="Rectangle 3"/>
          <p:cNvSpPr>
            <a:spLocks noChangeArrowheads="1"/>
          </p:cNvSpPr>
          <p:nvPr/>
        </p:nvSpPr>
        <p:spPr bwMode="auto">
          <a:xfrm>
            <a:off x="139700" y="6016625"/>
            <a:ext cx="7086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eaLnBrk="0" hangingPunct="0"/>
            <a:r>
              <a:rPr lang="en-US" sz="1100" dirty="0"/>
              <a:t>Newly diagnosed overweight  patients with type 2 diabetes. Data shown are medians for cohorts of patients followed for up to 10 years. Patient numbers shown are at 10 years. </a:t>
            </a:r>
          </a:p>
          <a:p>
            <a:pPr eaLnBrk="0" hangingPunct="0"/>
            <a:r>
              <a:rPr lang="en-US" sz="1100" dirty="0"/>
              <a:t>C</a:t>
            </a:r>
            <a:r>
              <a:rPr lang="en-US" sz="1000" dirty="0"/>
              <a:t>onventional therapy = diet alone; UKPDS = UK Prospective Diabetes Study</a:t>
            </a:r>
          </a:p>
          <a:p>
            <a:pPr eaLnBrk="0" hangingPunct="0"/>
            <a:r>
              <a:rPr lang="en-US" sz="1000" dirty="0"/>
              <a:t>Adapted with permission from UKPDS Group. </a:t>
            </a:r>
            <a:r>
              <a:rPr lang="en-US" sz="1000" i="1" dirty="0"/>
              <a:t>Lancet</a:t>
            </a:r>
            <a:r>
              <a:rPr lang="en-US" sz="1000" dirty="0"/>
              <a:t> 1998;352:854–865.</a:t>
            </a:r>
          </a:p>
        </p:txBody>
      </p:sp>
      <p:sp>
        <p:nvSpPr>
          <p:cNvPr id="11268" name="Rectangle 4"/>
          <p:cNvSpPr>
            <a:spLocks noChangeArrowheads="1"/>
          </p:cNvSpPr>
          <p:nvPr/>
        </p:nvSpPr>
        <p:spPr bwMode="auto">
          <a:xfrm>
            <a:off x="1993900" y="1676400"/>
            <a:ext cx="5814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Monotherapy With Insulin, Sulfonylurea (SU), or Metformin</a:t>
            </a:r>
          </a:p>
        </p:txBody>
      </p:sp>
      <p:sp>
        <p:nvSpPr>
          <p:cNvPr id="11269" name="Freeform 5"/>
          <p:cNvSpPr>
            <a:spLocks/>
          </p:cNvSpPr>
          <p:nvPr/>
        </p:nvSpPr>
        <p:spPr bwMode="auto">
          <a:xfrm>
            <a:off x="1681163" y="2317750"/>
            <a:ext cx="5810250" cy="1460500"/>
          </a:xfrm>
          <a:custGeom>
            <a:avLst/>
            <a:gdLst>
              <a:gd name="T0" fmla="*/ 0 w 3660"/>
              <a:gd name="T1" fmla="*/ 2147483647 h 798"/>
              <a:gd name="T2" fmla="*/ 2147483647 w 3660"/>
              <a:gd name="T3" fmla="*/ 2147483647 h 798"/>
              <a:gd name="T4" fmla="*/ 2147483647 w 3660"/>
              <a:gd name="T5" fmla="*/ 2147483647 h 798"/>
              <a:gd name="T6" fmla="*/ 2147483647 w 3660"/>
              <a:gd name="T7" fmla="*/ 2147483647 h 798"/>
              <a:gd name="T8" fmla="*/ 2147483647 w 3660"/>
              <a:gd name="T9" fmla="*/ 2147483647 h 798"/>
              <a:gd name="T10" fmla="*/ 2147483647 w 3660"/>
              <a:gd name="T11" fmla="*/ 2147483647 h 798"/>
              <a:gd name="T12" fmla="*/ 2147483647 w 3660"/>
              <a:gd name="T13" fmla="*/ 2147483647 h 798"/>
              <a:gd name="T14" fmla="*/ 2147483647 w 3660"/>
              <a:gd name="T15" fmla="*/ 2147483647 h 798"/>
              <a:gd name="T16" fmla="*/ 2147483647 w 3660"/>
              <a:gd name="T17" fmla="*/ 2147483647 h 798"/>
              <a:gd name="T18" fmla="*/ 2147483647 w 3660"/>
              <a:gd name="T19" fmla="*/ 2147483647 h 798"/>
              <a:gd name="T20" fmla="*/ 2147483647 w 3660"/>
              <a:gd name="T21" fmla="*/ 2147483647 h 798"/>
              <a:gd name="T22" fmla="*/ 2147483647 w 3660"/>
              <a:gd name="T23" fmla="*/ 2147483647 h 798"/>
              <a:gd name="T24" fmla="*/ 2147483647 w 3660"/>
              <a:gd name="T25" fmla="*/ 2147483647 h 798"/>
              <a:gd name="T26" fmla="*/ 2147483647 w 3660"/>
              <a:gd name="T27" fmla="*/ 2147483647 h 798"/>
              <a:gd name="T28" fmla="*/ 2147483647 w 3660"/>
              <a:gd name="T29" fmla="*/ 2147483647 h 798"/>
              <a:gd name="T30" fmla="*/ 2147483647 w 3660"/>
              <a:gd name="T31" fmla="*/ 2147483647 h 7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60"/>
              <a:gd name="T49" fmla="*/ 0 h 798"/>
              <a:gd name="T50" fmla="*/ 3660 w 3660"/>
              <a:gd name="T51" fmla="*/ 798 h 7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60" h="798">
                <a:moveTo>
                  <a:pt x="0" y="798"/>
                </a:moveTo>
                <a:cubicBezTo>
                  <a:pt x="155" y="739"/>
                  <a:pt x="228" y="760"/>
                  <a:pt x="390" y="756"/>
                </a:cubicBezTo>
                <a:cubicBezTo>
                  <a:pt x="511" y="739"/>
                  <a:pt x="679" y="725"/>
                  <a:pt x="732" y="708"/>
                </a:cubicBezTo>
                <a:cubicBezTo>
                  <a:pt x="760" y="689"/>
                  <a:pt x="859" y="631"/>
                  <a:pt x="888" y="612"/>
                </a:cubicBezTo>
                <a:cubicBezTo>
                  <a:pt x="987" y="566"/>
                  <a:pt x="1205" y="474"/>
                  <a:pt x="1344" y="432"/>
                </a:cubicBezTo>
                <a:cubicBezTo>
                  <a:pt x="1578" y="390"/>
                  <a:pt x="1596" y="362"/>
                  <a:pt x="1720" y="362"/>
                </a:cubicBezTo>
                <a:cubicBezTo>
                  <a:pt x="1779" y="368"/>
                  <a:pt x="1827" y="318"/>
                  <a:pt x="1886" y="327"/>
                </a:cubicBezTo>
                <a:cubicBezTo>
                  <a:pt x="1919" y="324"/>
                  <a:pt x="2038" y="272"/>
                  <a:pt x="2071" y="267"/>
                </a:cubicBezTo>
                <a:cubicBezTo>
                  <a:pt x="2142" y="255"/>
                  <a:pt x="2115" y="261"/>
                  <a:pt x="2182" y="240"/>
                </a:cubicBezTo>
                <a:cubicBezTo>
                  <a:pt x="2204" y="234"/>
                  <a:pt x="2291" y="209"/>
                  <a:pt x="2354" y="202"/>
                </a:cubicBezTo>
                <a:cubicBezTo>
                  <a:pt x="2418" y="188"/>
                  <a:pt x="2494" y="172"/>
                  <a:pt x="2564" y="154"/>
                </a:cubicBezTo>
                <a:cubicBezTo>
                  <a:pt x="2634" y="121"/>
                  <a:pt x="2702" y="132"/>
                  <a:pt x="2773" y="97"/>
                </a:cubicBezTo>
                <a:cubicBezTo>
                  <a:pt x="2834" y="67"/>
                  <a:pt x="2916" y="51"/>
                  <a:pt x="2982" y="36"/>
                </a:cubicBezTo>
                <a:cubicBezTo>
                  <a:pt x="3192" y="0"/>
                  <a:pt x="3336" y="19"/>
                  <a:pt x="3500" y="24"/>
                </a:cubicBezTo>
                <a:cubicBezTo>
                  <a:pt x="3613" y="25"/>
                  <a:pt x="3631" y="35"/>
                  <a:pt x="3660" y="42"/>
                </a:cubicBezTo>
              </a:path>
            </a:pathLst>
          </a:custGeom>
          <a:noFill/>
          <a:ln w="3810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1270" name="Line 6"/>
          <p:cNvSpPr>
            <a:spLocks noChangeShapeType="1"/>
          </p:cNvSpPr>
          <p:nvPr/>
        </p:nvSpPr>
        <p:spPr bwMode="auto">
          <a:xfrm flipV="1">
            <a:off x="5053013" y="3182938"/>
            <a:ext cx="152400" cy="87312"/>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1" name="Line 7"/>
          <p:cNvSpPr>
            <a:spLocks noChangeShapeType="1"/>
          </p:cNvSpPr>
          <p:nvPr/>
        </p:nvSpPr>
        <p:spPr bwMode="auto">
          <a:xfrm>
            <a:off x="1700213" y="3709988"/>
            <a:ext cx="674687" cy="43497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2" name="Line 8"/>
          <p:cNvSpPr>
            <a:spLocks noChangeShapeType="1"/>
          </p:cNvSpPr>
          <p:nvPr/>
        </p:nvSpPr>
        <p:spPr bwMode="auto">
          <a:xfrm flipV="1">
            <a:off x="2451100" y="3932238"/>
            <a:ext cx="544513" cy="2127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3" name="Line 9"/>
          <p:cNvSpPr>
            <a:spLocks noChangeShapeType="1"/>
          </p:cNvSpPr>
          <p:nvPr/>
        </p:nvSpPr>
        <p:spPr bwMode="auto">
          <a:xfrm flipV="1">
            <a:off x="2919413" y="3709988"/>
            <a:ext cx="685800" cy="2635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4" name="Line 10"/>
          <p:cNvSpPr>
            <a:spLocks noChangeShapeType="1"/>
          </p:cNvSpPr>
          <p:nvPr/>
        </p:nvSpPr>
        <p:spPr bwMode="auto">
          <a:xfrm flipV="1">
            <a:off x="3605213" y="3446463"/>
            <a:ext cx="533400" cy="263525"/>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5" name="Line 11"/>
          <p:cNvSpPr>
            <a:spLocks noChangeShapeType="1"/>
          </p:cNvSpPr>
          <p:nvPr/>
        </p:nvSpPr>
        <p:spPr bwMode="auto">
          <a:xfrm flipV="1">
            <a:off x="4138613" y="3270250"/>
            <a:ext cx="914400" cy="176213"/>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6" name="Line 12"/>
          <p:cNvSpPr>
            <a:spLocks noChangeShapeType="1"/>
          </p:cNvSpPr>
          <p:nvPr/>
        </p:nvSpPr>
        <p:spPr bwMode="auto">
          <a:xfrm flipV="1">
            <a:off x="5205413" y="2635250"/>
            <a:ext cx="598487" cy="547688"/>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7" name="Line 13"/>
          <p:cNvSpPr>
            <a:spLocks noChangeShapeType="1"/>
          </p:cNvSpPr>
          <p:nvPr/>
        </p:nvSpPr>
        <p:spPr bwMode="auto">
          <a:xfrm>
            <a:off x="5803900" y="2635250"/>
            <a:ext cx="468313" cy="195263"/>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8" name="Line 14"/>
          <p:cNvSpPr>
            <a:spLocks noChangeShapeType="1"/>
          </p:cNvSpPr>
          <p:nvPr/>
        </p:nvSpPr>
        <p:spPr bwMode="auto">
          <a:xfrm flipV="1">
            <a:off x="6196013" y="2479675"/>
            <a:ext cx="609600" cy="350838"/>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79" name="Line 15"/>
          <p:cNvSpPr>
            <a:spLocks noChangeShapeType="1"/>
          </p:cNvSpPr>
          <p:nvPr/>
        </p:nvSpPr>
        <p:spPr bwMode="auto">
          <a:xfrm flipV="1">
            <a:off x="6805613" y="2390775"/>
            <a:ext cx="152400" cy="88900"/>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80" name="Line 16"/>
          <p:cNvSpPr>
            <a:spLocks noChangeShapeType="1"/>
          </p:cNvSpPr>
          <p:nvPr/>
        </p:nvSpPr>
        <p:spPr bwMode="auto">
          <a:xfrm>
            <a:off x="6958013" y="2390775"/>
            <a:ext cx="533400" cy="0"/>
          </a:xfrm>
          <a:prstGeom prst="line">
            <a:avLst/>
          </a:prstGeom>
          <a:noFill/>
          <a:ln w="3810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281" name="Line 17"/>
          <p:cNvSpPr>
            <a:spLocks noChangeShapeType="1"/>
          </p:cNvSpPr>
          <p:nvPr/>
        </p:nvSpPr>
        <p:spPr bwMode="auto">
          <a:xfrm>
            <a:off x="1841500" y="3725863"/>
            <a:ext cx="609600" cy="5619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2" name="Line 18"/>
          <p:cNvSpPr>
            <a:spLocks noChangeShapeType="1"/>
          </p:cNvSpPr>
          <p:nvPr/>
        </p:nvSpPr>
        <p:spPr bwMode="auto">
          <a:xfrm flipV="1">
            <a:off x="2451100" y="4075113"/>
            <a:ext cx="1676400" cy="2127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3" name="Line 19"/>
          <p:cNvSpPr>
            <a:spLocks noChangeShapeType="1"/>
          </p:cNvSpPr>
          <p:nvPr/>
        </p:nvSpPr>
        <p:spPr bwMode="auto">
          <a:xfrm flipV="1">
            <a:off x="4051300" y="3989388"/>
            <a:ext cx="457200" cy="873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4" name="Line 20"/>
          <p:cNvSpPr>
            <a:spLocks noChangeShapeType="1"/>
          </p:cNvSpPr>
          <p:nvPr/>
        </p:nvSpPr>
        <p:spPr bwMode="auto">
          <a:xfrm flipV="1">
            <a:off x="4508500" y="3725863"/>
            <a:ext cx="685800" cy="263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5" name="Line 21"/>
          <p:cNvSpPr>
            <a:spLocks noChangeShapeType="1"/>
          </p:cNvSpPr>
          <p:nvPr/>
        </p:nvSpPr>
        <p:spPr bwMode="auto">
          <a:xfrm flipV="1">
            <a:off x="5194300" y="3636963"/>
            <a:ext cx="533400" cy="88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6" name="Line 22"/>
          <p:cNvSpPr>
            <a:spLocks noChangeShapeType="1"/>
          </p:cNvSpPr>
          <p:nvPr/>
        </p:nvSpPr>
        <p:spPr bwMode="auto">
          <a:xfrm flipV="1">
            <a:off x="5727700" y="3022600"/>
            <a:ext cx="609600" cy="6143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7" name="Line 23"/>
          <p:cNvSpPr>
            <a:spLocks noChangeShapeType="1"/>
          </p:cNvSpPr>
          <p:nvPr/>
        </p:nvSpPr>
        <p:spPr bwMode="auto">
          <a:xfrm flipV="1">
            <a:off x="6337300" y="2933700"/>
            <a:ext cx="533400" cy="88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8" name="Line 24"/>
          <p:cNvSpPr>
            <a:spLocks noChangeShapeType="1"/>
          </p:cNvSpPr>
          <p:nvPr/>
        </p:nvSpPr>
        <p:spPr bwMode="auto">
          <a:xfrm flipV="1">
            <a:off x="6870700" y="2582863"/>
            <a:ext cx="609600" cy="3508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89" name="Line 25"/>
          <p:cNvSpPr>
            <a:spLocks noChangeShapeType="1"/>
          </p:cNvSpPr>
          <p:nvPr/>
        </p:nvSpPr>
        <p:spPr bwMode="auto">
          <a:xfrm>
            <a:off x="1776413" y="3709988"/>
            <a:ext cx="750887" cy="5064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0" name="Line 26"/>
          <p:cNvSpPr>
            <a:spLocks noChangeShapeType="1"/>
          </p:cNvSpPr>
          <p:nvPr/>
        </p:nvSpPr>
        <p:spPr bwMode="auto">
          <a:xfrm flipV="1">
            <a:off x="2527300" y="4060825"/>
            <a:ext cx="849313" cy="15557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1" name="Line 27"/>
          <p:cNvSpPr>
            <a:spLocks noChangeShapeType="1"/>
          </p:cNvSpPr>
          <p:nvPr/>
        </p:nvSpPr>
        <p:spPr bwMode="auto">
          <a:xfrm flipV="1">
            <a:off x="3376613" y="3605213"/>
            <a:ext cx="685800" cy="455612"/>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2" name="Line 28"/>
          <p:cNvSpPr>
            <a:spLocks noChangeShapeType="1"/>
          </p:cNvSpPr>
          <p:nvPr/>
        </p:nvSpPr>
        <p:spPr bwMode="auto">
          <a:xfrm flipV="1">
            <a:off x="4062413" y="3621088"/>
            <a:ext cx="6096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3" name="Line 29"/>
          <p:cNvSpPr>
            <a:spLocks noChangeShapeType="1"/>
          </p:cNvSpPr>
          <p:nvPr/>
        </p:nvSpPr>
        <p:spPr bwMode="auto">
          <a:xfrm flipV="1">
            <a:off x="4672013" y="3182938"/>
            <a:ext cx="609600" cy="43815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4" name="Line 30"/>
          <p:cNvSpPr>
            <a:spLocks noChangeShapeType="1"/>
          </p:cNvSpPr>
          <p:nvPr/>
        </p:nvSpPr>
        <p:spPr bwMode="auto">
          <a:xfrm flipV="1">
            <a:off x="5281613" y="2919413"/>
            <a:ext cx="1066800" cy="263525"/>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5" name="Line 31"/>
          <p:cNvSpPr>
            <a:spLocks noChangeShapeType="1"/>
          </p:cNvSpPr>
          <p:nvPr/>
        </p:nvSpPr>
        <p:spPr bwMode="auto">
          <a:xfrm flipV="1">
            <a:off x="6348413" y="2479675"/>
            <a:ext cx="1143000" cy="439738"/>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296" name="Freeform 32"/>
          <p:cNvSpPr>
            <a:spLocks/>
          </p:cNvSpPr>
          <p:nvPr/>
        </p:nvSpPr>
        <p:spPr bwMode="auto">
          <a:xfrm>
            <a:off x="1839913" y="2643188"/>
            <a:ext cx="5651500" cy="1395412"/>
          </a:xfrm>
          <a:custGeom>
            <a:avLst/>
            <a:gdLst>
              <a:gd name="T0" fmla="*/ 0 w 3560"/>
              <a:gd name="T1" fmla="*/ 2147483647 h 763"/>
              <a:gd name="T2" fmla="*/ 2147483647 w 3560"/>
              <a:gd name="T3" fmla="*/ 2147483647 h 763"/>
              <a:gd name="T4" fmla="*/ 2147483647 w 3560"/>
              <a:gd name="T5" fmla="*/ 2147483647 h 763"/>
              <a:gd name="T6" fmla="*/ 2147483647 w 3560"/>
              <a:gd name="T7" fmla="*/ 2147483647 h 763"/>
              <a:gd name="T8" fmla="*/ 2147483647 w 3560"/>
              <a:gd name="T9" fmla="*/ 2147483647 h 763"/>
              <a:gd name="T10" fmla="*/ 2147483647 w 3560"/>
              <a:gd name="T11" fmla="*/ 2147483647 h 763"/>
              <a:gd name="T12" fmla="*/ 2147483647 w 3560"/>
              <a:gd name="T13" fmla="*/ 2147483647 h 763"/>
              <a:gd name="T14" fmla="*/ 2147483647 w 3560"/>
              <a:gd name="T15" fmla="*/ 2147483647 h 763"/>
              <a:gd name="T16" fmla="*/ 2147483647 w 3560"/>
              <a:gd name="T17" fmla="*/ 2147483647 h 763"/>
              <a:gd name="T18" fmla="*/ 2147483647 w 3560"/>
              <a:gd name="T19" fmla="*/ 2147483647 h 763"/>
              <a:gd name="T20" fmla="*/ 2147483647 w 3560"/>
              <a:gd name="T21" fmla="*/ 2147483647 h 763"/>
              <a:gd name="T22" fmla="*/ 2147483647 w 3560"/>
              <a:gd name="T23" fmla="*/ 2147483647 h 763"/>
              <a:gd name="T24" fmla="*/ 2147483647 w 3560"/>
              <a:gd name="T25" fmla="*/ 2147483647 h 763"/>
              <a:gd name="T26" fmla="*/ 2147483647 w 3560"/>
              <a:gd name="T27" fmla="*/ 2147483647 h 763"/>
              <a:gd name="T28" fmla="*/ 2147483647 w 3560"/>
              <a:gd name="T29" fmla="*/ 2147483647 h 763"/>
              <a:gd name="T30" fmla="*/ 2147483647 w 3560"/>
              <a:gd name="T31" fmla="*/ 2147483647 h 763"/>
              <a:gd name="T32" fmla="*/ 2147483647 w 3560"/>
              <a:gd name="T33" fmla="*/ 2147483647 h 763"/>
              <a:gd name="T34" fmla="*/ 2147483647 w 3560"/>
              <a:gd name="T35" fmla="*/ 2147483647 h 763"/>
              <a:gd name="T36" fmla="*/ 2147483647 w 3560"/>
              <a:gd name="T37" fmla="*/ 2147483647 h 763"/>
              <a:gd name="T38" fmla="*/ 2147483647 w 3560"/>
              <a:gd name="T39" fmla="*/ 2147483647 h 763"/>
              <a:gd name="T40" fmla="*/ 2147483647 w 3560"/>
              <a:gd name="T41" fmla="*/ 2147483647 h 763"/>
              <a:gd name="T42" fmla="*/ 2147483647 w 3560"/>
              <a:gd name="T43" fmla="*/ 2147483647 h 763"/>
              <a:gd name="T44" fmla="*/ 2147483647 w 3560"/>
              <a:gd name="T45" fmla="*/ 2147483647 h 763"/>
              <a:gd name="T46" fmla="*/ 2147483647 w 3560"/>
              <a:gd name="T47" fmla="*/ 2147483647 h 763"/>
              <a:gd name="T48" fmla="*/ 2147483647 w 3560"/>
              <a:gd name="T49" fmla="*/ 2147483647 h 763"/>
              <a:gd name="T50" fmla="*/ 2147483647 w 3560"/>
              <a:gd name="T51" fmla="*/ 2147483647 h 763"/>
              <a:gd name="T52" fmla="*/ 2147483647 w 3560"/>
              <a:gd name="T53" fmla="*/ 2147483647 h 763"/>
              <a:gd name="T54" fmla="*/ 2147483647 w 3560"/>
              <a:gd name="T55" fmla="*/ 2147483647 h 763"/>
              <a:gd name="T56" fmla="*/ 2147483647 w 3560"/>
              <a:gd name="T57" fmla="*/ 2147483647 h 7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60"/>
              <a:gd name="T88" fmla="*/ 0 h 763"/>
              <a:gd name="T89" fmla="*/ 3560 w 3560"/>
              <a:gd name="T90" fmla="*/ 763 h 7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60" h="763">
                <a:moveTo>
                  <a:pt x="0" y="575"/>
                </a:moveTo>
                <a:cubicBezTo>
                  <a:pt x="37" y="597"/>
                  <a:pt x="95" y="619"/>
                  <a:pt x="116" y="635"/>
                </a:cubicBezTo>
                <a:cubicBezTo>
                  <a:pt x="137" y="651"/>
                  <a:pt x="160" y="651"/>
                  <a:pt x="184" y="663"/>
                </a:cubicBezTo>
                <a:cubicBezTo>
                  <a:pt x="211" y="676"/>
                  <a:pt x="235" y="696"/>
                  <a:pt x="264" y="703"/>
                </a:cubicBezTo>
                <a:cubicBezTo>
                  <a:pt x="277" y="712"/>
                  <a:pt x="289" y="714"/>
                  <a:pt x="304" y="719"/>
                </a:cubicBezTo>
                <a:cubicBezTo>
                  <a:pt x="420" y="718"/>
                  <a:pt x="548" y="763"/>
                  <a:pt x="652" y="711"/>
                </a:cubicBezTo>
                <a:cubicBezTo>
                  <a:pt x="683" y="695"/>
                  <a:pt x="646" y="709"/>
                  <a:pt x="676" y="699"/>
                </a:cubicBezTo>
                <a:cubicBezTo>
                  <a:pt x="707" y="668"/>
                  <a:pt x="755" y="658"/>
                  <a:pt x="792" y="635"/>
                </a:cubicBezTo>
                <a:cubicBezTo>
                  <a:pt x="819" y="618"/>
                  <a:pt x="842" y="597"/>
                  <a:pt x="872" y="587"/>
                </a:cubicBezTo>
                <a:cubicBezTo>
                  <a:pt x="901" y="558"/>
                  <a:pt x="1001" y="510"/>
                  <a:pt x="1044" y="507"/>
                </a:cubicBezTo>
                <a:cubicBezTo>
                  <a:pt x="1081" y="505"/>
                  <a:pt x="1119" y="504"/>
                  <a:pt x="1156" y="503"/>
                </a:cubicBezTo>
                <a:cubicBezTo>
                  <a:pt x="1185" y="496"/>
                  <a:pt x="1215" y="494"/>
                  <a:pt x="1244" y="487"/>
                </a:cubicBezTo>
                <a:cubicBezTo>
                  <a:pt x="1267" y="482"/>
                  <a:pt x="1272" y="474"/>
                  <a:pt x="1300" y="471"/>
                </a:cubicBezTo>
                <a:cubicBezTo>
                  <a:pt x="1319" y="464"/>
                  <a:pt x="1337" y="460"/>
                  <a:pt x="1356" y="455"/>
                </a:cubicBezTo>
                <a:cubicBezTo>
                  <a:pt x="1437" y="401"/>
                  <a:pt x="1529" y="402"/>
                  <a:pt x="1624" y="391"/>
                </a:cubicBezTo>
                <a:cubicBezTo>
                  <a:pt x="1691" y="374"/>
                  <a:pt x="1762" y="344"/>
                  <a:pt x="1832" y="339"/>
                </a:cubicBezTo>
                <a:cubicBezTo>
                  <a:pt x="1920" y="332"/>
                  <a:pt x="2008" y="332"/>
                  <a:pt x="2096" y="323"/>
                </a:cubicBezTo>
                <a:cubicBezTo>
                  <a:pt x="2229" y="325"/>
                  <a:pt x="2366" y="334"/>
                  <a:pt x="2500" y="327"/>
                </a:cubicBezTo>
                <a:cubicBezTo>
                  <a:pt x="2512" y="319"/>
                  <a:pt x="2525" y="316"/>
                  <a:pt x="2536" y="307"/>
                </a:cubicBezTo>
                <a:cubicBezTo>
                  <a:pt x="2567" y="281"/>
                  <a:pt x="2609" y="248"/>
                  <a:pt x="2648" y="235"/>
                </a:cubicBezTo>
                <a:cubicBezTo>
                  <a:pt x="2662" y="221"/>
                  <a:pt x="2681" y="208"/>
                  <a:pt x="2700" y="203"/>
                </a:cubicBezTo>
                <a:cubicBezTo>
                  <a:pt x="2714" y="189"/>
                  <a:pt x="2734" y="173"/>
                  <a:pt x="2752" y="167"/>
                </a:cubicBezTo>
                <a:cubicBezTo>
                  <a:pt x="2767" y="156"/>
                  <a:pt x="2779" y="139"/>
                  <a:pt x="2796" y="131"/>
                </a:cubicBezTo>
                <a:cubicBezTo>
                  <a:pt x="2837" y="110"/>
                  <a:pt x="2888" y="109"/>
                  <a:pt x="2932" y="99"/>
                </a:cubicBezTo>
                <a:cubicBezTo>
                  <a:pt x="2955" y="94"/>
                  <a:pt x="2977" y="83"/>
                  <a:pt x="3000" y="75"/>
                </a:cubicBezTo>
                <a:cubicBezTo>
                  <a:pt x="3030" y="65"/>
                  <a:pt x="3062" y="63"/>
                  <a:pt x="3092" y="55"/>
                </a:cubicBezTo>
                <a:cubicBezTo>
                  <a:pt x="3130" y="27"/>
                  <a:pt x="3200" y="4"/>
                  <a:pt x="3248" y="3"/>
                </a:cubicBezTo>
                <a:cubicBezTo>
                  <a:pt x="3340" y="0"/>
                  <a:pt x="3474" y="2"/>
                  <a:pt x="3526" y="3"/>
                </a:cubicBezTo>
                <a:lnTo>
                  <a:pt x="3560" y="7"/>
                </a:ln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11297" name="Text Box 33"/>
          <p:cNvSpPr txBox="1">
            <a:spLocks noChangeArrowheads="1"/>
          </p:cNvSpPr>
          <p:nvPr/>
        </p:nvSpPr>
        <p:spPr bwMode="auto">
          <a:xfrm>
            <a:off x="6184900" y="3790950"/>
            <a:ext cx="2524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sz="1400" b="1" dirty="0"/>
              <a:t>Conventional (n=200)</a:t>
            </a:r>
          </a:p>
          <a:p>
            <a:pPr eaLnBrk="1" hangingPunct="1"/>
            <a:r>
              <a:rPr lang="en-US" sz="1400" b="1" dirty="0"/>
              <a:t>Chlorpropamide (n=129)</a:t>
            </a:r>
          </a:p>
          <a:p>
            <a:pPr eaLnBrk="1" hangingPunct="1"/>
            <a:r>
              <a:rPr lang="en-US" sz="1400" b="1" dirty="0"/>
              <a:t>Glibenclamide (n=149)</a:t>
            </a:r>
          </a:p>
          <a:p>
            <a:pPr eaLnBrk="1" hangingPunct="1"/>
            <a:r>
              <a:rPr lang="en-US" sz="1400" b="1" dirty="0"/>
              <a:t>Metformin (n=181)</a:t>
            </a:r>
          </a:p>
          <a:p>
            <a:pPr eaLnBrk="1" hangingPunct="1"/>
            <a:r>
              <a:rPr lang="en-US" sz="1400" b="1" dirty="0"/>
              <a:t>Insulin (n=199)</a:t>
            </a:r>
          </a:p>
        </p:txBody>
      </p:sp>
      <p:sp>
        <p:nvSpPr>
          <p:cNvPr id="11298" name="Line 34"/>
          <p:cNvSpPr>
            <a:spLocks noChangeShapeType="1"/>
          </p:cNvSpPr>
          <p:nvPr/>
        </p:nvSpPr>
        <p:spPr bwMode="auto">
          <a:xfrm>
            <a:off x="5422900" y="3949700"/>
            <a:ext cx="6858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299" name="Line 35"/>
          <p:cNvSpPr>
            <a:spLocks noChangeShapeType="1"/>
          </p:cNvSpPr>
          <p:nvPr/>
        </p:nvSpPr>
        <p:spPr bwMode="auto">
          <a:xfrm>
            <a:off x="5422900" y="4387850"/>
            <a:ext cx="685800" cy="0"/>
          </a:xfrm>
          <a:prstGeom prst="line">
            <a:avLst/>
          </a:prstGeom>
          <a:noFill/>
          <a:ln w="28575">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IE"/>
          </a:p>
        </p:txBody>
      </p:sp>
      <p:sp>
        <p:nvSpPr>
          <p:cNvPr id="11300" name="Line 36"/>
          <p:cNvSpPr>
            <a:spLocks noChangeShapeType="1"/>
          </p:cNvSpPr>
          <p:nvPr/>
        </p:nvSpPr>
        <p:spPr bwMode="auto">
          <a:xfrm>
            <a:off x="5422900" y="484505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1" name="Line 37"/>
          <p:cNvSpPr>
            <a:spLocks noChangeShapeType="1"/>
          </p:cNvSpPr>
          <p:nvPr/>
        </p:nvSpPr>
        <p:spPr bwMode="auto">
          <a:xfrm>
            <a:off x="5422900" y="4616450"/>
            <a:ext cx="6858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E"/>
          </a:p>
        </p:txBody>
      </p:sp>
      <p:sp>
        <p:nvSpPr>
          <p:cNvPr id="11302" name="Line 38"/>
          <p:cNvSpPr>
            <a:spLocks noChangeShapeType="1"/>
          </p:cNvSpPr>
          <p:nvPr/>
        </p:nvSpPr>
        <p:spPr bwMode="auto">
          <a:xfrm>
            <a:off x="5422900" y="4159250"/>
            <a:ext cx="685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3" name="Line 39"/>
          <p:cNvSpPr>
            <a:spLocks noChangeShapeType="1"/>
          </p:cNvSpPr>
          <p:nvPr/>
        </p:nvSpPr>
        <p:spPr bwMode="auto">
          <a:xfrm>
            <a:off x="1676400" y="5221288"/>
            <a:ext cx="5651500" cy="17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4" name="Line 40"/>
          <p:cNvSpPr>
            <a:spLocks noChangeShapeType="1"/>
          </p:cNvSpPr>
          <p:nvPr/>
        </p:nvSpPr>
        <p:spPr bwMode="auto">
          <a:xfrm>
            <a:off x="33655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5" name="Line 41"/>
          <p:cNvSpPr>
            <a:spLocks noChangeShapeType="1"/>
          </p:cNvSpPr>
          <p:nvPr/>
        </p:nvSpPr>
        <p:spPr bwMode="auto">
          <a:xfrm>
            <a:off x="4965700" y="5219700"/>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6" name="Line 42"/>
          <p:cNvSpPr>
            <a:spLocks noChangeShapeType="1"/>
          </p:cNvSpPr>
          <p:nvPr/>
        </p:nvSpPr>
        <p:spPr bwMode="auto">
          <a:xfrm>
            <a:off x="66421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07" name="Line 43"/>
          <p:cNvSpPr>
            <a:spLocks noChangeShapeType="1"/>
          </p:cNvSpPr>
          <p:nvPr/>
        </p:nvSpPr>
        <p:spPr bwMode="auto">
          <a:xfrm>
            <a:off x="1689100" y="5214938"/>
            <a:ext cx="0" cy="88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nvGrpSpPr>
          <p:cNvPr id="11308" name="Group 44"/>
          <p:cNvGrpSpPr>
            <a:grpSpLocks/>
          </p:cNvGrpSpPr>
          <p:nvPr/>
        </p:nvGrpSpPr>
        <p:grpSpPr bwMode="auto">
          <a:xfrm>
            <a:off x="1155700" y="4572000"/>
            <a:ext cx="457200" cy="277813"/>
            <a:chOff x="528" y="2880"/>
            <a:chExt cx="288" cy="188"/>
          </a:xfrm>
        </p:grpSpPr>
        <p:sp>
          <p:nvSpPr>
            <p:cNvPr id="11328" name="Line 45"/>
            <p:cNvSpPr>
              <a:spLocks noChangeShapeType="1"/>
            </p:cNvSpPr>
            <p:nvPr/>
          </p:nvSpPr>
          <p:spPr bwMode="auto">
            <a:xfrm flipH="1">
              <a:off x="528" y="2880"/>
              <a:ext cx="240" cy="1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9" name="Line 46"/>
            <p:cNvSpPr>
              <a:spLocks noChangeShapeType="1"/>
            </p:cNvSpPr>
            <p:nvPr/>
          </p:nvSpPr>
          <p:spPr bwMode="auto">
            <a:xfrm flipH="1">
              <a:off x="576" y="2929"/>
              <a:ext cx="240" cy="1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sp>
        <p:nvSpPr>
          <p:cNvPr id="11309" name="Text Box 47"/>
          <p:cNvSpPr txBox="1">
            <a:spLocks noChangeArrowheads="1"/>
          </p:cNvSpPr>
          <p:nvPr/>
        </p:nvSpPr>
        <p:spPr bwMode="auto">
          <a:xfrm>
            <a:off x="319405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3</a:t>
            </a:r>
          </a:p>
        </p:txBody>
      </p:sp>
      <p:sp>
        <p:nvSpPr>
          <p:cNvPr id="11310" name="Text Box 48"/>
          <p:cNvSpPr txBox="1">
            <a:spLocks noChangeArrowheads="1"/>
          </p:cNvSpPr>
          <p:nvPr/>
        </p:nvSpPr>
        <p:spPr bwMode="auto">
          <a:xfrm>
            <a:off x="483870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6</a:t>
            </a:r>
          </a:p>
        </p:txBody>
      </p:sp>
      <p:sp>
        <p:nvSpPr>
          <p:cNvPr id="11311" name="Text Box 49"/>
          <p:cNvSpPr txBox="1">
            <a:spLocks noChangeArrowheads="1"/>
          </p:cNvSpPr>
          <p:nvPr/>
        </p:nvSpPr>
        <p:spPr bwMode="auto">
          <a:xfrm>
            <a:off x="648335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9</a:t>
            </a:r>
          </a:p>
        </p:txBody>
      </p:sp>
      <p:sp>
        <p:nvSpPr>
          <p:cNvPr id="11312" name="Text Box 50"/>
          <p:cNvSpPr txBox="1">
            <a:spLocks noChangeArrowheads="1"/>
          </p:cNvSpPr>
          <p:nvPr/>
        </p:nvSpPr>
        <p:spPr bwMode="auto">
          <a:xfrm>
            <a:off x="1549400" y="53038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0</a:t>
            </a:r>
          </a:p>
        </p:txBody>
      </p:sp>
      <p:sp>
        <p:nvSpPr>
          <p:cNvPr id="11313" name="Text Box 51"/>
          <p:cNvSpPr txBox="1">
            <a:spLocks noChangeArrowheads="1"/>
          </p:cNvSpPr>
          <p:nvPr/>
        </p:nvSpPr>
        <p:spPr bwMode="auto">
          <a:xfrm>
            <a:off x="996950" y="18478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9</a:t>
            </a:r>
          </a:p>
        </p:txBody>
      </p:sp>
      <p:sp>
        <p:nvSpPr>
          <p:cNvPr id="11314" name="Text Box 52"/>
          <p:cNvSpPr txBox="1">
            <a:spLocks noChangeArrowheads="1"/>
          </p:cNvSpPr>
          <p:nvPr/>
        </p:nvSpPr>
        <p:spPr bwMode="auto">
          <a:xfrm>
            <a:off x="996950" y="26289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8</a:t>
            </a:r>
          </a:p>
        </p:txBody>
      </p:sp>
      <p:sp>
        <p:nvSpPr>
          <p:cNvPr id="11315" name="Text Box 53"/>
          <p:cNvSpPr txBox="1">
            <a:spLocks noChangeArrowheads="1"/>
          </p:cNvSpPr>
          <p:nvPr/>
        </p:nvSpPr>
        <p:spPr bwMode="auto">
          <a:xfrm>
            <a:off x="996950" y="3400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7</a:t>
            </a:r>
          </a:p>
        </p:txBody>
      </p:sp>
      <p:sp>
        <p:nvSpPr>
          <p:cNvPr id="11316" name="Text Box 54"/>
          <p:cNvSpPr txBox="1">
            <a:spLocks noChangeArrowheads="1"/>
          </p:cNvSpPr>
          <p:nvPr/>
        </p:nvSpPr>
        <p:spPr bwMode="auto">
          <a:xfrm>
            <a:off x="996950" y="41925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6</a:t>
            </a:r>
          </a:p>
        </p:txBody>
      </p:sp>
      <p:sp>
        <p:nvSpPr>
          <p:cNvPr id="11317" name="Text Box 55"/>
          <p:cNvSpPr txBox="1">
            <a:spLocks noChangeArrowheads="1"/>
          </p:cNvSpPr>
          <p:nvPr/>
        </p:nvSpPr>
        <p:spPr bwMode="auto">
          <a:xfrm>
            <a:off x="996950" y="49403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dirty="0"/>
              <a:t>0</a:t>
            </a:r>
          </a:p>
        </p:txBody>
      </p:sp>
      <p:grpSp>
        <p:nvGrpSpPr>
          <p:cNvPr id="11318" name="Group 56"/>
          <p:cNvGrpSpPr>
            <a:grpSpLocks/>
          </p:cNvGrpSpPr>
          <p:nvPr/>
        </p:nvGrpSpPr>
        <p:grpSpPr bwMode="auto">
          <a:xfrm>
            <a:off x="1244600" y="2012950"/>
            <a:ext cx="107950" cy="3122613"/>
            <a:chOff x="584" y="1152"/>
            <a:chExt cx="68" cy="2109"/>
          </a:xfrm>
        </p:grpSpPr>
        <p:sp>
          <p:nvSpPr>
            <p:cNvPr id="11321" name="Line 57"/>
            <p:cNvSpPr>
              <a:spLocks noChangeShapeType="1"/>
            </p:cNvSpPr>
            <p:nvPr/>
          </p:nvSpPr>
          <p:spPr bwMode="auto">
            <a:xfrm flipV="1">
              <a:off x="648" y="1152"/>
              <a:ext cx="0" cy="180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2" name="Line 58"/>
            <p:cNvSpPr>
              <a:spLocks noChangeShapeType="1"/>
            </p:cNvSpPr>
            <p:nvPr/>
          </p:nvSpPr>
          <p:spPr bwMode="auto">
            <a:xfrm rot="5400000">
              <a:off x="618" y="2703"/>
              <a:ext cx="0"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3" name="Line 59"/>
            <p:cNvSpPr>
              <a:spLocks noChangeShapeType="1"/>
            </p:cNvSpPr>
            <p:nvPr/>
          </p:nvSpPr>
          <p:spPr bwMode="auto">
            <a:xfrm rot="5400000">
              <a:off x="613" y="2178"/>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4" name="Line 60"/>
            <p:cNvSpPr>
              <a:spLocks noChangeShapeType="1"/>
            </p:cNvSpPr>
            <p:nvPr/>
          </p:nvSpPr>
          <p:spPr bwMode="auto">
            <a:xfrm rot="5400000">
              <a:off x="613" y="1661"/>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5" name="Line 61"/>
            <p:cNvSpPr>
              <a:spLocks noChangeShapeType="1"/>
            </p:cNvSpPr>
            <p:nvPr/>
          </p:nvSpPr>
          <p:spPr bwMode="auto">
            <a:xfrm rot="5400000">
              <a:off x="613" y="1128"/>
              <a:ext cx="1"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6" name="Line 62"/>
            <p:cNvSpPr>
              <a:spLocks noChangeShapeType="1"/>
            </p:cNvSpPr>
            <p:nvPr/>
          </p:nvSpPr>
          <p:spPr bwMode="auto">
            <a:xfrm flipV="1">
              <a:off x="648" y="3024"/>
              <a:ext cx="0" cy="2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11327" name="Line 63"/>
            <p:cNvSpPr>
              <a:spLocks noChangeShapeType="1"/>
            </p:cNvSpPr>
            <p:nvPr/>
          </p:nvSpPr>
          <p:spPr bwMode="auto">
            <a:xfrm rot="5400000">
              <a:off x="622" y="3223"/>
              <a:ext cx="0" cy="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sp>
        <p:nvSpPr>
          <p:cNvPr id="11319" name="Text Box 64"/>
          <p:cNvSpPr txBox="1">
            <a:spLocks noChangeArrowheads="1"/>
          </p:cNvSpPr>
          <p:nvPr/>
        </p:nvSpPr>
        <p:spPr bwMode="auto">
          <a:xfrm>
            <a:off x="2908300" y="5611813"/>
            <a:ext cx="300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b="1" dirty="0"/>
              <a:t>Years from randomization</a:t>
            </a:r>
          </a:p>
        </p:txBody>
      </p:sp>
      <p:sp>
        <p:nvSpPr>
          <p:cNvPr id="11320" name="Text Box 65"/>
          <p:cNvSpPr txBox="1">
            <a:spLocks noChangeArrowheads="1"/>
          </p:cNvSpPr>
          <p:nvPr/>
        </p:nvSpPr>
        <p:spPr bwMode="auto">
          <a:xfrm rot="-5400000">
            <a:off x="-308769" y="3386932"/>
            <a:ext cx="209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eaLnBrk="1" hangingPunct="1"/>
            <a:r>
              <a:rPr lang="en-US" b="1" dirty="0"/>
              <a:t>Median HbA</a:t>
            </a:r>
            <a:r>
              <a:rPr lang="en-US" b="1" baseline="-25000" dirty="0"/>
              <a:t>1c</a:t>
            </a:r>
            <a:r>
              <a:rPr lang="en-US" b="1" dirty="0"/>
              <a:t> (%)</a:t>
            </a:r>
          </a:p>
        </p:txBody>
      </p:sp>
    </p:spTree>
    <p:extLst>
      <p:ext uri="{BB962C8B-B14F-4D97-AF65-F5344CB8AC3E}">
        <p14:creationId xmlns:p14="http://schemas.microsoft.com/office/powerpoint/2010/main" val="401991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did we get ?</a:t>
            </a:r>
            <a:br>
              <a:rPr lang="en-US" dirty="0" smtClean="0"/>
            </a:br>
            <a:r>
              <a:rPr lang="en-US" dirty="0" smtClean="0">
                <a:solidFill>
                  <a:srgbClr val="FFFF00"/>
                </a:solidFill>
              </a:rPr>
              <a:t>What so we want ?</a:t>
            </a:r>
            <a:endParaRPr lang="en-US" dirty="0">
              <a:solidFill>
                <a:srgbClr val="FFFF00"/>
              </a:solidFill>
            </a:endParaRPr>
          </a:p>
        </p:txBody>
      </p:sp>
      <p:sp>
        <p:nvSpPr>
          <p:cNvPr id="5" name="Text Placeholder 4"/>
          <p:cNvSpPr>
            <a:spLocks noGrp="1"/>
          </p:cNvSpPr>
          <p:nvPr>
            <p:ph type="body" idx="1"/>
          </p:nvPr>
        </p:nvSpPr>
        <p:spPr/>
        <p:txBody>
          <a:bodyPr/>
          <a:lstStyle/>
          <a:p>
            <a:r>
              <a:rPr lang="en-US" dirty="0" smtClean="0"/>
              <a:t>Past</a:t>
            </a:r>
            <a:endParaRPr lang="en-US" dirty="0"/>
          </a:p>
        </p:txBody>
      </p:sp>
      <p:sp>
        <p:nvSpPr>
          <p:cNvPr id="7" name="Text Placeholder 6"/>
          <p:cNvSpPr>
            <a:spLocks noGrp="1"/>
          </p:cNvSpPr>
          <p:nvPr>
            <p:ph type="body" sz="quarter" idx="3"/>
          </p:nvPr>
        </p:nvSpPr>
        <p:spPr/>
        <p:txBody>
          <a:bodyPr/>
          <a:lstStyle/>
          <a:p>
            <a:r>
              <a:rPr lang="en-US" dirty="0" smtClean="0"/>
              <a:t>Options Now </a:t>
            </a:r>
            <a:endParaRPr lang="en-US" dirty="0"/>
          </a:p>
        </p:txBody>
      </p:sp>
      <p:sp>
        <p:nvSpPr>
          <p:cNvPr id="6" name="Content Placeholder 5"/>
          <p:cNvSpPr>
            <a:spLocks noGrp="1"/>
          </p:cNvSpPr>
          <p:nvPr>
            <p:ph sz="quarter" idx="13"/>
          </p:nvPr>
        </p:nvSpPr>
        <p:spPr>
          <a:xfrm>
            <a:off x="86308" y="2212848"/>
            <a:ext cx="4412540" cy="3913632"/>
          </a:xfrm>
        </p:spPr>
        <p:txBody>
          <a:bodyPr>
            <a:normAutofit/>
          </a:bodyPr>
          <a:lstStyle/>
          <a:p>
            <a:r>
              <a:rPr lang="en-US" dirty="0" smtClean="0">
                <a:solidFill>
                  <a:srgbClr val="FFFF00"/>
                </a:solidFill>
              </a:rPr>
              <a:t>Limited choice</a:t>
            </a:r>
            <a:endParaRPr lang="en-US" dirty="0">
              <a:solidFill>
                <a:srgbClr val="FFFF00"/>
              </a:solidFill>
            </a:endParaRPr>
          </a:p>
          <a:p>
            <a:r>
              <a:rPr lang="en-US" dirty="0" smtClean="0">
                <a:solidFill>
                  <a:srgbClr val="FFFF00"/>
                </a:solidFill>
              </a:rPr>
              <a:t>Weight gain</a:t>
            </a:r>
          </a:p>
          <a:p>
            <a:r>
              <a:rPr lang="en-US" dirty="0" smtClean="0">
                <a:solidFill>
                  <a:srgbClr val="FFFF00"/>
                </a:solidFill>
              </a:rPr>
              <a:t>Hypoglycemia</a:t>
            </a:r>
          </a:p>
          <a:p>
            <a:r>
              <a:rPr lang="en-US" dirty="0" smtClean="0">
                <a:solidFill>
                  <a:srgbClr val="FFFF00"/>
                </a:solidFill>
                <a:latin typeface="Wingdings"/>
                <a:ea typeface="Wingdings"/>
                <a:cs typeface="Wingdings"/>
                <a:sym typeface="Wingdings"/>
              </a:rPr>
              <a:t></a:t>
            </a:r>
            <a:r>
              <a:rPr lang="en-US" dirty="0" smtClean="0">
                <a:solidFill>
                  <a:srgbClr val="FFFF00"/>
                </a:solidFill>
              </a:rPr>
              <a:t> risk approaching target</a:t>
            </a:r>
          </a:p>
          <a:p>
            <a:r>
              <a:rPr lang="el-GR" dirty="0" smtClean="0">
                <a:solidFill>
                  <a:srgbClr val="FFFF00"/>
                </a:solidFill>
              </a:rPr>
              <a:t>Β</a:t>
            </a:r>
            <a:r>
              <a:rPr lang="en-US" dirty="0" smtClean="0">
                <a:solidFill>
                  <a:srgbClr val="FFFF00"/>
                </a:solidFill>
              </a:rPr>
              <a:t> cell fatigue</a:t>
            </a:r>
          </a:p>
          <a:p>
            <a:r>
              <a:rPr lang="en-US" dirty="0" smtClean="0">
                <a:solidFill>
                  <a:srgbClr val="FFFF00"/>
                </a:solidFill>
              </a:rPr>
              <a:t>Loss durability</a:t>
            </a:r>
          </a:p>
          <a:p>
            <a:r>
              <a:rPr lang="en-US" dirty="0" smtClean="0">
                <a:solidFill>
                  <a:srgbClr val="FFFF00"/>
                </a:solidFill>
              </a:rPr>
              <a:t>Complications </a:t>
            </a:r>
          </a:p>
        </p:txBody>
      </p:sp>
      <p:sp>
        <p:nvSpPr>
          <p:cNvPr id="8" name="Content Placeholder 7"/>
          <p:cNvSpPr>
            <a:spLocks noGrp="1"/>
          </p:cNvSpPr>
          <p:nvPr>
            <p:ph sz="quarter" idx="14"/>
          </p:nvPr>
        </p:nvSpPr>
        <p:spPr>
          <a:xfrm>
            <a:off x="4672584" y="2212848"/>
            <a:ext cx="4377402" cy="3913187"/>
          </a:xfrm>
        </p:spPr>
        <p:txBody>
          <a:bodyPr>
            <a:normAutofit/>
          </a:bodyPr>
          <a:lstStyle/>
          <a:p>
            <a:r>
              <a:rPr lang="en-US" dirty="0" smtClean="0">
                <a:solidFill>
                  <a:srgbClr val="FFFF00"/>
                </a:solidFill>
              </a:rPr>
              <a:t>More choice </a:t>
            </a:r>
          </a:p>
          <a:p>
            <a:r>
              <a:rPr lang="en-US" dirty="0" smtClean="0">
                <a:solidFill>
                  <a:srgbClr val="FFFF00"/>
                </a:solidFill>
              </a:rPr>
              <a:t>Weight loss / neutrality</a:t>
            </a:r>
          </a:p>
          <a:p>
            <a:r>
              <a:rPr lang="en-US" dirty="0" smtClean="0">
                <a:solidFill>
                  <a:srgbClr val="FFFF00"/>
                </a:solidFill>
              </a:rPr>
              <a:t>Less hypoglycemia</a:t>
            </a:r>
          </a:p>
          <a:p>
            <a:r>
              <a:rPr lang="en-US" dirty="0" smtClean="0">
                <a:solidFill>
                  <a:srgbClr val="FFFF00"/>
                </a:solidFill>
                <a:latin typeface="Wingdings"/>
                <a:ea typeface="Wingdings"/>
                <a:cs typeface="Wingdings"/>
                <a:sym typeface="Wingdings"/>
              </a:rPr>
              <a:t></a:t>
            </a:r>
            <a:r>
              <a:rPr lang="en-US" dirty="0" smtClean="0">
                <a:solidFill>
                  <a:srgbClr val="FFFF00"/>
                </a:solidFill>
              </a:rPr>
              <a:t> risk approaching targets</a:t>
            </a:r>
          </a:p>
          <a:p>
            <a:r>
              <a:rPr lang="el-GR" dirty="0" smtClean="0">
                <a:solidFill>
                  <a:srgbClr val="FFFF00"/>
                </a:solidFill>
              </a:rPr>
              <a:t>Β</a:t>
            </a:r>
            <a:r>
              <a:rPr lang="en-US" dirty="0" smtClean="0">
                <a:solidFill>
                  <a:srgbClr val="FFFF00"/>
                </a:solidFill>
              </a:rPr>
              <a:t> cell preservation !</a:t>
            </a:r>
          </a:p>
          <a:p>
            <a:r>
              <a:rPr lang="en-US" dirty="0" smtClean="0">
                <a:solidFill>
                  <a:srgbClr val="FFFF00"/>
                </a:solidFill>
              </a:rPr>
              <a:t>Durability</a:t>
            </a:r>
          </a:p>
          <a:p>
            <a:r>
              <a:rPr lang="en-US" dirty="0" smtClean="0">
                <a:solidFill>
                  <a:srgbClr val="FFFF00"/>
                </a:solidFill>
              </a:rPr>
              <a:t>Complications </a:t>
            </a:r>
            <a:r>
              <a:rPr lang="en-US" dirty="0" smtClean="0"/>
              <a:t>*</a:t>
            </a:r>
            <a:endParaRPr lang="en-US" dirty="0"/>
          </a:p>
        </p:txBody>
      </p:sp>
    </p:spTree>
    <p:extLst>
      <p:ext uri="{BB962C8B-B14F-4D97-AF65-F5344CB8AC3E}">
        <p14:creationId xmlns:p14="http://schemas.microsoft.com/office/powerpoint/2010/main" val="282208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Straight Connector 184"/>
          <p:cNvCxnSpPr>
            <a:cxnSpLocks noChangeShapeType="1"/>
          </p:cNvCxnSpPr>
          <p:nvPr/>
        </p:nvCxnSpPr>
        <p:spPr bwMode="auto">
          <a:xfrm rot="10800000" flipH="1" flipV="1">
            <a:off x="1357313" y="3178175"/>
            <a:ext cx="728662" cy="2492375"/>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38915" name="Straight Connector 186"/>
          <p:cNvCxnSpPr>
            <a:cxnSpLocks noChangeShapeType="1"/>
          </p:cNvCxnSpPr>
          <p:nvPr/>
        </p:nvCxnSpPr>
        <p:spPr bwMode="auto">
          <a:xfrm>
            <a:off x="2058988" y="5626100"/>
            <a:ext cx="758825" cy="1588"/>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38916" name="Straight Connector 188"/>
          <p:cNvCxnSpPr>
            <a:cxnSpLocks noChangeShapeType="1"/>
          </p:cNvCxnSpPr>
          <p:nvPr/>
        </p:nvCxnSpPr>
        <p:spPr bwMode="auto">
          <a:xfrm rot="5400000" flipH="1" flipV="1">
            <a:off x="2661444" y="5025231"/>
            <a:ext cx="625475" cy="411163"/>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38917" name="Straight Connector 193"/>
          <p:cNvCxnSpPr>
            <a:cxnSpLocks noChangeShapeType="1"/>
          </p:cNvCxnSpPr>
          <p:nvPr/>
        </p:nvCxnSpPr>
        <p:spPr bwMode="auto">
          <a:xfrm flipV="1">
            <a:off x="3228975" y="4538663"/>
            <a:ext cx="461963" cy="296862"/>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sp>
        <p:nvSpPr>
          <p:cNvPr id="38918" name="Freeform 138"/>
          <p:cNvSpPr>
            <a:spLocks/>
          </p:cNvSpPr>
          <p:nvPr/>
        </p:nvSpPr>
        <p:spPr bwMode="auto">
          <a:xfrm>
            <a:off x="1390650" y="2938463"/>
            <a:ext cx="1382713" cy="895350"/>
          </a:xfrm>
          <a:custGeom>
            <a:avLst/>
            <a:gdLst>
              <a:gd name="T0" fmla="*/ 0 w 980"/>
              <a:gd name="T1" fmla="*/ 0 h 564"/>
              <a:gd name="T2" fmla="*/ 2147483647 w 980"/>
              <a:gd name="T3" fmla="*/ 2147483647 h 564"/>
              <a:gd name="T4" fmla="*/ 2147483647 w 980"/>
              <a:gd name="T5" fmla="*/ 2147483647 h 564"/>
              <a:gd name="T6" fmla="*/ 2147483647 w 980"/>
              <a:gd name="T7" fmla="*/ 2147483647 h 564"/>
              <a:gd name="T8" fmla="*/ 2147483647 w 980"/>
              <a:gd name="T9" fmla="*/ 2147483647 h 564"/>
              <a:gd name="T10" fmla="*/ 0 60000 65536"/>
              <a:gd name="T11" fmla="*/ 0 60000 65536"/>
              <a:gd name="T12" fmla="*/ 0 60000 65536"/>
              <a:gd name="T13" fmla="*/ 0 60000 65536"/>
              <a:gd name="T14" fmla="*/ 0 60000 65536"/>
              <a:gd name="T15" fmla="*/ 0 w 980"/>
              <a:gd name="T16" fmla="*/ 0 h 564"/>
              <a:gd name="T17" fmla="*/ 980 w 980"/>
              <a:gd name="T18" fmla="*/ 564 h 564"/>
            </a:gdLst>
            <a:ahLst/>
            <a:cxnLst>
              <a:cxn ang="T10">
                <a:pos x="T0" y="T1"/>
              </a:cxn>
              <a:cxn ang="T11">
                <a:pos x="T2" y="T3"/>
              </a:cxn>
              <a:cxn ang="T12">
                <a:pos x="T4" y="T5"/>
              </a:cxn>
              <a:cxn ang="T13">
                <a:pos x="T6" y="T7"/>
              </a:cxn>
              <a:cxn ang="T14">
                <a:pos x="T8" y="T9"/>
              </a:cxn>
            </a:cxnLst>
            <a:rect l="T15" t="T16" r="T17" b="T18"/>
            <a:pathLst>
              <a:path w="980" h="564">
                <a:moveTo>
                  <a:pt x="0" y="0"/>
                </a:moveTo>
                <a:lnTo>
                  <a:pt x="344" y="564"/>
                </a:lnTo>
                <a:lnTo>
                  <a:pt x="644" y="384"/>
                </a:lnTo>
                <a:lnTo>
                  <a:pt x="796" y="200"/>
                </a:lnTo>
                <a:lnTo>
                  <a:pt x="980" y="48"/>
                </a:lnTo>
              </a:path>
            </a:pathLst>
          </a:custGeom>
          <a:noFill/>
          <a:ln w="38100">
            <a:solidFill>
              <a:srgbClr val="F4AEE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E"/>
          </a:p>
        </p:txBody>
      </p:sp>
      <p:sp>
        <p:nvSpPr>
          <p:cNvPr id="38919" name="Freeform 2"/>
          <p:cNvSpPr>
            <a:spLocks/>
          </p:cNvSpPr>
          <p:nvPr/>
        </p:nvSpPr>
        <p:spPr bwMode="auto">
          <a:xfrm>
            <a:off x="1157288" y="1508125"/>
            <a:ext cx="41275" cy="4541838"/>
          </a:xfrm>
          <a:custGeom>
            <a:avLst/>
            <a:gdLst>
              <a:gd name="T0" fmla="*/ 0 w 48"/>
              <a:gd name="T1" fmla="*/ 0 h 2854"/>
              <a:gd name="T2" fmla="*/ 0 w 48"/>
              <a:gd name="T3" fmla="*/ 2147483647 h 2854"/>
              <a:gd name="T4" fmla="*/ 2147483647 w 48"/>
              <a:gd name="T5" fmla="*/ 2147483647 h 2854"/>
              <a:gd name="T6" fmla="*/ 0 60000 65536"/>
              <a:gd name="T7" fmla="*/ 0 60000 65536"/>
              <a:gd name="T8" fmla="*/ 0 60000 65536"/>
              <a:gd name="T9" fmla="*/ 0 w 48"/>
              <a:gd name="T10" fmla="*/ 0 h 2854"/>
              <a:gd name="T11" fmla="*/ 48 w 48"/>
              <a:gd name="T12" fmla="*/ 2854 h 2854"/>
            </a:gdLst>
            <a:ahLst/>
            <a:cxnLst>
              <a:cxn ang="T6">
                <a:pos x="T0" y="T1"/>
              </a:cxn>
              <a:cxn ang="T7">
                <a:pos x="T2" y="T3"/>
              </a:cxn>
              <a:cxn ang="T8">
                <a:pos x="T4" y="T5"/>
              </a:cxn>
            </a:cxnLst>
            <a:rect l="T9" t="T10" r="T11" b="T12"/>
            <a:pathLst>
              <a:path w="48" h="2854">
                <a:moveTo>
                  <a:pt x="0" y="0"/>
                </a:moveTo>
                <a:lnTo>
                  <a:pt x="0" y="2854"/>
                </a:lnTo>
                <a:lnTo>
                  <a:pt x="48" y="2854"/>
                </a:ln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a:p>
        </p:txBody>
      </p:sp>
      <p:sp>
        <p:nvSpPr>
          <p:cNvPr id="38920" name="Line 3"/>
          <p:cNvSpPr>
            <a:spLocks noChangeShapeType="1"/>
          </p:cNvSpPr>
          <p:nvPr/>
        </p:nvSpPr>
        <p:spPr bwMode="auto">
          <a:xfrm>
            <a:off x="1149350" y="4546600"/>
            <a:ext cx="762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8921" name="Line 4"/>
          <p:cNvSpPr>
            <a:spLocks noChangeShapeType="1"/>
          </p:cNvSpPr>
          <p:nvPr/>
        </p:nvSpPr>
        <p:spPr bwMode="auto">
          <a:xfrm>
            <a:off x="1149350" y="3024188"/>
            <a:ext cx="76200" cy="15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8922" name="Rectangle 6"/>
          <p:cNvSpPr>
            <a:spLocks noChangeArrowheads="1"/>
          </p:cNvSpPr>
          <p:nvPr/>
        </p:nvSpPr>
        <p:spPr bwMode="auto">
          <a:xfrm>
            <a:off x="857250" y="5881688"/>
            <a:ext cx="285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b="1" dirty="0">
                <a:solidFill>
                  <a:srgbClr val="FFFFFF"/>
                </a:solidFill>
              </a:rPr>
              <a:t>-2</a:t>
            </a:r>
            <a:endParaRPr lang="en-US" sz="2800" dirty="0">
              <a:solidFill>
                <a:srgbClr val="FFFFFF"/>
              </a:solidFill>
            </a:endParaRPr>
          </a:p>
        </p:txBody>
      </p:sp>
      <p:sp>
        <p:nvSpPr>
          <p:cNvPr id="38923" name="Rectangle 7"/>
          <p:cNvSpPr>
            <a:spLocks noChangeArrowheads="1"/>
          </p:cNvSpPr>
          <p:nvPr/>
        </p:nvSpPr>
        <p:spPr bwMode="auto">
          <a:xfrm>
            <a:off x="857250" y="4376738"/>
            <a:ext cx="285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b="1" dirty="0">
                <a:solidFill>
                  <a:srgbClr val="FFFFFF"/>
                </a:solidFill>
              </a:rPr>
              <a:t>-1</a:t>
            </a:r>
            <a:endParaRPr lang="en-US" sz="2800" dirty="0">
              <a:solidFill>
                <a:srgbClr val="FFFFFF"/>
              </a:solidFill>
            </a:endParaRPr>
          </a:p>
        </p:txBody>
      </p:sp>
      <p:sp>
        <p:nvSpPr>
          <p:cNvPr id="38924" name="Rectangle 8"/>
          <p:cNvSpPr>
            <a:spLocks noChangeArrowheads="1"/>
          </p:cNvSpPr>
          <p:nvPr/>
        </p:nvSpPr>
        <p:spPr bwMode="auto">
          <a:xfrm>
            <a:off x="933450" y="2854325"/>
            <a:ext cx="17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b="1" dirty="0">
                <a:solidFill>
                  <a:srgbClr val="FFFFFF"/>
                </a:solidFill>
              </a:rPr>
              <a:t>0</a:t>
            </a:r>
            <a:endParaRPr lang="en-US" sz="2800" dirty="0">
              <a:solidFill>
                <a:srgbClr val="FFFFFF"/>
              </a:solidFill>
            </a:endParaRPr>
          </a:p>
        </p:txBody>
      </p:sp>
      <p:sp>
        <p:nvSpPr>
          <p:cNvPr id="38925" name="Rectangle 9"/>
          <p:cNvSpPr>
            <a:spLocks noChangeArrowheads="1"/>
          </p:cNvSpPr>
          <p:nvPr/>
        </p:nvSpPr>
        <p:spPr bwMode="auto">
          <a:xfrm>
            <a:off x="939800" y="1350963"/>
            <a:ext cx="177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800" b="1" dirty="0">
                <a:solidFill>
                  <a:srgbClr val="FFFFFF"/>
                </a:solidFill>
              </a:rPr>
              <a:t>1</a:t>
            </a:r>
            <a:endParaRPr lang="en-US" sz="2800" dirty="0">
              <a:solidFill>
                <a:srgbClr val="FFFFFF"/>
              </a:solidFill>
            </a:endParaRPr>
          </a:p>
        </p:txBody>
      </p:sp>
      <p:sp>
        <p:nvSpPr>
          <p:cNvPr id="38926" name="Line 10"/>
          <p:cNvSpPr>
            <a:spLocks noChangeShapeType="1"/>
          </p:cNvSpPr>
          <p:nvPr/>
        </p:nvSpPr>
        <p:spPr bwMode="auto">
          <a:xfrm>
            <a:off x="1387475" y="6199188"/>
            <a:ext cx="5867400" cy="15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27" name="Line 11"/>
          <p:cNvSpPr>
            <a:spLocks noChangeShapeType="1"/>
          </p:cNvSpPr>
          <p:nvPr/>
        </p:nvSpPr>
        <p:spPr bwMode="auto">
          <a:xfrm>
            <a:off x="1365250" y="2925763"/>
            <a:ext cx="533400" cy="609600"/>
          </a:xfrm>
          <a:prstGeom prst="line">
            <a:avLst/>
          </a:prstGeom>
          <a:noFill/>
          <a:ln w="1905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28" name="Line 12"/>
          <p:cNvSpPr>
            <a:spLocks noChangeShapeType="1"/>
          </p:cNvSpPr>
          <p:nvPr/>
        </p:nvSpPr>
        <p:spPr bwMode="auto">
          <a:xfrm flipV="1">
            <a:off x="1866900" y="2773363"/>
            <a:ext cx="914400" cy="762000"/>
          </a:xfrm>
          <a:prstGeom prst="line">
            <a:avLst/>
          </a:prstGeom>
          <a:noFill/>
          <a:ln w="1905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29" name="AutoShape 34"/>
          <p:cNvSpPr>
            <a:spLocks noChangeArrowheads="1"/>
          </p:cNvSpPr>
          <p:nvPr/>
        </p:nvSpPr>
        <p:spPr bwMode="auto">
          <a:xfrm>
            <a:off x="2216150" y="37576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0" name="AutoShape 35"/>
          <p:cNvSpPr>
            <a:spLocks noChangeArrowheads="1"/>
          </p:cNvSpPr>
          <p:nvPr/>
        </p:nvSpPr>
        <p:spPr bwMode="auto">
          <a:xfrm>
            <a:off x="1752600" y="409416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1" name="AutoShape 36"/>
          <p:cNvSpPr>
            <a:spLocks noChangeArrowheads="1"/>
          </p:cNvSpPr>
          <p:nvPr/>
        </p:nvSpPr>
        <p:spPr bwMode="auto">
          <a:xfrm>
            <a:off x="3143250" y="335756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2" name="AutoShape 37"/>
          <p:cNvSpPr>
            <a:spLocks noChangeArrowheads="1"/>
          </p:cNvSpPr>
          <p:nvPr/>
        </p:nvSpPr>
        <p:spPr bwMode="auto">
          <a:xfrm>
            <a:off x="4044950" y="29829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3" name="AutoShape 38"/>
          <p:cNvSpPr>
            <a:spLocks noChangeArrowheads="1"/>
          </p:cNvSpPr>
          <p:nvPr/>
        </p:nvSpPr>
        <p:spPr bwMode="auto">
          <a:xfrm>
            <a:off x="3597275" y="3128963"/>
            <a:ext cx="207963"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4" name="AutoShape 39"/>
          <p:cNvSpPr>
            <a:spLocks noChangeArrowheads="1"/>
          </p:cNvSpPr>
          <p:nvPr/>
        </p:nvSpPr>
        <p:spPr bwMode="auto">
          <a:xfrm>
            <a:off x="5886450" y="21447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5" name="AutoShape 40"/>
          <p:cNvSpPr>
            <a:spLocks noChangeArrowheads="1"/>
          </p:cNvSpPr>
          <p:nvPr/>
        </p:nvSpPr>
        <p:spPr bwMode="auto">
          <a:xfrm>
            <a:off x="5454650" y="22590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6" name="AutoShape 41"/>
          <p:cNvSpPr>
            <a:spLocks noChangeArrowheads="1"/>
          </p:cNvSpPr>
          <p:nvPr/>
        </p:nvSpPr>
        <p:spPr bwMode="auto">
          <a:xfrm>
            <a:off x="4514850" y="27924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37" name="AutoShape 42"/>
          <p:cNvSpPr>
            <a:spLocks noChangeArrowheads="1"/>
          </p:cNvSpPr>
          <p:nvPr/>
        </p:nvSpPr>
        <p:spPr bwMode="auto">
          <a:xfrm>
            <a:off x="4972050" y="24114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algn="ctr" eaLnBrk="0" hangingPunct="0"/>
            <a:endParaRPr lang="en-US" sz="2400" dirty="0">
              <a:solidFill>
                <a:srgbClr val="000000"/>
              </a:solidFill>
            </a:endParaRPr>
          </a:p>
        </p:txBody>
      </p:sp>
      <p:sp>
        <p:nvSpPr>
          <p:cNvPr id="38938" name="Line 43"/>
          <p:cNvSpPr>
            <a:spLocks noChangeShapeType="1"/>
          </p:cNvSpPr>
          <p:nvPr/>
        </p:nvSpPr>
        <p:spPr bwMode="auto">
          <a:xfrm rot="1670806">
            <a:off x="1149350" y="3090863"/>
            <a:ext cx="971550" cy="955675"/>
          </a:xfrm>
          <a:prstGeom prst="line">
            <a:avLst/>
          </a:prstGeom>
          <a:noFill/>
          <a:ln w="22225">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39" name="Line 44"/>
          <p:cNvSpPr>
            <a:spLocks noChangeShapeType="1"/>
          </p:cNvSpPr>
          <p:nvPr/>
        </p:nvSpPr>
        <p:spPr bwMode="auto">
          <a:xfrm flipV="1">
            <a:off x="1866900" y="3871913"/>
            <a:ext cx="444500" cy="387350"/>
          </a:xfrm>
          <a:prstGeom prst="line">
            <a:avLst/>
          </a:prstGeom>
          <a:noFill/>
          <a:ln w="25400">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40" name="Line 45"/>
          <p:cNvSpPr>
            <a:spLocks noChangeShapeType="1"/>
          </p:cNvSpPr>
          <p:nvPr/>
        </p:nvSpPr>
        <p:spPr bwMode="auto">
          <a:xfrm flipV="1">
            <a:off x="2286000" y="3579813"/>
            <a:ext cx="476250" cy="311150"/>
          </a:xfrm>
          <a:prstGeom prst="line">
            <a:avLst/>
          </a:prstGeom>
          <a:noFill/>
          <a:ln w="25400">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41" name="Line 46"/>
          <p:cNvSpPr>
            <a:spLocks noChangeShapeType="1"/>
          </p:cNvSpPr>
          <p:nvPr/>
        </p:nvSpPr>
        <p:spPr bwMode="auto">
          <a:xfrm flipV="1">
            <a:off x="2730500" y="2906713"/>
            <a:ext cx="1885950" cy="692150"/>
          </a:xfrm>
          <a:prstGeom prst="line">
            <a:avLst/>
          </a:prstGeom>
          <a:noFill/>
          <a:ln w="25400">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42" name="Line 47"/>
          <p:cNvSpPr>
            <a:spLocks noChangeShapeType="1"/>
          </p:cNvSpPr>
          <p:nvPr/>
        </p:nvSpPr>
        <p:spPr bwMode="auto">
          <a:xfrm flipV="1">
            <a:off x="4603750" y="2513013"/>
            <a:ext cx="469900" cy="400050"/>
          </a:xfrm>
          <a:prstGeom prst="line">
            <a:avLst/>
          </a:prstGeom>
          <a:noFill/>
          <a:ln w="25400">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43" name="Line 48"/>
          <p:cNvSpPr>
            <a:spLocks noChangeShapeType="1"/>
          </p:cNvSpPr>
          <p:nvPr/>
        </p:nvSpPr>
        <p:spPr bwMode="auto">
          <a:xfrm flipV="1">
            <a:off x="5054600" y="2246313"/>
            <a:ext cx="927100" cy="285750"/>
          </a:xfrm>
          <a:prstGeom prst="line">
            <a:avLst/>
          </a:prstGeom>
          <a:noFill/>
          <a:ln w="25400">
            <a:solidFill>
              <a:srgbClr val="FF7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44" name="Oval 49"/>
          <p:cNvSpPr>
            <a:spLocks noChangeArrowheads="1"/>
          </p:cNvSpPr>
          <p:nvPr/>
        </p:nvSpPr>
        <p:spPr bwMode="auto">
          <a:xfrm>
            <a:off x="2247900" y="447516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45" name="Oval 50"/>
          <p:cNvSpPr>
            <a:spLocks noChangeArrowheads="1"/>
          </p:cNvSpPr>
          <p:nvPr/>
        </p:nvSpPr>
        <p:spPr bwMode="auto">
          <a:xfrm>
            <a:off x="2692400" y="417036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46" name="Oval 51"/>
          <p:cNvSpPr>
            <a:spLocks noChangeArrowheads="1"/>
          </p:cNvSpPr>
          <p:nvPr/>
        </p:nvSpPr>
        <p:spPr bwMode="auto">
          <a:xfrm>
            <a:off x="3124200" y="398621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47" name="Oval 52"/>
          <p:cNvSpPr>
            <a:spLocks noChangeArrowheads="1"/>
          </p:cNvSpPr>
          <p:nvPr/>
        </p:nvSpPr>
        <p:spPr bwMode="auto">
          <a:xfrm>
            <a:off x="3600450" y="394811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48" name="Oval 53"/>
          <p:cNvSpPr>
            <a:spLocks noChangeArrowheads="1"/>
          </p:cNvSpPr>
          <p:nvPr/>
        </p:nvSpPr>
        <p:spPr bwMode="auto">
          <a:xfrm>
            <a:off x="4079875" y="3738563"/>
            <a:ext cx="207963"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49" name="Oval 54"/>
          <p:cNvSpPr>
            <a:spLocks noChangeArrowheads="1"/>
          </p:cNvSpPr>
          <p:nvPr/>
        </p:nvSpPr>
        <p:spPr bwMode="auto">
          <a:xfrm>
            <a:off x="4559300" y="369411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50" name="AutoShape 55"/>
          <p:cNvSpPr>
            <a:spLocks noChangeArrowheads="1"/>
          </p:cNvSpPr>
          <p:nvPr/>
        </p:nvSpPr>
        <p:spPr bwMode="auto">
          <a:xfrm>
            <a:off x="4079875" y="3192463"/>
            <a:ext cx="207963" cy="190500"/>
          </a:xfrm>
          <a:prstGeom prst="hexagon">
            <a:avLst>
              <a:gd name="adj" fmla="val 27292"/>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8951" name="Line 63"/>
          <p:cNvSpPr>
            <a:spLocks noChangeShapeType="1"/>
          </p:cNvSpPr>
          <p:nvPr/>
        </p:nvSpPr>
        <p:spPr bwMode="auto">
          <a:xfrm>
            <a:off x="1428750" y="2894013"/>
            <a:ext cx="755650" cy="15938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2" name="Line 64"/>
          <p:cNvSpPr>
            <a:spLocks noChangeShapeType="1"/>
          </p:cNvSpPr>
          <p:nvPr/>
        </p:nvSpPr>
        <p:spPr bwMode="auto">
          <a:xfrm flipV="1">
            <a:off x="2171700" y="3636963"/>
            <a:ext cx="1060450" cy="8636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3" name="Line 65"/>
          <p:cNvSpPr>
            <a:spLocks noChangeShapeType="1"/>
          </p:cNvSpPr>
          <p:nvPr/>
        </p:nvSpPr>
        <p:spPr bwMode="auto">
          <a:xfrm flipV="1">
            <a:off x="3232150" y="3262313"/>
            <a:ext cx="952500" cy="393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4" name="Line 66"/>
          <p:cNvSpPr>
            <a:spLocks noChangeShapeType="1"/>
          </p:cNvSpPr>
          <p:nvPr/>
        </p:nvSpPr>
        <p:spPr bwMode="auto">
          <a:xfrm flipV="1">
            <a:off x="4184650" y="3046413"/>
            <a:ext cx="920750" cy="2222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5" name="Line 67"/>
          <p:cNvSpPr>
            <a:spLocks noChangeShapeType="1"/>
          </p:cNvSpPr>
          <p:nvPr/>
        </p:nvSpPr>
        <p:spPr bwMode="auto">
          <a:xfrm flipV="1">
            <a:off x="5105400" y="2735263"/>
            <a:ext cx="952500" cy="3238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6" name="Line 68"/>
          <p:cNvSpPr>
            <a:spLocks noChangeShapeType="1"/>
          </p:cNvSpPr>
          <p:nvPr/>
        </p:nvSpPr>
        <p:spPr bwMode="auto">
          <a:xfrm flipV="1">
            <a:off x="5994400" y="1795463"/>
            <a:ext cx="1828800" cy="9715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7" name="Line 69"/>
          <p:cNvSpPr>
            <a:spLocks noChangeShapeType="1"/>
          </p:cNvSpPr>
          <p:nvPr/>
        </p:nvSpPr>
        <p:spPr bwMode="auto">
          <a:xfrm rot="105784" flipH="1" flipV="1">
            <a:off x="1403350" y="2887663"/>
            <a:ext cx="482600" cy="21526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8" name="Line 70"/>
          <p:cNvSpPr>
            <a:spLocks noChangeShapeType="1"/>
          </p:cNvSpPr>
          <p:nvPr/>
        </p:nvSpPr>
        <p:spPr bwMode="auto">
          <a:xfrm flipV="1">
            <a:off x="1841500" y="4525963"/>
            <a:ext cx="552450" cy="5270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59" name="Line 71"/>
          <p:cNvSpPr>
            <a:spLocks noChangeShapeType="1"/>
          </p:cNvSpPr>
          <p:nvPr/>
        </p:nvSpPr>
        <p:spPr bwMode="auto">
          <a:xfrm flipV="1">
            <a:off x="2387600" y="4214813"/>
            <a:ext cx="438150" cy="3365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0" name="Line 72"/>
          <p:cNvSpPr>
            <a:spLocks noChangeShapeType="1"/>
          </p:cNvSpPr>
          <p:nvPr/>
        </p:nvSpPr>
        <p:spPr bwMode="auto">
          <a:xfrm flipV="1">
            <a:off x="2749550" y="4075113"/>
            <a:ext cx="450850" cy="1714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1" name="Line 73"/>
          <p:cNvSpPr>
            <a:spLocks noChangeShapeType="1"/>
          </p:cNvSpPr>
          <p:nvPr/>
        </p:nvSpPr>
        <p:spPr bwMode="auto">
          <a:xfrm>
            <a:off x="3213100" y="4062413"/>
            <a:ext cx="438150" cy="63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2" name="Line 74"/>
          <p:cNvSpPr>
            <a:spLocks noChangeShapeType="1"/>
          </p:cNvSpPr>
          <p:nvPr/>
        </p:nvSpPr>
        <p:spPr bwMode="auto">
          <a:xfrm flipV="1">
            <a:off x="3663950" y="3808413"/>
            <a:ext cx="520700" cy="2603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3" name="Line 75"/>
          <p:cNvSpPr>
            <a:spLocks noChangeShapeType="1"/>
          </p:cNvSpPr>
          <p:nvPr/>
        </p:nvSpPr>
        <p:spPr bwMode="auto">
          <a:xfrm>
            <a:off x="4184650" y="3795713"/>
            <a:ext cx="450850" cy="1587"/>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4" name="Line 76"/>
          <p:cNvSpPr>
            <a:spLocks noChangeShapeType="1"/>
          </p:cNvSpPr>
          <p:nvPr/>
        </p:nvSpPr>
        <p:spPr bwMode="auto">
          <a:xfrm>
            <a:off x="1390650" y="2913063"/>
            <a:ext cx="501650" cy="2470150"/>
          </a:xfrm>
          <a:prstGeom prst="line">
            <a:avLst/>
          </a:prstGeom>
          <a:noFill/>
          <a:ln w="25400">
            <a:solidFill>
              <a:srgbClr val="00FE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5" name="Line 77"/>
          <p:cNvSpPr>
            <a:spLocks noChangeShapeType="1"/>
          </p:cNvSpPr>
          <p:nvPr/>
        </p:nvSpPr>
        <p:spPr bwMode="auto">
          <a:xfrm flipV="1">
            <a:off x="1885950" y="4310063"/>
            <a:ext cx="469900" cy="1073150"/>
          </a:xfrm>
          <a:prstGeom prst="line">
            <a:avLst/>
          </a:prstGeom>
          <a:noFill/>
          <a:ln w="25400">
            <a:solidFill>
              <a:srgbClr val="00FE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6" name="Line 78"/>
          <p:cNvSpPr>
            <a:spLocks noChangeShapeType="1"/>
          </p:cNvSpPr>
          <p:nvPr/>
        </p:nvSpPr>
        <p:spPr bwMode="auto">
          <a:xfrm flipV="1">
            <a:off x="2311400" y="3948113"/>
            <a:ext cx="965200" cy="381000"/>
          </a:xfrm>
          <a:prstGeom prst="line">
            <a:avLst/>
          </a:prstGeom>
          <a:noFill/>
          <a:ln w="25400">
            <a:solidFill>
              <a:srgbClr val="00FE00"/>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67" name="AutoShape 83"/>
          <p:cNvSpPr>
            <a:spLocks noChangeArrowheads="1"/>
          </p:cNvSpPr>
          <p:nvPr/>
        </p:nvSpPr>
        <p:spPr bwMode="auto">
          <a:xfrm>
            <a:off x="1298575" y="2824163"/>
            <a:ext cx="207963" cy="190500"/>
          </a:xfrm>
          <a:prstGeom prst="diamond">
            <a:avLst/>
          </a:prstGeom>
          <a:solidFill>
            <a:srgbClr val="66FFFF"/>
          </a:solidFill>
          <a:ln w="9525">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8968" name="AutoShape 84"/>
          <p:cNvSpPr>
            <a:spLocks noChangeArrowheads="1"/>
          </p:cNvSpPr>
          <p:nvPr/>
        </p:nvSpPr>
        <p:spPr bwMode="auto">
          <a:xfrm>
            <a:off x="1298575" y="2824163"/>
            <a:ext cx="207963" cy="190500"/>
          </a:xfrm>
          <a:prstGeom prst="triangle">
            <a:avLst>
              <a:gd name="adj" fmla="val 50000"/>
            </a:avLst>
          </a:prstGeom>
          <a:solidFill>
            <a:schemeClr val="bg1"/>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69" name="AutoShape 85"/>
          <p:cNvSpPr>
            <a:spLocks noChangeArrowheads="1"/>
          </p:cNvSpPr>
          <p:nvPr/>
        </p:nvSpPr>
        <p:spPr bwMode="auto">
          <a:xfrm>
            <a:off x="1298575" y="2824163"/>
            <a:ext cx="207963" cy="190500"/>
          </a:xfrm>
          <a:prstGeom prst="diamond">
            <a:avLst/>
          </a:prstGeom>
          <a:solidFill>
            <a:schemeClr val="bg1"/>
          </a:solidFill>
          <a:ln w="19050">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8970" name="AutoShape 86"/>
          <p:cNvSpPr>
            <a:spLocks noChangeArrowheads="1"/>
          </p:cNvSpPr>
          <p:nvPr/>
        </p:nvSpPr>
        <p:spPr bwMode="auto">
          <a:xfrm>
            <a:off x="1298575" y="2824163"/>
            <a:ext cx="207963"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8971" name="Oval 87"/>
          <p:cNvSpPr>
            <a:spLocks noChangeArrowheads="1"/>
          </p:cNvSpPr>
          <p:nvPr/>
        </p:nvSpPr>
        <p:spPr bwMode="auto">
          <a:xfrm>
            <a:off x="1298575" y="2824163"/>
            <a:ext cx="207963" cy="190500"/>
          </a:xfrm>
          <a:prstGeom prst="ellipse">
            <a:avLst/>
          </a:prstGeom>
          <a:solidFill>
            <a:schemeClr val="bg1"/>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72" name="Oval 88"/>
          <p:cNvSpPr>
            <a:spLocks noChangeArrowheads="1"/>
          </p:cNvSpPr>
          <p:nvPr/>
        </p:nvSpPr>
        <p:spPr bwMode="auto">
          <a:xfrm>
            <a:off x="1298575" y="2824163"/>
            <a:ext cx="207963"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8973" name="AutoShape 95"/>
          <p:cNvSpPr>
            <a:spLocks noChangeArrowheads="1"/>
          </p:cNvSpPr>
          <p:nvPr/>
        </p:nvSpPr>
        <p:spPr bwMode="auto">
          <a:xfrm>
            <a:off x="6594475" y="4816475"/>
            <a:ext cx="207963" cy="190500"/>
          </a:xfrm>
          <a:prstGeom prst="diamond">
            <a:avLst/>
          </a:prstGeom>
          <a:solidFill>
            <a:srgbClr val="66FFFF"/>
          </a:solidFill>
          <a:ln w="9525">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8974" name="Line 100"/>
          <p:cNvSpPr>
            <a:spLocks noChangeShapeType="1"/>
          </p:cNvSpPr>
          <p:nvPr/>
        </p:nvSpPr>
        <p:spPr bwMode="auto">
          <a:xfrm>
            <a:off x="1162050" y="5372100"/>
            <a:ext cx="762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8975" name="Line 101"/>
          <p:cNvSpPr>
            <a:spLocks noChangeShapeType="1"/>
          </p:cNvSpPr>
          <p:nvPr/>
        </p:nvSpPr>
        <p:spPr bwMode="auto">
          <a:xfrm>
            <a:off x="1155700" y="3708400"/>
            <a:ext cx="762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8976" name="Line 102"/>
          <p:cNvSpPr>
            <a:spLocks noChangeShapeType="1"/>
          </p:cNvSpPr>
          <p:nvPr/>
        </p:nvSpPr>
        <p:spPr bwMode="auto">
          <a:xfrm>
            <a:off x="1162050" y="2190750"/>
            <a:ext cx="76200" cy="158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8977" name="Line 103"/>
          <p:cNvSpPr>
            <a:spLocks noChangeShapeType="1"/>
          </p:cNvSpPr>
          <p:nvPr/>
        </p:nvSpPr>
        <p:spPr bwMode="auto">
          <a:xfrm flipV="1">
            <a:off x="1406525" y="6110288"/>
            <a:ext cx="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78" name="Line 104"/>
          <p:cNvSpPr>
            <a:spLocks noChangeShapeType="1"/>
          </p:cNvSpPr>
          <p:nvPr/>
        </p:nvSpPr>
        <p:spPr bwMode="auto">
          <a:xfrm flipV="1">
            <a:off x="2327275" y="6110288"/>
            <a:ext cx="1588"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79" name="Line 105"/>
          <p:cNvSpPr>
            <a:spLocks noChangeShapeType="1"/>
          </p:cNvSpPr>
          <p:nvPr/>
        </p:nvSpPr>
        <p:spPr bwMode="auto">
          <a:xfrm flipV="1">
            <a:off x="3248025" y="6110288"/>
            <a:ext cx="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0" name="Line 106"/>
          <p:cNvSpPr>
            <a:spLocks noChangeShapeType="1"/>
          </p:cNvSpPr>
          <p:nvPr/>
        </p:nvSpPr>
        <p:spPr bwMode="auto">
          <a:xfrm flipV="1">
            <a:off x="4168775" y="6110288"/>
            <a:ext cx="1588"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1" name="Line 107"/>
          <p:cNvSpPr>
            <a:spLocks noChangeShapeType="1"/>
          </p:cNvSpPr>
          <p:nvPr/>
        </p:nvSpPr>
        <p:spPr bwMode="auto">
          <a:xfrm flipV="1">
            <a:off x="5057775" y="6110288"/>
            <a:ext cx="1588"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2" name="Line 108"/>
          <p:cNvSpPr>
            <a:spLocks noChangeShapeType="1"/>
          </p:cNvSpPr>
          <p:nvPr/>
        </p:nvSpPr>
        <p:spPr bwMode="auto">
          <a:xfrm flipV="1">
            <a:off x="5978525" y="6110288"/>
            <a:ext cx="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3" name="Line 109"/>
          <p:cNvSpPr>
            <a:spLocks noChangeShapeType="1"/>
          </p:cNvSpPr>
          <p:nvPr/>
        </p:nvSpPr>
        <p:spPr bwMode="auto">
          <a:xfrm flipV="1">
            <a:off x="6899275" y="6110288"/>
            <a:ext cx="1588"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4" name="Line 110"/>
          <p:cNvSpPr>
            <a:spLocks noChangeShapeType="1"/>
          </p:cNvSpPr>
          <p:nvPr/>
        </p:nvSpPr>
        <p:spPr bwMode="auto">
          <a:xfrm flipV="1">
            <a:off x="7820025" y="6110288"/>
            <a:ext cx="0" cy="762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5" name="Line 111"/>
          <p:cNvSpPr>
            <a:spLocks noChangeShapeType="1"/>
          </p:cNvSpPr>
          <p:nvPr/>
        </p:nvSpPr>
        <p:spPr bwMode="auto">
          <a:xfrm>
            <a:off x="7381875" y="6199188"/>
            <a:ext cx="444500" cy="15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6" name="Line 112"/>
          <p:cNvSpPr>
            <a:spLocks noChangeShapeType="1"/>
          </p:cNvSpPr>
          <p:nvPr/>
        </p:nvSpPr>
        <p:spPr bwMode="auto">
          <a:xfrm flipV="1">
            <a:off x="7197725" y="6116638"/>
            <a:ext cx="139700" cy="1460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7" name="Line 113"/>
          <p:cNvSpPr>
            <a:spLocks noChangeShapeType="1"/>
          </p:cNvSpPr>
          <p:nvPr/>
        </p:nvSpPr>
        <p:spPr bwMode="auto">
          <a:xfrm flipV="1">
            <a:off x="7267575" y="6135688"/>
            <a:ext cx="139700" cy="1460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IE"/>
          </a:p>
        </p:txBody>
      </p:sp>
      <p:sp>
        <p:nvSpPr>
          <p:cNvPr id="38988" name="Text Box 114"/>
          <p:cNvSpPr txBox="1">
            <a:spLocks noChangeArrowheads="1"/>
          </p:cNvSpPr>
          <p:nvPr/>
        </p:nvSpPr>
        <p:spPr bwMode="auto">
          <a:xfrm rot="-5400000">
            <a:off x="-1131093" y="3694906"/>
            <a:ext cx="32972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400" b="1" dirty="0">
                <a:solidFill>
                  <a:srgbClr val="FFFFFF"/>
                </a:solidFill>
              </a:rPr>
              <a:t>Change in HbA1c (%)</a:t>
            </a:r>
          </a:p>
        </p:txBody>
      </p:sp>
      <p:sp>
        <p:nvSpPr>
          <p:cNvPr id="38989" name="Text Box 115"/>
          <p:cNvSpPr txBox="1">
            <a:spLocks noChangeArrowheads="1"/>
          </p:cNvSpPr>
          <p:nvPr/>
        </p:nvSpPr>
        <p:spPr bwMode="auto">
          <a:xfrm>
            <a:off x="3829050" y="6430963"/>
            <a:ext cx="179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400" b="1" dirty="0">
                <a:solidFill>
                  <a:srgbClr val="FFFFFF"/>
                </a:solidFill>
              </a:rPr>
              <a:t>TIME (years)</a:t>
            </a:r>
          </a:p>
        </p:txBody>
      </p:sp>
      <p:sp>
        <p:nvSpPr>
          <p:cNvPr id="38990" name="Text Box 116"/>
          <p:cNvSpPr txBox="1">
            <a:spLocks noChangeArrowheads="1"/>
          </p:cNvSpPr>
          <p:nvPr/>
        </p:nvSpPr>
        <p:spPr bwMode="auto">
          <a:xfrm>
            <a:off x="1252538" y="6173788"/>
            <a:ext cx="303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0</a:t>
            </a:r>
          </a:p>
        </p:txBody>
      </p:sp>
      <p:sp>
        <p:nvSpPr>
          <p:cNvPr id="38991" name="Text Box 117"/>
          <p:cNvSpPr txBox="1">
            <a:spLocks noChangeArrowheads="1"/>
          </p:cNvSpPr>
          <p:nvPr/>
        </p:nvSpPr>
        <p:spPr bwMode="auto">
          <a:xfrm>
            <a:off x="2162175" y="6173788"/>
            <a:ext cx="303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1</a:t>
            </a:r>
          </a:p>
        </p:txBody>
      </p:sp>
      <p:sp>
        <p:nvSpPr>
          <p:cNvPr id="38992" name="Text Box 118"/>
          <p:cNvSpPr txBox="1">
            <a:spLocks noChangeArrowheads="1"/>
          </p:cNvSpPr>
          <p:nvPr/>
        </p:nvSpPr>
        <p:spPr bwMode="auto">
          <a:xfrm>
            <a:off x="3068638" y="6173788"/>
            <a:ext cx="303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2</a:t>
            </a:r>
          </a:p>
        </p:txBody>
      </p:sp>
      <p:sp>
        <p:nvSpPr>
          <p:cNvPr id="38993" name="Text Box 119"/>
          <p:cNvSpPr txBox="1">
            <a:spLocks noChangeArrowheads="1"/>
          </p:cNvSpPr>
          <p:nvPr/>
        </p:nvSpPr>
        <p:spPr bwMode="auto">
          <a:xfrm>
            <a:off x="4000500" y="6173788"/>
            <a:ext cx="303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3</a:t>
            </a:r>
          </a:p>
        </p:txBody>
      </p:sp>
      <p:sp>
        <p:nvSpPr>
          <p:cNvPr id="38994" name="Text Box 120"/>
          <p:cNvSpPr txBox="1">
            <a:spLocks noChangeArrowheads="1"/>
          </p:cNvSpPr>
          <p:nvPr/>
        </p:nvSpPr>
        <p:spPr bwMode="auto">
          <a:xfrm>
            <a:off x="4889500" y="6173788"/>
            <a:ext cx="303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4</a:t>
            </a:r>
          </a:p>
        </p:txBody>
      </p:sp>
      <p:sp>
        <p:nvSpPr>
          <p:cNvPr id="38995" name="Text Box 121"/>
          <p:cNvSpPr txBox="1">
            <a:spLocks noChangeArrowheads="1"/>
          </p:cNvSpPr>
          <p:nvPr/>
        </p:nvSpPr>
        <p:spPr bwMode="auto">
          <a:xfrm>
            <a:off x="5816600" y="6173788"/>
            <a:ext cx="303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5</a:t>
            </a:r>
          </a:p>
        </p:txBody>
      </p:sp>
      <p:sp>
        <p:nvSpPr>
          <p:cNvPr id="38996" name="Text Box 122"/>
          <p:cNvSpPr txBox="1">
            <a:spLocks noChangeArrowheads="1"/>
          </p:cNvSpPr>
          <p:nvPr/>
        </p:nvSpPr>
        <p:spPr bwMode="auto">
          <a:xfrm>
            <a:off x="6743700" y="6173788"/>
            <a:ext cx="303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6</a:t>
            </a:r>
          </a:p>
        </p:txBody>
      </p:sp>
      <p:sp>
        <p:nvSpPr>
          <p:cNvPr id="38997" name="Text Box 123"/>
          <p:cNvSpPr txBox="1">
            <a:spLocks noChangeArrowheads="1"/>
          </p:cNvSpPr>
          <p:nvPr/>
        </p:nvSpPr>
        <p:spPr bwMode="auto">
          <a:xfrm>
            <a:off x="7569200" y="6173788"/>
            <a:ext cx="4429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2200" b="1" dirty="0">
                <a:solidFill>
                  <a:srgbClr val="FFFFFF"/>
                </a:solidFill>
              </a:rPr>
              <a:t>10</a:t>
            </a:r>
          </a:p>
        </p:txBody>
      </p:sp>
      <p:sp>
        <p:nvSpPr>
          <p:cNvPr id="38998" name="AutoShape 137"/>
          <p:cNvSpPr>
            <a:spLocks noChangeArrowheads="1"/>
          </p:cNvSpPr>
          <p:nvPr/>
        </p:nvSpPr>
        <p:spPr bwMode="auto">
          <a:xfrm>
            <a:off x="2628900" y="2690813"/>
            <a:ext cx="209550" cy="190500"/>
          </a:xfrm>
          <a:prstGeom prst="diamond">
            <a:avLst/>
          </a:prstGeom>
          <a:solidFill>
            <a:srgbClr val="66FFFF"/>
          </a:solidFill>
          <a:ln w="9525">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8999" name="AutoShape 138"/>
          <p:cNvSpPr>
            <a:spLocks noChangeArrowheads="1"/>
          </p:cNvSpPr>
          <p:nvPr/>
        </p:nvSpPr>
        <p:spPr bwMode="auto">
          <a:xfrm>
            <a:off x="2228850" y="3040063"/>
            <a:ext cx="209550" cy="190500"/>
          </a:xfrm>
          <a:prstGeom prst="diamond">
            <a:avLst/>
          </a:prstGeom>
          <a:solidFill>
            <a:srgbClr val="66FFFF"/>
          </a:solidFill>
          <a:ln w="9525">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9000" name="AutoShape 139"/>
          <p:cNvSpPr>
            <a:spLocks noChangeArrowheads="1"/>
          </p:cNvSpPr>
          <p:nvPr/>
        </p:nvSpPr>
        <p:spPr bwMode="auto">
          <a:xfrm>
            <a:off x="1784350" y="3421063"/>
            <a:ext cx="209550" cy="190500"/>
          </a:xfrm>
          <a:prstGeom prst="diamond">
            <a:avLst/>
          </a:prstGeom>
          <a:solidFill>
            <a:srgbClr val="66FFFF"/>
          </a:solidFill>
          <a:ln w="9525">
            <a:solidFill>
              <a:srgbClr val="66FFFF"/>
            </a:solidFill>
            <a:miter lim="800000"/>
            <a:headEnd/>
            <a:tailEnd/>
          </a:ln>
        </p:spPr>
        <p:txBody>
          <a:bodyPr wrap="none" anchor="ctr"/>
          <a:lstStyle/>
          <a:p>
            <a:pPr eaLnBrk="0" hangingPunct="0"/>
            <a:endParaRPr lang="en-US" sz="2400" dirty="0">
              <a:solidFill>
                <a:srgbClr val="000000"/>
              </a:solidFill>
            </a:endParaRPr>
          </a:p>
        </p:txBody>
      </p:sp>
      <p:sp>
        <p:nvSpPr>
          <p:cNvPr id="39001" name="AutoShape 140"/>
          <p:cNvSpPr>
            <a:spLocks noChangeArrowheads="1"/>
          </p:cNvSpPr>
          <p:nvPr/>
        </p:nvSpPr>
        <p:spPr bwMode="auto">
          <a:xfrm>
            <a:off x="2660650" y="3465513"/>
            <a:ext cx="209550"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9002" name="Oval 148"/>
          <p:cNvSpPr>
            <a:spLocks noChangeArrowheads="1"/>
          </p:cNvSpPr>
          <p:nvPr/>
        </p:nvSpPr>
        <p:spPr bwMode="auto">
          <a:xfrm>
            <a:off x="1771650" y="4932363"/>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9003" name="AutoShape 149"/>
          <p:cNvSpPr>
            <a:spLocks noChangeArrowheads="1"/>
          </p:cNvSpPr>
          <p:nvPr/>
        </p:nvSpPr>
        <p:spPr bwMode="auto">
          <a:xfrm>
            <a:off x="3124200" y="3548063"/>
            <a:ext cx="209550" cy="190500"/>
          </a:xfrm>
          <a:prstGeom prst="hexagon">
            <a:avLst>
              <a:gd name="adj" fmla="val 27500"/>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4" name="AutoShape 150"/>
          <p:cNvSpPr>
            <a:spLocks noChangeArrowheads="1"/>
          </p:cNvSpPr>
          <p:nvPr/>
        </p:nvSpPr>
        <p:spPr bwMode="auto">
          <a:xfrm>
            <a:off x="4984750" y="2938463"/>
            <a:ext cx="209550" cy="190500"/>
          </a:xfrm>
          <a:prstGeom prst="hexagon">
            <a:avLst>
              <a:gd name="adj" fmla="val 27500"/>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5" name="AutoShape 151"/>
          <p:cNvSpPr>
            <a:spLocks noChangeArrowheads="1"/>
          </p:cNvSpPr>
          <p:nvPr/>
        </p:nvSpPr>
        <p:spPr bwMode="auto">
          <a:xfrm>
            <a:off x="5867400" y="2646363"/>
            <a:ext cx="209550" cy="190500"/>
          </a:xfrm>
          <a:prstGeom prst="hexagon">
            <a:avLst>
              <a:gd name="adj" fmla="val 27500"/>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6" name="AutoShape 152"/>
          <p:cNvSpPr>
            <a:spLocks noChangeArrowheads="1"/>
          </p:cNvSpPr>
          <p:nvPr/>
        </p:nvSpPr>
        <p:spPr bwMode="auto">
          <a:xfrm>
            <a:off x="6772275" y="2214563"/>
            <a:ext cx="207963" cy="190500"/>
          </a:xfrm>
          <a:prstGeom prst="hexagon">
            <a:avLst>
              <a:gd name="adj" fmla="val 27292"/>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7" name="AutoShape 153"/>
          <p:cNvSpPr>
            <a:spLocks noChangeArrowheads="1"/>
          </p:cNvSpPr>
          <p:nvPr/>
        </p:nvSpPr>
        <p:spPr bwMode="auto">
          <a:xfrm>
            <a:off x="7708900" y="1668463"/>
            <a:ext cx="209550" cy="190500"/>
          </a:xfrm>
          <a:prstGeom prst="hexagon">
            <a:avLst>
              <a:gd name="adj" fmla="val 27500"/>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8" name="AutoShape 154"/>
          <p:cNvSpPr>
            <a:spLocks noChangeArrowheads="1"/>
          </p:cNvSpPr>
          <p:nvPr/>
        </p:nvSpPr>
        <p:spPr bwMode="auto">
          <a:xfrm>
            <a:off x="2101850" y="4379913"/>
            <a:ext cx="209550" cy="190500"/>
          </a:xfrm>
          <a:prstGeom prst="hexagon">
            <a:avLst>
              <a:gd name="adj" fmla="val 27500"/>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dirty="0">
              <a:solidFill>
                <a:srgbClr val="000000"/>
              </a:solidFill>
            </a:endParaRPr>
          </a:p>
        </p:txBody>
      </p:sp>
      <p:sp>
        <p:nvSpPr>
          <p:cNvPr id="39009" name="Rectangle 156"/>
          <p:cNvSpPr>
            <a:spLocks noChangeArrowheads="1"/>
          </p:cNvSpPr>
          <p:nvPr/>
        </p:nvSpPr>
        <p:spPr bwMode="auto">
          <a:xfrm>
            <a:off x="2241550" y="4240213"/>
            <a:ext cx="209550"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sp>
        <p:nvSpPr>
          <p:cNvPr id="39010" name="Rectangle 160"/>
          <p:cNvSpPr>
            <a:spLocks noChangeArrowheads="1"/>
          </p:cNvSpPr>
          <p:nvPr/>
        </p:nvSpPr>
        <p:spPr bwMode="auto">
          <a:xfrm>
            <a:off x="1803400" y="5262563"/>
            <a:ext cx="209550"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sp>
        <p:nvSpPr>
          <p:cNvPr id="39011" name="Rectangle 161"/>
          <p:cNvSpPr>
            <a:spLocks noChangeArrowheads="1"/>
          </p:cNvSpPr>
          <p:nvPr/>
        </p:nvSpPr>
        <p:spPr bwMode="auto">
          <a:xfrm>
            <a:off x="2717800" y="4037013"/>
            <a:ext cx="209550"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sp>
        <p:nvSpPr>
          <p:cNvPr id="39012" name="Rectangle 162"/>
          <p:cNvSpPr>
            <a:spLocks noChangeArrowheads="1"/>
          </p:cNvSpPr>
          <p:nvPr/>
        </p:nvSpPr>
        <p:spPr bwMode="auto">
          <a:xfrm>
            <a:off x="3136900" y="3852863"/>
            <a:ext cx="209550"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sp>
        <p:nvSpPr>
          <p:cNvPr id="39013" name="AutoShape 147"/>
          <p:cNvSpPr>
            <a:spLocks noChangeArrowheads="1"/>
          </p:cNvSpPr>
          <p:nvPr/>
        </p:nvSpPr>
        <p:spPr bwMode="auto">
          <a:xfrm>
            <a:off x="6594475" y="5162550"/>
            <a:ext cx="207963" cy="190500"/>
          </a:xfrm>
          <a:prstGeom prst="triangle">
            <a:avLst>
              <a:gd name="adj" fmla="val 50000"/>
            </a:avLst>
          </a:prstGeom>
          <a:solidFill>
            <a:srgbClr val="FF7F00"/>
          </a:solidFill>
          <a:ln w="19050">
            <a:solidFill>
              <a:srgbClr val="FF7F00"/>
            </a:solidFill>
            <a:miter lim="800000"/>
            <a:headEnd/>
            <a:tailEnd/>
          </a:ln>
        </p:spPr>
        <p:txBody>
          <a:bodyPr wrap="none" anchor="ctr"/>
          <a:lstStyle/>
          <a:p>
            <a:pPr eaLnBrk="0" hangingPunct="0"/>
            <a:endParaRPr lang="en-US" sz="2400" dirty="0">
              <a:solidFill>
                <a:srgbClr val="000000"/>
              </a:solidFill>
            </a:endParaRPr>
          </a:p>
        </p:txBody>
      </p:sp>
      <p:sp>
        <p:nvSpPr>
          <p:cNvPr id="39014" name="Oval 141"/>
          <p:cNvSpPr>
            <a:spLocks noChangeArrowheads="1"/>
          </p:cNvSpPr>
          <p:nvPr/>
        </p:nvSpPr>
        <p:spPr bwMode="auto">
          <a:xfrm>
            <a:off x="6594475" y="3911600"/>
            <a:ext cx="209550" cy="190500"/>
          </a:xfrm>
          <a:prstGeom prst="ellipse">
            <a:avLst/>
          </a:prstGeom>
          <a:solidFill>
            <a:srgbClr val="FFFF00"/>
          </a:solidFill>
          <a:ln w="19050">
            <a:solidFill>
              <a:srgbClr val="FFFF00"/>
            </a:solidFill>
            <a:round/>
            <a:headEnd/>
            <a:tailEnd/>
          </a:ln>
        </p:spPr>
        <p:txBody>
          <a:bodyPr wrap="none" anchor="ctr"/>
          <a:lstStyle/>
          <a:p>
            <a:pPr eaLnBrk="0" hangingPunct="0"/>
            <a:endParaRPr lang="en-US" sz="2400" dirty="0">
              <a:solidFill>
                <a:srgbClr val="000000"/>
              </a:solidFill>
            </a:endParaRPr>
          </a:p>
        </p:txBody>
      </p:sp>
      <p:sp>
        <p:nvSpPr>
          <p:cNvPr id="39015" name="Text Box 184"/>
          <p:cNvSpPr txBox="1">
            <a:spLocks noChangeArrowheads="1"/>
          </p:cNvSpPr>
          <p:nvPr/>
        </p:nvSpPr>
        <p:spPr bwMode="auto">
          <a:xfrm>
            <a:off x="6883400" y="3802063"/>
            <a:ext cx="181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FFFF00"/>
                </a:solidFill>
              </a:rPr>
              <a:t>Hanefeld (n=250)</a:t>
            </a:r>
          </a:p>
        </p:txBody>
      </p:sp>
      <p:sp>
        <p:nvSpPr>
          <p:cNvPr id="39016" name="Rectangle 143"/>
          <p:cNvSpPr>
            <a:spLocks noChangeArrowheads="1"/>
          </p:cNvSpPr>
          <p:nvPr/>
        </p:nvSpPr>
        <p:spPr bwMode="auto">
          <a:xfrm>
            <a:off x="6594475" y="4210050"/>
            <a:ext cx="209550"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sp>
        <p:nvSpPr>
          <p:cNvPr id="39017" name="Text Box 185"/>
          <p:cNvSpPr txBox="1">
            <a:spLocks noChangeArrowheads="1"/>
          </p:cNvSpPr>
          <p:nvPr/>
        </p:nvSpPr>
        <p:spPr bwMode="auto">
          <a:xfrm>
            <a:off x="6883400" y="4108450"/>
            <a:ext cx="208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00FF00"/>
                </a:solidFill>
              </a:rPr>
              <a:t>Charbonnel (n=313)</a:t>
            </a:r>
          </a:p>
        </p:txBody>
      </p:sp>
      <p:sp>
        <p:nvSpPr>
          <p:cNvPr id="39018" name="Text Box 186"/>
          <p:cNvSpPr txBox="1">
            <a:spLocks noChangeArrowheads="1"/>
          </p:cNvSpPr>
          <p:nvPr/>
        </p:nvSpPr>
        <p:spPr bwMode="auto">
          <a:xfrm>
            <a:off x="6877050" y="4757738"/>
            <a:ext cx="1576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66FFFF"/>
                </a:solidFill>
              </a:rPr>
              <a:t>Chicago (n=230)</a:t>
            </a:r>
          </a:p>
        </p:txBody>
      </p:sp>
      <p:sp>
        <p:nvSpPr>
          <p:cNvPr id="39019" name="Text Box 187"/>
          <p:cNvSpPr txBox="1">
            <a:spLocks noChangeArrowheads="1"/>
          </p:cNvSpPr>
          <p:nvPr/>
        </p:nvSpPr>
        <p:spPr bwMode="auto">
          <a:xfrm>
            <a:off x="6883400" y="5130800"/>
            <a:ext cx="1649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FF7F00"/>
                </a:solidFill>
              </a:rPr>
              <a:t>ADOPT (n=1,441)</a:t>
            </a:r>
          </a:p>
        </p:txBody>
      </p:sp>
      <p:sp>
        <p:nvSpPr>
          <p:cNvPr id="39020" name="AutoShape 148"/>
          <p:cNvSpPr>
            <a:spLocks noChangeArrowheads="1"/>
          </p:cNvSpPr>
          <p:nvPr/>
        </p:nvSpPr>
        <p:spPr bwMode="auto">
          <a:xfrm>
            <a:off x="6594475" y="4502150"/>
            <a:ext cx="207963" cy="190500"/>
          </a:xfrm>
          <a:prstGeom prst="hexagon">
            <a:avLst>
              <a:gd name="adj" fmla="val 27272"/>
              <a:gd name="vf" fmla="val 115470"/>
            </a:avLst>
          </a:prstGeom>
          <a:solidFill>
            <a:schemeClr val="bg1"/>
          </a:solidFill>
          <a:ln w="19050">
            <a:solidFill>
              <a:schemeClr val="bg1"/>
            </a:solidFill>
            <a:miter lim="800000"/>
            <a:headEnd/>
            <a:tailEnd/>
          </a:ln>
        </p:spPr>
        <p:txBody>
          <a:bodyPr wrap="none" anchor="ctr"/>
          <a:lstStyle/>
          <a:p>
            <a:pPr eaLnBrk="0" hangingPunct="0"/>
            <a:endParaRPr lang="en-US" sz="2400" b="1" dirty="0">
              <a:solidFill>
                <a:srgbClr val="000000"/>
              </a:solidFill>
            </a:endParaRPr>
          </a:p>
        </p:txBody>
      </p:sp>
      <p:sp>
        <p:nvSpPr>
          <p:cNvPr id="39021" name="Text Box 188"/>
          <p:cNvSpPr txBox="1">
            <a:spLocks noChangeArrowheads="1"/>
          </p:cNvSpPr>
          <p:nvPr/>
        </p:nvSpPr>
        <p:spPr bwMode="auto">
          <a:xfrm>
            <a:off x="6883400" y="4433888"/>
            <a:ext cx="1646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FFFFFF"/>
                </a:solidFill>
              </a:rPr>
              <a:t>UKPDS (n=1,573)</a:t>
            </a:r>
          </a:p>
        </p:txBody>
      </p:sp>
      <p:sp>
        <p:nvSpPr>
          <p:cNvPr id="2" name="Text Box 129"/>
          <p:cNvSpPr txBox="1">
            <a:spLocks noChangeArrowheads="1"/>
          </p:cNvSpPr>
          <p:nvPr/>
        </p:nvSpPr>
        <p:spPr bwMode="auto">
          <a:xfrm>
            <a:off x="3667125" y="3387725"/>
            <a:ext cx="1250950" cy="366713"/>
          </a:xfrm>
          <a:prstGeom prst="rect">
            <a:avLst/>
          </a:prstGeom>
          <a:no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defRPr/>
            </a:pPr>
            <a:r>
              <a:rPr lang="en-US" sz="1800" b="1" dirty="0" smtClean="0">
                <a:solidFill>
                  <a:srgbClr val="00FE00"/>
                </a:solidFill>
                <a:effectLst>
                  <a:outerShdw blurRad="38100" dist="38100" dir="2700000" algn="tl">
                    <a:srgbClr val="000000"/>
                  </a:outerShdw>
                </a:effectLst>
              </a:rPr>
              <a:t>Gliclazide</a:t>
            </a:r>
          </a:p>
        </p:txBody>
      </p:sp>
      <p:sp>
        <p:nvSpPr>
          <p:cNvPr id="39023" name="Line 118"/>
          <p:cNvSpPr>
            <a:spLocks noChangeShapeType="1"/>
          </p:cNvSpPr>
          <p:nvPr/>
        </p:nvSpPr>
        <p:spPr bwMode="auto">
          <a:xfrm flipH="1">
            <a:off x="3341688" y="3597275"/>
            <a:ext cx="385762" cy="228600"/>
          </a:xfrm>
          <a:prstGeom prst="line">
            <a:avLst/>
          </a:prstGeom>
          <a:noFill/>
          <a:ln w="57150">
            <a:solidFill>
              <a:srgbClr val="00FE00"/>
            </a:solidFill>
            <a:round/>
            <a:headEnd/>
            <a:tailEnd type="triangle" w="med" len="med"/>
          </a:ln>
          <a:extLst>
            <a:ext uri="{909E8E84-426E-40DD-AFC4-6F175D3DCCD1}">
              <a14:hiddenFill xmlns:a14="http://schemas.microsoft.com/office/drawing/2010/main">
                <a:noFill/>
              </a14:hiddenFill>
            </a:ext>
          </a:extLst>
        </p:spPr>
        <p:txBody>
          <a:bodyPr/>
          <a:lstStyle/>
          <a:p>
            <a:endParaRPr lang="en-IE"/>
          </a:p>
        </p:txBody>
      </p:sp>
      <p:sp>
        <p:nvSpPr>
          <p:cNvPr id="39024" name="Text Box 187"/>
          <p:cNvSpPr txBox="1">
            <a:spLocks noChangeArrowheads="1"/>
          </p:cNvSpPr>
          <p:nvPr/>
        </p:nvSpPr>
        <p:spPr bwMode="auto">
          <a:xfrm>
            <a:off x="6883400" y="5421313"/>
            <a:ext cx="1920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F4AEE8"/>
                </a:solidFill>
              </a:rPr>
              <a:t>PERISCOPE (n=181)</a:t>
            </a:r>
          </a:p>
        </p:txBody>
      </p:sp>
      <p:sp>
        <p:nvSpPr>
          <p:cNvPr id="39025" name="AutoShape 130"/>
          <p:cNvSpPr>
            <a:spLocks noChangeArrowheads="1"/>
          </p:cNvSpPr>
          <p:nvPr/>
        </p:nvSpPr>
        <p:spPr bwMode="auto">
          <a:xfrm flipH="1" flipV="1">
            <a:off x="6573838" y="5440363"/>
            <a:ext cx="277812" cy="3127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55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endParaRPr lang="en-IE"/>
          </a:p>
        </p:txBody>
      </p:sp>
      <p:sp>
        <p:nvSpPr>
          <p:cNvPr id="39026" name="AutoShape 132"/>
          <p:cNvSpPr>
            <a:spLocks noChangeArrowheads="1"/>
          </p:cNvSpPr>
          <p:nvPr/>
        </p:nvSpPr>
        <p:spPr bwMode="auto">
          <a:xfrm flipH="1" flipV="1">
            <a:off x="2166938" y="3475038"/>
            <a:ext cx="277812" cy="312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endParaRPr lang="en-IE"/>
          </a:p>
        </p:txBody>
      </p:sp>
      <p:sp>
        <p:nvSpPr>
          <p:cNvPr id="39027" name="AutoShape 133"/>
          <p:cNvSpPr>
            <a:spLocks noChangeArrowheads="1"/>
          </p:cNvSpPr>
          <p:nvPr/>
        </p:nvSpPr>
        <p:spPr bwMode="auto">
          <a:xfrm flipH="1" flipV="1">
            <a:off x="1738313" y="3748088"/>
            <a:ext cx="277812" cy="312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endParaRPr lang="en-IE"/>
          </a:p>
        </p:txBody>
      </p:sp>
      <p:sp>
        <p:nvSpPr>
          <p:cNvPr id="39028" name="AutoShape 136"/>
          <p:cNvSpPr>
            <a:spLocks noChangeArrowheads="1"/>
          </p:cNvSpPr>
          <p:nvPr/>
        </p:nvSpPr>
        <p:spPr bwMode="auto">
          <a:xfrm flipH="1" flipV="1">
            <a:off x="2381250" y="3168650"/>
            <a:ext cx="279400" cy="312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endParaRPr lang="en-IE"/>
          </a:p>
        </p:txBody>
      </p:sp>
      <p:sp>
        <p:nvSpPr>
          <p:cNvPr id="39029" name="AutoShape 137"/>
          <p:cNvSpPr>
            <a:spLocks noChangeArrowheads="1"/>
          </p:cNvSpPr>
          <p:nvPr/>
        </p:nvSpPr>
        <p:spPr bwMode="auto">
          <a:xfrm flipH="1" flipV="1">
            <a:off x="2624138" y="2933700"/>
            <a:ext cx="277812" cy="312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endParaRPr lang="en-IE"/>
          </a:p>
        </p:txBody>
      </p:sp>
      <p:sp>
        <p:nvSpPr>
          <p:cNvPr id="39030" name="Rectangle 90"/>
          <p:cNvSpPr>
            <a:spLocks noChangeArrowheads="1"/>
          </p:cNvSpPr>
          <p:nvPr/>
        </p:nvSpPr>
        <p:spPr bwMode="auto">
          <a:xfrm>
            <a:off x="1290638" y="2773363"/>
            <a:ext cx="211137" cy="190500"/>
          </a:xfrm>
          <a:prstGeom prst="rect">
            <a:avLst/>
          </a:prstGeom>
          <a:solidFill>
            <a:srgbClr val="00FE00"/>
          </a:solidFill>
          <a:ln w="19050">
            <a:solidFill>
              <a:srgbClr val="00FF00"/>
            </a:solidFill>
            <a:miter lim="800000"/>
            <a:headEnd/>
            <a:tailEnd/>
          </a:ln>
        </p:spPr>
        <p:txBody>
          <a:bodyPr wrap="none" anchor="ctr"/>
          <a:lstStyle/>
          <a:p>
            <a:pPr eaLnBrk="0" hangingPunct="0"/>
            <a:endParaRPr lang="en-US" sz="2400" dirty="0">
              <a:solidFill>
                <a:srgbClr val="000000"/>
              </a:solidFill>
            </a:endParaRPr>
          </a:p>
        </p:txBody>
      </p:sp>
      <p:cxnSp>
        <p:nvCxnSpPr>
          <p:cNvPr id="39031" name="Straight Connector 159"/>
          <p:cNvCxnSpPr>
            <a:cxnSpLocks noChangeShapeType="1"/>
          </p:cNvCxnSpPr>
          <p:nvPr/>
        </p:nvCxnSpPr>
        <p:spPr bwMode="auto">
          <a:xfrm flipH="1">
            <a:off x="2652713" y="3414713"/>
            <a:ext cx="1090612" cy="1182687"/>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cxnSp>
      <p:cxnSp>
        <p:nvCxnSpPr>
          <p:cNvPr id="39032" name="Straight Connector 164"/>
          <p:cNvCxnSpPr>
            <a:cxnSpLocks noChangeShapeType="1"/>
          </p:cNvCxnSpPr>
          <p:nvPr/>
        </p:nvCxnSpPr>
        <p:spPr bwMode="auto">
          <a:xfrm rot="16200000" flipH="1">
            <a:off x="1384300" y="3295650"/>
            <a:ext cx="1547813" cy="1020763"/>
          </a:xfrm>
          <a:prstGeom prst="line">
            <a:avLst/>
          </a:prstGeom>
          <a:noFill/>
          <a:ln w="28575">
            <a:solidFill>
              <a:srgbClr val="99CCFF"/>
            </a:solidFill>
            <a:round/>
            <a:headEnd/>
            <a:tailEnd/>
          </a:ln>
          <a:extLst>
            <a:ext uri="{909E8E84-426E-40DD-AFC4-6F175D3DCCD1}">
              <a14:hiddenFill xmlns:a14="http://schemas.microsoft.com/office/drawing/2010/main">
                <a:noFill/>
              </a14:hiddenFill>
            </a:ext>
          </a:extLst>
        </p:spPr>
      </p:cxnSp>
      <p:sp>
        <p:nvSpPr>
          <p:cNvPr id="39033" name="Diamond 155"/>
          <p:cNvSpPr>
            <a:spLocks noChangeArrowheads="1"/>
          </p:cNvSpPr>
          <p:nvPr/>
        </p:nvSpPr>
        <p:spPr bwMode="auto">
          <a:xfrm>
            <a:off x="2270125" y="4465638"/>
            <a:ext cx="190500" cy="263525"/>
          </a:xfrm>
          <a:prstGeom prst="diamond">
            <a:avLst/>
          </a:prstGeom>
          <a:solidFill>
            <a:srgbClr val="99CCFF"/>
          </a:solidFill>
          <a:ln w="9525">
            <a:solidFill>
              <a:srgbClr val="99CCFF"/>
            </a:solidFill>
            <a:round/>
            <a:headEnd/>
            <a:tailEnd/>
          </a:ln>
        </p:spPr>
        <p:txBody>
          <a:bodyPr/>
          <a:lstStyle/>
          <a:p>
            <a:pPr algn="ctr" eaLnBrk="0" hangingPunct="0"/>
            <a:endParaRPr lang="en-US" dirty="0">
              <a:solidFill>
                <a:srgbClr val="000000"/>
              </a:solidFill>
              <a:latin typeface="Helvetica" charset="0"/>
            </a:endParaRPr>
          </a:p>
        </p:txBody>
      </p:sp>
      <p:sp>
        <p:nvSpPr>
          <p:cNvPr id="39034" name="Diamond 156"/>
          <p:cNvSpPr>
            <a:spLocks noChangeArrowheads="1"/>
          </p:cNvSpPr>
          <p:nvPr/>
        </p:nvSpPr>
        <p:spPr bwMode="auto">
          <a:xfrm>
            <a:off x="3167063" y="3267075"/>
            <a:ext cx="190500" cy="263525"/>
          </a:xfrm>
          <a:prstGeom prst="diamond">
            <a:avLst/>
          </a:prstGeom>
          <a:solidFill>
            <a:srgbClr val="99CCFF"/>
          </a:solidFill>
          <a:ln w="9525">
            <a:solidFill>
              <a:srgbClr val="99CCFF"/>
            </a:solidFill>
            <a:round/>
            <a:headEnd/>
            <a:tailEnd/>
          </a:ln>
        </p:spPr>
        <p:txBody>
          <a:bodyPr/>
          <a:lstStyle/>
          <a:p>
            <a:pPr algn="ctr" eaLnBrk="0" hangingPunct="0"/>
            <a:endParaRPr lang="en-US" dirty="0">
              <a:solidFill>
                <a:srgbClr val="000000"/>
              </a:solidFill>
              <a:latin typeface="Helvetica" charset="0"/>
            </a:endParaRPr>
          </a:p>
        </p:txBody>
      </p:sp>
      <p:sp>
        <p:nvSpPr>
          <p:cNvPr id="39035" name="Diamond 157"/>
          <p:cNvSpPr>
            <a:spLocks noChangeArrowheads="1"/>
          </p:cNvSpPr>
          <p:nvPr/>
        </p:nvSpPr>
        <p:spPr bwMode="auto">
          <a:xfrm>
            <a:off x="1339850" y="2924175"/>
            <a:ext cx="190500" cy="263525"/>
          </a:xfrm>
          <a:prstGeom prst="diamond">
            <a:avLst/>
          </a:prstGeom>
          <a:solidFill>
            <a:srgbClr val="99CCFF"/>
          </a:solidFill>
          <a:ln w="9525">
            <a:solidFill>
              <a:srgbClr val="99CCFF"/>
            </a:solidFill>
            <a:round/>
            <a:headEnd/>
            <a:tailEnd/>
          </a:ln>
        </p:spPr>
        <p:txBody>
          <a:bodyPr/>
          <a:lstStyle/>
          <a:p>
            <a:pPr algn="ctr" eaLnBrk="0" hangingPunct="0"/>
            <a:endParaRPr lang="en-US" dirty="0">
              <a:solidFill>
                <a:srgbClr val="000000"/>
              </a:solidFill>
              <a:latin typeface="Helvetica" charset="0"/>
            </a:endParaRPr>
          </a:p>
        </p:txBody>
      </p:sp>
      <p:cxnSp>
        <p:nvCxnSpPr>
          <p:cNvPr id="39036" name="Straight Connector 173"/>
          <p:cNvCxnSpPr>
            <a:cxnSpLocks noChangeShapeType="1"/>
          </p:cNvCxnSpPr>
          <p:nvPr/>
        </p:nvCxnSpPr>
        <p:spPr bwMode="auto">
          <a:xfrm rot="10800000" flipV="1">
            <a:off x="2058988" y="3476625"/>
            <a:ext cx="1104900" cy="857250"/>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cxnSp>
      <p:cxnSp>
        <p:nvCxnSpPr>
          <p:cNvPr id="39037" name="Straight Connector 175"/>
          <p:cNvCxnSpPr>
            <a:cxnSpLocks noChangeShapeType="1"/>
          </p:cNvCxnSpPr>
          <p:nvPr/>
        </p:nvCxnSpPr>
        <p:spPr bwMode="auto">
          <a:xfrm rot="16200000" flipH="1">
            <a:off x="1078706" y="3385344"/>
            <a:ext cx="1252538" cy="609600"/>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cxnSp>
      <p:sp>
        <p:nvSpPr>
          <p:cNvPr id="39038" name="Flowchart: Summing Junction 182"/>
          <p:cNvSpPr>
            <a:spLocks noChangeArrowheads="1"/>
          </p:cNvSpPr>
          <p:nvPr/>
        </p:nvSpPr>
        <p:spPr bwMode="auto">
          <a:xfrm>
            <a:off x="1143000" y="2916238"/>
            <a:ext cx="204788" cy="230187"/>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39" name="Straight Connector 184"/>
          <p:cNvCxnSpPr>
            <a:cxnSpLocks noChangeShapeType="1"/>
          </p:cNvCxnSpPr>
          <p:nvPr/>
        </p:nvCxnSpPr>
        <p:spPr bwMode="auto">
          <a:xfrm rot="16200000" flipH="1">
            <a:off x="1555751" y="3048000"/>
            <a:ext cx="1003300" cy="1133475"/>
          </a:xfrm>
          <a:prstGeom prst="line">
            <a:avLst/>
          </a:prstGeom>
          <a:noFill/>
          <a:ln w="19050">
            <a:solidFill>
              <a:srgbClr val="CCFF33"/>
            </a:solidFill>
            <a:round/>
            <a:headEnd/>
            <a:tailEnd/>
          </a:ln>
          <a:extLst>
            <a:ext uri="{909E8E84-426E-40DD-AFC4-6F175D3DCCD1}">
              <a14:hiddenFill xmlns:a14="http://schemas.microsoft.com/office/drawing/2010/main">
                <a:noFill/>
              </a14:hiddenFill>
            </a:ext>
          </a:extLst>
        </p:spPr>
      </p:cxnSp>
      <p:cxnSp>
        <p:nvCxnSpPr>
          <p:cNvPr id="39040" name="Straight Connector 187"/>
          <p:cNvCxnSpPr>
            <a:cxnSpLocks noChangeShapeType="1"/>
            <a:stCxn id="39043" idx="7"/>
          </p:cNvCxnSpPr>
          <p:nvPr/>
        </p:nvCxnSpPr>
        <p:spPr bwMode="auto">
          <a:xfrm rot="-5400000" flipH="1" flipV="1">
            <a:off x="4187031" y="2143920"/>
            <a:ext cx="479425" cy="900112"/>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39041" name="Straight Connector 192"/>
          <p:cNvCxnSpPr>
            <a:cxnSpLocks noChangeShapeType="1"/>
            <a:stCxn id="39045" idx="2"/>
            <a:endCxn id="39044" idx="3"/>
          </p:cNvCxnSpPr>
          <p:nvPr/>
        </p:nvCxnSpPr>
        <p:spPr bwMode="auto">
          <a:xfrm flipV="1">
            <a:off x="3244850" y="3365500"/>
            <a:ext cx="773113" cy="185738"/>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39042" name="Straight Connector 194"/>
          <p:cNvCxnSpPr>
            <a:cxnSpLocks noChangeShapeType="1"/>
            <a:stCxn id="39046" idx="3"/>
            <a:endCxn id="39045" idx="3"/>
          </p:cNvCxnSpPr>
          <p:nvPr/>
        </p:nvCxnSpPr>
        <p:spPr bwMode="auto">
          <a:xfrm flipV="1">
            <a:off x="2325688" y="3632200"/>
            <a:ext cx="949325" cy="647700"/>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sp>
        <p:nvSpPr>
          <p:cNvPr id="39043" name="Flowchart: Summing Junction 177"/>
          <p:cNvSpPr>
            <a:spLocks noChangeArrowheads="1"/>
          </p:cNvSpPr>
          <p:nvPr/>
        </p:nvSpPr>
        <p:spPr bwMode="auto">
          <a:xfrm>
            <a:off x="4700588" y="2800350"/>
            <a:ext cx="206375" cy="231775"/>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sp>
        <p:nvSpPr>
          <p:cNvPr id="39044" name="Flowchart: Summing Junction 178"/>
          <p:cNvSpPr>
            <a:spLocks noChangeArrowheads="1"/>
          </p:cNvSpPr>
          <p:nvPr/>
        </p:nvSpPr>
        <p:spPr bwMode="auto">
          <a:xfrm>
            <a:off x="3987800" y="3167063"/>
            <a:ext cx="204788" cy="231775"/>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sp>
        <p:nvSpPr>
          <p:cNvPr id="39045" name="Flowchart: Summing Junction 180"/>
          <p:cNvSpPr>
            <a:spLocks noChangeArrowheads="1"/>
          </p:cNvSpPr>
          <p:nvPr/>
        </p:nvSpPr>
        <p:spPr bwMode="auto">
          <a:xfrm>
            <a:off x="3244850" y="3435350"/>
            <a:ext cx="203200" cy="230188"/>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sp>
        <p:nvSpPr>
          <p:cNvPr id="39046" name="Flowchart: Summing Junction 181"/>
          <p:cNvSpPr>
            <a:spLocks noChangeArrowheads="1"/>
          </p:cNvSpPr>
          <p:nvPr/>
        </p:nvSpPr>
        <p:spPr bwMode="auto">
          <a:xfrm>
            <a:off x="2295525" y="4081463"/>
            <a:ext cx="204788" cy="231775"/>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sp>
        <p:nvSpPr>
          <p:cNvPr id="39047" name="Hexagon 136"/>
          <p:cNvSpPr>
            <a:spLocks noChangeArrowheads="1"/>
          </p:cNvSpPr>
          <p:nvPr/>
        </p:nvSpPr>
        <p:spPr bwMode="auto">
          <a:xfrm>
            <a:off x="2724150" y="3402013"/>
            <a:ext cx="204788" cy="198437"/>
          </a:xfrm>
          <a:prstGeom prst="hexagon">
            <a:avLst>
              <a:gd name="adj" fmla="val 22116"/>
              <a:gd name="vf" fmla="val 115470"/>
            </a:avLst>
          </a:prstGeom>
          <a:solidFill>
            <a:srgbClr val="CC0099"/>
          </a:solidFill>
          <a:ln w="9525">
            <a:solidFill>
              <a:srgbClr val="CC0099"/>
            </a:solidFill>
            <a:round/>
            <a:headEnd/>
            <a:tailEnd/>
          </a:ln>
        </p:spPr>
        <p:txBody>
          <a:bodyPr/>
          <a:lstStyle/>
          <a:p>
            <a:pPr algn="ctr" eaLnBrk="0" hangingPunct="0"/>
            <a:endParaRPr lang="en-US" dirty="0">
              <a:solidFill>
                <a:srgbClr val="000000"/>
              </a:solidFill>
              <a:latin typeface="Helvetica" charset="0"/>
            </a:endParaRPr>
          </a:p>
        </p:txBody>
      </p:sp>
      <p:sp>
        <p:nvSpPr>
          <p:cNvPr id="39048" name="Hexagon 137"/>
          <p:cNvSpPr>
            <a:spLocks noChangeArrowheads="1"/>
          </p:cNvSpPr>
          <p:nvPr/>
        </p:nvSpPr>
        <p:spPr bwMode="auto">
          <a:xfrm>
            <a:off x="2303463" y="3784600"/>
            <a:ext cx="204787" cy="198438"/>
          </a:xfrm>
          <a:prstGeom prst="hexagon">
            <a:avLst>
              <a:gd name="adj" fmla="val 22116"/>
              <a:gd name="vf" fmla="val 115470"/>
            </a:avLst>
          </a:prstGeom>
          <a:solidFill>
            <a:srgbClr val="CC0099"/>
          </a:solidFill>
          <a:ln w="9525">
            <a:solidFill>
              <a:srgbClr val="CC0099"/>
            </a:solidFill>
            <a:round/>
            <a:headEnd/>
            <a:tailEnd/>
          </a:ln>
        </p:spPr>
        <p:txBody>
          <a:bodyPr/>
          <a:lstStyle/>
          <a:p>
            <a:pPr algn="ctr" eaLnBrk="0" hangingPunct="0"/>
            <a:endParaRPr lang="en-US" dirty="0">
              <a:solidFill>
                <a:srgbClr val="000000"/>
              </a:solidFill>
              <a:latin typeface="Helvetica" charset="0"/>
            </a:endParaRPr>
          </a:p>
        </p:txBody>
      </p:sp>
      <p:sp>
        <p:nvSpPr>
          <p:cNvPr id="39049" name="Hexagon 138"/>
          <p:cNvSpPr>
            <a:spLocks noChangeArrowheads="1"/>
          </p:cNvSpPr>
          <p:nvPr/>
        </p:nvSpPr>
        <p:spPr bwMode="auto">
          <a:xfrm>
            <a:off x="1706563" y="4217988"/>
            <a:ext cx="204787" cy="196850"/>
          </a:xfrm>
          <a:prstGeom prst="hexagon">
            <a:avLst>
              <a:gd name="adj" fmla="val 22295"/>
              <a:gd name="vf" fmla="val 115470"/>
            </a:avLst>
          </a:prstGeom>
          <a:solidFill>
            <a:srgbClr val="CC0099"/>
          </a:solidFill>
          <a:ln w="9525">
            <a:solidFill>
              <a:srgbClr val="CC0099"/>
            </a:solidFill>
            <a:round/>
            <a:headEnd/>
            <a:tailEnd/>
          </a:ln>
        </p:spPr>
        <p:txBody>
          <a:bodyPr/>
          <a:lstStyle/>
          <a:p>
            <a:pPr algn="ctr" eaLnBrk="0" hangingPunct="0"/>
            <a:endParaRPr lang="en-US" dirty="0">
              <a:solidFill>
                <a:srgbClr val="000000"/>
              </a:solidFill>
              <a:latin typeface="Helvetica" charset="0"/>
            </a:endParaRPr>
          </a:p>
        </p:txBody>
      </p:sp>
      <p:sp>
        <p:nvSpPr>
          <p:cNvPr id="39050" name="TextBox 197"/>
          <p:cNvSpPr txBox="1">
            <a:spLocks noChangeArrowheads="1"/>
          </p:cNvSpPr>
          <p:nvPr/>
        </p:nvSpPr>
        <p:spPr bwMode="auto">
          <a:xfrm>
            <a:off x="3092450" y="2986088"/>
            <a:ext cx="56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US" b="1" dirty="0">
                <a:solidFill>
                  <a:srgbClr val="99CCFF"/>
                </a:solidFill>
                <a:latin typeface="Helvetica" charset="0"/>
              </a:rPr>
              <a:t>GLY</a:t>
            </a:r>
          </a:p>
        </p:txBody>
      </p:sp>
      <p:sp>
        <p:nvSpPr>
          <p:cNvPr id="39051" name="Text Box 125"/>
          <p:cNvSpPr txBox="1">
            <a:spLocks noChangeArrowheads="1"/>
          </p:cNvSpPr>
          <p:nvPr/>
        </p:nvSpPr>
        <p:spPr bwMode="auto">
          <a:xfrm>
            <a:off x="2649538" y="2347913"/>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66FFFF"/>
                </a:solidFill>
              </a:rPr>
              <a:t>Glimepiride</a:t>
            </a:r>
          </a:p>
        </p:txBody>
      </p:sp>
      <p:sp>
        <p:nvSpPr>
          <p:cNvPr id="39052" name="Text Box 127"/>
          <p:cNvSpPr txBox="1">
            <a:spLocks noChangeArrowheads="1"/>
          </p:cNvSpPr>
          <p:nvPr/>
        </p:nvSpPr>
        <p:spPr bwMode="auto">
          <a:xfrm>
            <a:off x="4184650" y="213042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FF7F00"/>
                </a:solidFill>
              </a:rPr>
              <a:t>Glyburide</a:t>
            </a:r>
          </a:p>
        </p:txBody>
      </p:sp>
      <p:sp>
        <p:nvSpPr>
          <p:cNvPr id="39053" name="Text Box 128"/>
          <p:cNvSpPr txBox="1">
            <a:spLocks noChangeArrowheads="1"/>
          </p:cNvSpPr>
          <p:nvPr/>
        </p:nvSpPr>
        <p:spPr bwMode="auto">
          <a:xfrm>
            <a:off x="6921500" y="218757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FFFFFF"/>
                </a:solidFill>
              </a:rPr>
              <a:t>Glyburide</a:t>
            </a:r>
          </a:p>
        </p:txBody>
      </p:sp>
      <p:sp>
        <p:nvSpPr>
          <p:cNvPr id="39054" name="Text Box 129"/>
          <p:cNvSpPr txBox="1">
            <a:spLocks noChangeArrowheads="1"/>
          </p:cNvSpPr>
          <p:nvPr/>
        </p:nvSpPr>
        <p:spPr bwMode="auto">
          <a:xfrm>
            <a:off x="4746625" y="364172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FFFF00"/>
                </a:solidFill>
              </a:rPr>
              <a:t>Glyburide</a:t>
            </a:r>
          </a:p>
        </p:txBody>
      </p:sp>
      <p:sp>
        <p:nvSpPr>
          <p:cNvPr id="39055" name="Text Box 129"/>
          <p:cNvSpPr txBox="1">
            <a:spLocks noChangeArrowheads="1"/>
          </p:cNvSpPr>
          <p:nvPr/>
        </p:nvSpPr>
        <p:spPr bwMode="auto">
          <a:xfrm>
            <a:off x="2838450" y="275272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F4AEE8"/>
                </a:solidFill>
              </a:rPr>
              <a:t>Glyburide</a:t>
            </a:r>
          </a:p>
        </p:txBody>
      </p:sp>
      <p:sp>
        <p:nvSpPr>
          <p:cNvPr id="39056" name="TextBox 198"/>
          <p:cNvSpPr txBox="1">
            <a:spLocks noChangeArrowheads="1"/>
          </p:cNvSpPr>
          <p:nvPr/>
        </p:nvSpPr>
        <p:spPr bwMode="auto">
          <a:xfrm>
            <a:off x="2701925" y="3105150"/>
            <a:ext cx="449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US" b="1" dirty="0">
                <a:solidFill>
                  <a:srgbClr val="CC0099"/>
                </a:solidFill>
                <a:latin typeface="Helvetica" charset="0"/>
              </a:rPr>
              <a:t>SU</a:t>
            </a:r>
          </a:p>
        </p:txBody>
      </p:sp>
      <p:sp>
        <p:nvSpPr>
          <p:cNvPr id="39057" name="TextBox 199"/>
          <p:cNvSpPr txBox="1">
            <a:spLocks noChangeArrowheads="1"/>
          </p:cNvSpPr>
          <p:nvPr/>
        </p:nvSpPr>
        <p:spPr bwMode="auto">
          <a:xfrm>
            <a:off x="4845050" y="2582863"/>
            <a:ext cx="44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US" b="1" dirty="0">
                <a:solidFill>
                  <a:srgbClr val="CCFF33"/>
                </a:solidFill>
                <a:latin typeface="Helvetica" charset="0"/>
              </a:rPr>
              <a:t>SU</a:t>
            </a:r>
          </a:p>
        </p:txBody>
      </p:sp>
      <p:sp>
        <p:nvSpPr>
          <p:cNvPr id="39058" name="Text Box 184"/>
          <p:cNvSpPr txBox="1">
            <a:spLocks noChangeArrowheads="1"/>
          </p:cNvSpPr>
          <p:nvPr/>
        </p:nvSpPr>
        <p:spPr bwMode="auto">
          <a:xfrm>
            <a:off x="6883400" y="2930525"/>
            <a:ext cx="182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99CCFF"/>
                </a:solidFill>
              </a:rPr>
              <a:t>Alvarsson (n=39)</a:t>
            </a:r>
          </a:p>
        </p:txBody>
      </p:sp>
      <p:sp>
        <p:nvSpPr>
          <p:cNvPr id="39059" name="Diamond 203"/>
          <p:cNvSpPr>
            <a:spLocks noChangeArrowheads="1"/>
          </p:cNvSpPr>
          <p:nvPr/>
        </p:nvSpPr>
        <p:spPr bwMode="auto">
          <a:xfrm>
            <a:off x="6642100" y="2967038"/>
            <a:ext cx="190500" cy="263525"/>
          </a:xfrm>
          <a:prstGeom prst="diamond">
            <a:avLst/>
          </a:prstGeom>
          <a:solidFill>
            <a:srgbClr val="99CCFF"/>
          </a:solidFill>
          <a:ln w="9525">
            <a:solidFill>
              <a:srgbClr val="99CCFF"/>
            </a:solidFill>
            <a:round/>
            <a:headEnd/>
            <a:tailEnd/>
          </a:ln>
        </p:spPr>
        <p:txBody>
          <a:bodyPr/>
          <a:lstStyle/>
          <a:p>
            <a:pPr algn="ctr" eaLnBrk="0" hangingPunct="0"/>
            <a:endParaRPr lang="en-US" dirty="0">
              <a:solidFill>
                <a:srgbClr val="000000"/>
              </a:solidFill>
              <a:latin typeface="Helvetica" charset="0"/>
            </a:endParaRPr>
          </a:p>
        </p:txBody>
      </p:sp>
      <p:sp>
        <p:nvSpPr>
          <p:cNvPr id="39060" name="Flowchart: Summing Junction 204"/>
          <p:cNvSpPr>
            <a:spLocks noChangeArrowheads="1"/>
          </p:cNvSpPr>
          <p:nvPr/>
        </p:nvSpPr>
        <p:spPr bwMode="auto">
          <a:xfrm>
            <a:off x="6623050" y="3289300"/>
            <a:ext cx="204788" cy="230188"/>
          </a:xfrm>
          <a:prstGeom prst="flowChartSummingJunction">
            <a:avLst/>
          </a:prstGeom>
          <a:solidFill>
            <a:srgbClr val="CCFF33"/>
          </a:solidFill>
          <a:ln w="12700">
            <a:solidFill>
              <a:srgbClr val="FF6600"/>
            </a:solidFill>
            <a:round/>
            <a:headEnd/>
            <a:tailEnd/>
          </a:ln>
        </p:spPr>
        <p:txBody>
          <a:bodyPr/>
          <a:lstStyle/>
          <a:p>
            <a:pPr algn="ctr" eaLnBrk="0" hangingPunct="0"/>
            <a:endParaRPr lang="en-US" dirty="0">
              <a:solidFill>
                <a:srgbClr val="000000"/>
              </a:solidFill>
              <a:latin typeface="Helvetica" charset="0"/>
            </a:endParaRPr>
          </a:p>
        </p:txBody>
      </p:sp>
      <p:sp>
        <p:nvSpPr>
          <p:cNvPr id="39061" name="Text Box 184"/>
          <p:cNvSpPr txBox="1">
            <a:spLocks noChangeArrowheads="1"/>
          </p:cNvSpPr>
          <p:nvPr/>
        </p:nvSpPr>
        <p:spPr bwMode="auto">
          <a:xfrm>
            <a:off x="6883400" y="3235325"/>
            <a:ext cx="182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CCFF33"/>
                </a:solidFill>
              </a:rPr>
              <a:t>Alvarsson (n=48)</a:t>
            </a:r>
          </a:p>
        </p:txBody>
      </p:sp>
      <p:sp>
        <p:nvSpPr>
          <p:cNvPr id="39062" name="Hexagon 208"/>
          <p:cNvSpPr>
            <a:spLocks noChangeArrowheads="1"/>
          </p:cNvSpPr>
          <p:nvPr/>
        </p:nvSpPr>
        <p:spPr bwMode="auto">
          <a:xfrm>
            <a:off x="6623050" y="3586163"/>
            <a:ext cx="204788" cy="196850"/>
          </a:xfrm>
          <a:prstGeom prst="hexagon">
            <a:avLst>
              <a:gd name="adj" fmla="val 22295"/>
              <a:gd name="vf" fmla="val 115470"/>
            </a:avLst>
          </a:prstGeom>
          <a:solidFill>
            <a:srgbClr val="CC0099"/>
          </a:solidFill>
          <a:ln w="9525">
            <a:solidFill>
              <a:srgbClr val="CC0099"/>
            </a:solidFill>
            <a:round/>
            <a:headEnd/>
            <a:tailEnd/>
          </a:ln>
        </p:spPr>
        <p:txBody>
          <a:bodyPr/>
          <a:lstStyle/>
          <a:p>
            <a:pPr algn="ctr" eaLnBrk="0" hangingPunct="0"/>
            <a:endParaRPr lang="en-US" dirty="0">
              <a:solidFill>
                <a:srgbClr val="000000"/>
              </a:solidFill>
              <a:latin typeface="Helvetica" charset="0"/>
            </a:endParaRPr>
          </a:p>
        </p:txBody>
      </p:sp>
      <p:sp>
        <p:nvSpPr>
          <p:cNvPr id="39063" name="Text Box 184"/>
          <p:cNvSpPr txBox="1">
            <a:spLocks noChangeArrowheads="1"/>
          </p:cNvSpPr>
          <p:nvPr/>
        </p:nvSpPr>
        <p:spPr bwMode="auto">
          <a:xfrm>
            <a:off x="6897688" y="3514725"/>
            <a:ext cx="1646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sz="1600" b="1" dirty="0">
                <a:solidFill>
                  <a:srgbClr val="CC0099"/>
                </a:solidFill>
              </a:rPr>
              <a:t>RECORD (n=272)</a:t>
            </a:r>
          </a:p>
        </p:txBody>
      </p:sp>
      <p:grpSp>
        <p:nvGrpSpPr>
          <p:cNvPr id="39064" name="Group 163"/>
          <p:cNvGrpSpPr>
            <a:grpSpLocks/>
          </p:cNvGrpSpPr>
          <p:nvPr/>
        </p:nvGrpSpPr>
        <p:grpSpPr bwMode="auto">
          <a:xfrm>
            <a:off x="3144838" y="4418013"/>
            <a:ext cx="238125" cy="271462"/>
            <a:chOff x="6984206" y="4748214"/>
            <a:chExt cx="266700" cy="271461"/>
          </a:xfrm>
        </p:grpSpPr>
        <p:sp>
          <p:nvSpPr>
            <p:cNvPr id="39088" name="Rectangle 164"/>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89" name="Straight Connector 165"/>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90" name="Straight Connector 166"/>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39065" name="Group 167"/>
          <p:cNvGrpSpPr>
            <a:grpSpLocks/>
          </p:cNvGrpSpPr>
          <p:nvPr/>
        </p:nvGrpSpPr>
        <p:grpSpPr bwMode="auto">
          <a:xfrm>
            <a:off x="2724150" y="4733925"/>
            <a:ext cx="238125" cy="271463"/>
            <a:chOff x="6984206" y="4748214"/>
            <a:chExt cx="266700" cy="271461"/>
          </a:xfrm>
        </p:grpSpPr>
        <p:sp>
          <p:nvSpPr>
            <p:cNvPr id="39085" name="Rectangle 168"/>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86" name="Straight Connector 169"/>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87" name="Straight Connector 170"/>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39066" name="Group 171"/>
          <p:cNvGrpSpPr>
            <a:grpSpLocks/>
          </p:cNvGrpSpPr>
          <p:nvPr/>
        </p:nvGrpSpPr>
        <p:grpSpPr bwMode="auto">
          <a:xfrm>
            <a:off x="2289175" y="5464175"/>
            <a:ext cx="236538" cy="271463"/>
            <a:chOff x="6984206" y="4748214"/>
            <a:chExt cx="266700" cy="271461"/>
          </a:xfrm>
        </p:grpSpPr>
        <p:sp>
          <p:nvSpPr>
            <p:cNvPr id="39082" name="Rectangle 172"/>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83" name="Straight Connector 173"/>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84" name="Straight Connector 174"/>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39067" name="Group 175"/>
          <p:cNvGrpSpPr>
            <a:grpSpLocks/>
          </p:cNvGrpSpPr>
          <p:nvPr/>
        </p:nvGrpSpPr>
        <p:grpSpPr bwMode="auto">
          <a:xfrm>
            <a:off x="1795463" y="5484813"/>
            <a:ext cx="236537" cy="271462"/>
            <a:chOff x="6984206" y="4748214"/>
            <a:chExt cx="266700" cy="271461"/>
          </a:xfrm>
        </p:grpSpPr>
        <p:sp>
          <p:nvSpPr>
            <p:cNvPr id="39079" name="Rectangle 176"/>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80" name="Straight Connector 177"/>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81" name="Straight Connector 178"/>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39068" name="Group 179"/>
          <p:cNvGrpSpPr>
            <a:grpSpLocks/>
          </p:cNvGrpSpPr>
          <p:nvPr/>
        </p:nvGrpSpPr>
        <p:grpSpPr bwMode="auto">
          <a:xfrm>
            <a:off x="1117600" y="3173413"/>
            <a:ext cx="236538" cy="271462"/>
            <a:chOff x="6984206" y="4748214"/>
            <a:chExt cx="266700" cy="271461"/>
          </a:xfrm>
        </p:grpSpPr>
        <p:sp>
          <p:nvSpPr>
            <p:cNvPr id="39076" name="Rectangle 180"/>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77" name="Straight Connector 181"/>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78" name="Straight Connector 182"/>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39069" name="Group 197"/>
          <p:cNvGrpSpPr>
            <a:grpSpLocks/>
          </p:cNvGrpSpPr>
          <p:nvPr/>
        </p:nvGrpSpPr>
        <p:grpSpPr bwMode="auto">
          <a:xfrm>
            <a:off x="6605588" y="5707063"/>
            <a:ext cx="236537" cy="271462"/>
            <a:chOff x="6984206" y="4748214"/>
            <a:chExt cx="266700" cy="271461"/>
          </a:xfrm>
        </p:grpSpPr>
        <p:sp>
          <p:nvSpPr>
            <p:cNvPr id="39073" name="Rectangle 198"/>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p>
              <a:pPr algn="ctr" eaLnBrk="0" hangingPunct="0"/>
              <a:endParaRPr lang="en-US" dirty="0">
                <a:solidFill>
                  <a:srgbClr val="000000"/>
                </a:solidFill>
                <a:latin typeface="Helvetica" charset="0"/>
              </a:endParaRPr>
            </a:p>
          </p:txBody>
        </p:sp>
        <p:cxnSp>
          <p:nvCxnSpPr>
            <p:cNvPr id="39074" name="Straight Connector 199"/>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39075" name="Straight Connector 200"/>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sp>
        <p:nvSpPr>
          <p:cNvPr id="39070" name="TextBox 201"/>
          <p:cNvSpPr txBox="1">
            <a:spLocks noChangeArrowheads="1"/>
          </p:cNvSpPr>
          <p:nvPr/>
        </p:nvSpPr>
        <p:spPr bwMode="auto">
          <a:xfrm>
            <a:off x="6861175" y="5659438"/>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pPr algn="ctr"/>
            <a:r>
              <a:rPr lang="en-US" sz="1600" b="1" dirty="0">
                <a:solidFill>
                  <a:srgbClr val="CCFF33"/>
                </a:solidFill>
                <a:latin typeface="Helvetica" charset="0"/>
              </a:rPr>
              <a:t>Tan (n=297)</a:t>
            </a:r>
          </a:p>
        </p:txBody>
      </p:sp>
      <p:sp>
        <p:nvSpPr>
          <p:cNvPr id="39071" name="Text Box 129"/>
          <p:cNvSpPr txBox="1">
            <a:spLocks noChangeArrowheads="1"/>
          </p:cNvSpPr>
          <p:nvPr/>
        </p:nvSpPr>
        <p:spPr bwMode="auto">
          <a:xfrm>
            <a:off x="3403600" y="440372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84" charset="-128"/>
              </a:defRPr>
            </a:lvl1pPr>
            <a:lvl2pPr marL="742950" indent="-285750" eaLnBrk="0" hangingPunct="0">
              <a:defRPr>
                <a:solidFill>
                  <a:schemeClr val="tx1"/>
                </a:solidFill>
                <a:latin typeface="Arial" pitchFamily="34" charset="0"/>
                <a:ea typeface="ＭＳ Ｐゴシック" pitchFamily="84" charset="-128"/>
              </a:defRPr>
            </a:lvl2pPr>
            <a:lvl3pPr marL="1143000" indent="-228600" eaLnBrk="0" hangingPunct="0">
              <a:defRPr>
                <a:solidFill>
                  <a:schemeClr val="tx1"/>
                </a:solidFill>
                <a:latin typeface="Arial" pitchFamily="34" charset="0"/>
                <a:ea typeface="ＭＳ Ｐゴシック" pitchFamily="84" charset="-128"/>
              </a:defRPr>
            </a:lvl3pPr>
            <a:lvl4pPr marL="1600200" indent="-228600" eaLnBrk="0" hangingPunct="0">
              <a:defRPr>
                <a:solidFill>
                  <a:schemeClr val="tx1"/>
                </a:solidFill>
                <a:latin typeface="Arial" pitchFamily="34" charset="0"/>
                <a:ea typeface="ＭＳ Ｐゴシック" pitchFamily="84" charset="-128"/>
              </a:defRPr>
            </a:lvl4pPr>
            <a:lvl5pPr marL="2057400" indent="-228600" eaLnBrk="0" hangingPunct="0">
              <a:defRPr>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84" charset="-128"/>
              </a:defRPr>
            </a:lvl9pPr>
          </a:lstStyle>
          <a:p>
            <a:r>
              <a:rPr lang="en-US" b="1" dirty="0">
                <a:solidFill>
                  <a:srgbClr val="FFFF00"/>
                </a:solidFill>
              </a:rPr>
              <a:t>Gliclazide</a:t>
            </a:r>
          </a:p>
        </p:txBody>
      </p:sp>
      <p:sp>
        <p:nvSpPr>
          <p:cNvPr id="204" name="Text Box 136"/>
          <p:cNvSpPr txBox="1">
            <a:spLocks noChangeArrowheads="1"/>
          </p:cNvSpPr>
          <p:nvPr/>
        </p:nvSpPr>
        <p:spPr bwMode="auto">
          <a:xfrm>
            <a:off x="427038" y="122238"/>
            <a:ext cx="8416925" cy="1077912"/>
          </a:xfrm>
          <a:prstGeom prst="rect">
            <a:avLst/>
          </a:prstGeom>
          <a:solidFill>
            <a:srgbClr val="FF7F00"/>
          </a:solidFill>
          <a:ln w="9525">
            <a:solidFill>
              <a:srgbClr val="FF7F00"/>
            </a:solidFill>
            <a:miter lim="800000"/>
            <a:headEnd/>
            <a:tailEnd/>
          </a:ln>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a:defRPr/>
            </a:pPr>
            <a:r>
              <a:rPr lang="en-US" sz="3200" b="1" dirty="0" smtClean="0">
                <a:solidFill>
                  <a:srgbClr val="FFFFFF"/>
                </a:solidFill>
                <a:effectLst>
                  <a:outerShdw blurRad="38100" dist="38100" dir="2700000" algn="tl">
                    <a:srgbClr val="000000"/>
                  </a:outerShdw>
                </a:effectLst>
              </a:rPr>
              <a:t>DURABILITY OF GLYCEMIC CONTROL WITH SULFONYLUREAS</a:t>
            </a:r>
          </a:p>
        </p:txBody>
      </p:sp>
    </p:spTree>
    <p:extLst>
      <p:ext uri="{BB962C8B-B14F-4D97-AF65-F5344CB8AC3E}">
        <p14:creationId xmlns:p14="http://schemas.microsoft.com/office/powerpoint/2010/main" val="26649234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540"/>
            <a:ext cx="9049986" cy="604121"/>
          </a:xfrm>
        </p:spPr>
        <p:txBody>
          <a:bodyPr/>
          <a:lstStyle/>
          <a:p>
            <a:r>
              <a:rPr lang="en-US" sz="4800" dirty="0" smtClean="0">
                <a:latin typeface="+mj-lt"/>
              </a:rPr>
              <a:t>Mortality &amp; HbA1c Targets</a:t>
            </a:r>
            <a:endParaRPr lang="en-US" sz="4800" dirty="0">
              <a:latin typeface="+mj-lt"/>
            </a:endParaRPr>
          </a:p>
        </p:txBody>
      </p:sp>
      <p:sp>
        <p:nvSpPr>
          <p:cNvPr id="3" name="Content Placeholder 2"/>
          <p:cNvSpPr>
            <a:spLocks noGrp="1"/>
          </p:cNvSpPr>
          <p:nvPr>
            <p:ph idx="1"/>
          </p:nvPr>
        </p:nvSpPr>
        <p:spPr>
          <a:xfrm>
            <a:off x="0" y="1060293"/>
            <a:ext cx="9143999" cy="5681701"/>
          </a:xfrm>
        </p:spPr>
        <p:txBody>
          <a:bodyPr>
            <a:normAutofit/>
          </a:bodyPr>
          <a:lstStyle/>
          <a:p>
            <a:endParaRPr lang="en-US" dirty="0" smtClean="0"/>
          </a:p>
          <a:p>
            <a:r>
              <a:rPr lang="en-US" dirty="0" smtClean="0"/>
              <a:t>ACCORD    </a:t>
            </a:r>
            <a:r>
              <a:rPr lang="en-US" dirty="0" smtClean="0">
                <a:solidFill>
                  <a:srgbClr val="FF0000"/>
                </a:solidFill>
                <a:latin typeface="Wingdings"/>
                <a:ea typeface="Wingdings"/>
                <a:cs typeface="Wingdings"/>
                <a:sym typeface="Wingdings"/>
              </a:rPr>
              <a:t></a:t>
            </a:r>
            <a:r>
              <a:rPr lang="en-US" dirty="0" smtClean="0">
                <a:sym typeface="Wingdings 2"/>
              </a:rPr>
              <a:t> 10250 , High risk, Diabetes Duration 8-10years</a:t>
            </a:r>
          </a:p>
          <a:p>
            <a:endParaRPr lang="en-US" dirty="0" smtClean="0"/>
          </a:p>
          <a:p>
            <a:r>
              <a:rPr lang="en-US" dirty="0"/>
              <a:t>VADT           </a:t>
            </a:r>
            <a:r>
              <a:rPr lang="en-US" dirty="0" smtClean="0">
                <a:solidFill>
                  <a:srgbClr val="FF0000"/>
                </a:solidFill>
                <a:latin typeface="Wingdings"/>
                <a:ea typeface="Wingdings"/>
                <a:cs typeface="Wingdings"/>
                <a:sym typeface="Wingdings"/>
              </a:rPr>
              <a:t></a:t>
            </a:r>
            <a:r>
              <a:rPr lang="en-US" dirty="0" smtClean="0">
                <a:sym typeface="Wingdings 2"/>
              </a:rPr>
              <a:t> </a:t>
            </a:r>
            <a:r>
              <a:rPr lang="en-US" dirty="0" smtClean="0">
                <a:solidFill>
                  <a:prstClr val="white">
                    <a:lumMod val="50000"/>
                    <a:lumOff val="50000"/>
                  </a:prstClr>
                </a:solidFill>
                <a:sym typeface="Wingdings 2"/>
              </a:rPr>
              <a:t>1791, </a:t>
            </a:r>
            <a:r>
              <a:rPr lang="en-US" dirty="0">
                <a:solidFill>
                  <a:prstClr val="white">
                    <a:lumMod val="50000"/>
                    <a:lumOff val="50000"/>
                  </a:prstClr>
                </a:solidFill>
                <a:sym typeface="Wingdings 2"/>
              </a:rPr>
              <a:t>High risk, </a:t>
            </a:r>
            <a:r>
              <a:rPr lang="en-US" dirty="0" smtClean="0">
                <a:solidFill>
                  <a:prstClr val="white">
                    <a:lumMod val="50000"/>
                    <a:lumOff val="50000"/>
                  </a:prstClr>
                </a:solidFill>
                <a:sym typeface="Wingdings 2"/>
              </a:rPr>
              <a:t>Diabetes Duration 11.5 years</a:t>
            </a:r>
            <a:endParaRPr lang="en-US" dirty="0"/>
          </a:p>
          <a:p>
            <a:endParaRPr lang="en-US" dirty="0" smtClean="0"/>
          </a:p>
          <a:p>
            <a:r>
              <a:rPr lang="en-US" dirty="0" smtClean="0">
                <a:solidFill>
                  <a:srgbClr val="FFFF00"/>
                </a:solidFill>
              </a:rPr>
              <a:t>ADVANCE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2"/>
              </a:rPr>
              <a:t> 11,140 Moderate risk*, Diabetes Duration 8 year</a:t>
            </a:r>
            <a:endParaRPr lang="en-US" dirty="0" smtClean="0">
              <a:solidFill>
                <a:srgbClr val="FFFF00"/>
              </a:solidFill>
            </a:endParaRPr>
          </a:p>
          <a:p>
            <a:pPr marL="0" indent="0">
              <a:buNone/>
            </a:pPr>
            <a:endParaRPr lang="en-US" dirty="0">
              <a:solidFill>
                <a:srgbClr val="FFFF00"/>
              </a:solidFill>
            </a:endParaRPr>
          </a:p>
          <a:p>
            <a:r>
              <a:rPr lang="en-US" dirty="0" smtClean="0">
                <a:solidFill>
                  <a:srgbClr val="FFFF00"/>
                </a:solidFill>
              </a:rPr>
              <a:t>STENO        </a:t>
            </a:r>
            <a:r>
              <a:rPr lang="en-US" dirty="0" smtClean="0">
                <a:solidFill>
                  <a:srgbClr val="FFFF00"/>
                </a:solidFill>
                <a:latin typeface="Wingdings"/>
                <a:ea typeface="Wingdings"/>
                <a:cs typeface="Wingdings"/>
                <a:sym typeface="Wingdings"/>
              </a:rPr>
              <a:t> </a:t>
            </a:r>
            <a:r>
              <a:rPr lang="en-US" dirty="0" smtClean="0">
                <a:solidFill>
                  <a:srgbClr val="FFFF00"/>
                </a:solidFill>
                <a:sym typeface="Wingdings 2"/>
              </a:rPr>
              <a:t>160, Low </a:t>
            </a:r>
            <a:r>
              <a:rPr lang="en-US" dirty="0">
                <a:solidFill>
                  <a:srgbClr val="FFFF00"/>
                </a:solidFill>
                <a:sym typeface="Wingdings 2"/>
              </a:rPr>
              <a:t>risk, </a:t>
            </a:r>
            <a:r>
              <a:rPr lang="en-US" dirty="0" smtClean="0">
                <a:solidFill>
                  <a:srgbClr val="FFFF00"/>
                </a:solidFill>
                <a:sym typeface="Wingdings 2"/>
              </a:rPr>
              <a:t>Short Duration</a:t>
            </a:r>
            <a:endParaRPr lang="en-US" dirty="0" smtClean="0">
              <a:solidFill>
                <a:srgbClr val="FFFF00"/>
              </a:solidFill>
            </a:endParaRPr>
          </a:p>
          <a:p>
            <a:endParaRPr lang="en-US" dirty="0">
              <a:solidFill>
                <a:srgbClr val="FFFF00"/>
              </a:solidFill>
            </a:endParaRPr>
          </a:p>
          <a:p>
            <a:r>
              <a:rPr lang="en-US" dirty="0" smtClean="0">
                <a:solidFill>
                  <a:srgbClr val="FFFF00"/>
                </a:solidFill>
              </a:rPr>
              <a:t>UKPDS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2"/>
              </a:rPr>
              <a:t> 3867, Low risk*, Newly diagnosed</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DCCT          </a:t>
            </a:r>
            <a:r>
              <a:rPr lang="en-US" dirty="0" smtClean="0">
                <a:solidFill>
                  <a:srgbClr val="FFFF00"/>
                </a:solidFill>
                <a:latin typeface="Wingdings"/>
                <a:ea typeface="Wingdings"/>
                <a:cs typeface="Wingdings"/>
                <a:sym typeface="Wingdings"/>
              </a:rPr>
              <a:t></a:t>
            </a:r>
            <a:r>
              <a:rPr lang="en-US" dirty="0" smtClean="0">
                <a:solidFill>
                  <a:srgbClr val="FFFF00"/>
                </a:solidFill>
                <a:sym typeface="Wingdings 2"/>
              </a:rPr>
              <a:t> 1441, Low </a:t>
            </a:r>
            <a:r>
              <a:rPr lang="en-US" dirty="0">
                <a:solidFill>
                  <a:srgbClr val="FFFF00"/>
                </a:solidFill>
                <a:sym typeface="Wingdings 2"/>
              </a:rPr>
              <a:t>risk, </a:t>
            </a:r>
            <a:r>
              <a:rPr lang="en-US" dirty="0" smtClean="0">
                <a:solidFill>
                  <a:srgbClr val="FFFF00"/>
                </a:solidFill>
                <a:sym typeface="Wingdings 2"/>
              </a:rPr>
              <a:t>Diabetes Duration (1-15 years)</a:t>
            </a:r>
          </a:p>
          <a:p>
            <a:endParaRPr lang="en-US" dirty="0">
              <a:solidFill>
                <a:srgbClr val="FFFF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762395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eNHlfKTwUuP1bUk5bQfV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Mq1JOFhZkemoGgFzs_y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eNHlfKTwUuP1bUk5bQf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Mq1JOFhZkemoGgFzs_yo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7EYnpjbYTUSMcgmcLAFG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teNHlfKTwUuP1bUk5bQfV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Mq1JOFhZkemoGgFzs_y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7EYnpjbYTUSMcgmcLAFG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EYnpjbYTUSMcgmcLAFGo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eNHlfKTwUuP1bUk5bQfV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Mq1JOFhZkemoGgFzs_y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7EYnpjbYTUSMcgmcLAFGo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MO7WG9Zgk6Zs5xyT3.R2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EIO7WEfaUOFnSwM8uBHw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dn21dXDhJkWqGPQv.WHz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HIhkCPYGRUm8QsjbBStx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6">
      <a:dk1>
        <a:srgbClr val="0070C0"/>
      </a:dk1>
      <a:lt1>
        <a:sysClr val="window" lastClr="FFFFFF"/>
      </a:lt1>
      <a:dk2>
        <a:srgbClr val="0070C0"/>
      </a:dk2>
      <a:lt2>
        <a:srgbClr val="EEECE1"/>
      </a:lt2>
      <a:accent1>
        <a:srgbClr val="002060"/>
      </a:accent1>
      <a:accent2>
        <a:srgbClr val="C0504D"/>
      </a:accent2>
      <a:accent3>
        <a:srgbClr val="9BBB59"/>
      </a:accent3>
      <a:accent4>
        <a:srgbClr val="8064A2"/>
      </a:accent4>
      <a:accent5>
        <a:srgbClr val="4BACC6"/>
      </a:accent5>
      <a:accent6>
        <a:srgbClr val="F79646"/>
      </a:accent6>
      <a:hlink>
        <a:srgbClr val="FFFF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Custom 192">
      <a:dk1>
        <a:srgbClr val="000000"/>
      </a:dk1>
      <a:lt1>
        <a:srgbClr val="FFFFFF"/>
      </a:lt1>
      <a:dk2>
        <a:srgbClr val="92278F"/>
      </a:dk2>
      <a:lt2>
        <a:srgbClr val="808080"/>
      </a:lt2>
      <a:accent1>
        <a:srgbClr val="E2E2E2"/>
      </a:accent1>
      <a:accent2>
        <a:srgbClr val="1F497D"/>
      </a:accent2>
      <a:accent3>
        <a:srgbClr val="B2B2B2"/>
      </a:accent3>
      <a:accent4>
        <a:srgbClr val="4D4D4D"/>
      </a:accent4>
      <a:accent5>
        <a:srgbClr val="D2E0E6"/>
      </a:accent5>
      <a:accent6>
        <a:srgbClr val="79A2B3"/>
      </a:accent6>
      <a:hlink>
        <a:srgbClr val="92278F"/>
      </a:hlink>
      <a:folHlink>
        <a:srgbClr val="E1A00D"/>
      </a:folHlink>
    </a:clrScheme>
    <a:fontScheme name="1_Blan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AABB"/>
        </a:solidFill>
        <a:ln w="12700">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5.xml><?xml version="1.0" encoding="utf-8"?>
<a:theme xmlns:a="http://schemas.openxmlformats.org/drawingml/2006/main" name="2_Blank">
  <a:themeElements>
    <a:clrScheme name="Custom 192">
      <a:dk1>
        <a:srgbClr val="000000"/>
      </a:dk1>
      <a:lt1>
        <a:srgbClr val="FFFFFF"/>
      </a:lt1>
      <a:dk2>
        <a:srgbClr val="92278F"/>
      </a:dk2>
      <a:lt2>
        <a:srgbClr val="808080"/>
      </a:lt2>
      <a:accent1>
        <a:srgbClr val="E2E2E2"/>
      </a:accent1>
      <a:accent2>
        <a:srgbClr val="1F497D"/>
      </a:accent2>
      <a:accent3>
        <a:srgbClr val="B2B2B2"/>
      </a:accent3>
      <a:accent4>
        <a:srgbClr val="4D4D4D"/>
      </a:accent4>
      <a:accent5>
        <a:srgbClr val="D2E0E6"/>
      </a:accent5>
      <a:accent6>
        <a:srgbClr val="79A2B3"/>
      </a:accent6>
      <a:hlink>
        <a:srgbClr val="92278F"/>
      </a:hlink>
      <a:folHlink>
        <a:srgbClr val="E1A00D"/>
      </a:folHlink>
    </a:clrScheme>
    <a:fontScheme name="1_Blan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AABB"/>
        </a:solidFill>
        <a:ln w="12700">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6.xml><?xml version="1.0" encoding="utf-8"?>
<a:theme xmlns:a="http://schemas.openxmlformats.org/drawingml/2006/main" name="3_Blank">
  <a:themeElements>
    <a:clrScheme name="Custom 192">
      <a:dk1>
        <a:srgbClr val="000000"/>
      </a:dk1>
      <a:lt1>
        <a:srgbClr val="FFFFFF"/>
      </a:lt1>
      <a:dk2>
        <a:srgbClr val="92278F"/>
      </a:dk2>
      <a:lt2>
        <a:srgbClr val="808080"/>
      </a:lt2>
      <a:accent1>
        <a:srgbClr val="E2E2E2"/>
      </a:accent1>
      <a:accent2>
        <a:srgbClr val="1F497D"/>
      </a:accent2>
      <a:accent3>
        <a:srgbClr val="B2B2B2"/>
      </a:accent3>
      <a:accent4>
        <a:srgbClr val="4D4D4D"/>
      </a:accent4>
      <a:accent5>
        <a:srgbClr val="D2E0E6"/>
      </a:accent5>
      <a:accent6>
        <a:srgbClr val="79A2B3"/>
      </a:accent6>
      <a:hlink>
        <a:srgbClr val="92278F"/>
      </a:hlink>
      <a:folHlink>
        <a:srgbClr val="E1A00D"/>
      </a:folHlink>
    </a:clrScheme>
    <a:fontScheme name="1_Blan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AABB"/>
        </a:solidFill>
        <a:ln w="12700">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7.xml><?xml version="1.0" encoding="utf-8"?>
<a:theme xmlns:a="http://schemas.openxmlformats.org/drawingml/2006/main" name="4_Blank">
  <a:themeElements>
    <a:clrScheme name="Custom 192">
      <a:dk1>
        <a:srgbClr val="000000"/>
      </a:dk1>
      <a:lt1>
        <a:srgbClr val="FFFFFF"/>
      </a:lt1>
      <a:dk2>
        <a:srgbClr val="92278F"/>
      </a:dk2>
      <a:lt2>
        <a:srgbClr val="808080"/>
      </a:lt2>
      <a:accent1>
        <a:srgbClr val="E2E2E2"/>
      </a:accent1>
      <a:accent2>
        <a:srgbClr val="1F497D"/>
      </a:accent2>
      <a:accent3>
        <a:srgbClr val="B2B2B2"/>
      </a:accent3>
      <a:accent4>
        <a:srgbClr val="4D4D4D"/>
      </a:accent4>
      <a:accent5>
        <a:srgbClr val="D2E0E6"/>
      </a:accent5>
      <a:accent6>
        <a:srgbClr val="79A2B3"/>
      </a:accent6>
      <a:hlink>
        <a:srgbClr val="92278F"/>
      </a:hlink>
      <a:folHlink>
        <a:srgbClr val="E1A00D"/>
      </a:folHlink>
    </a:clrScheme>
    <a:fontScheme name="1_Blank">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AABB"/>
        </a:solidFill>
        <a:ln w="12700">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spAutoFit/>
      </a:bodyPr>
      <a:lstStyle>
        <a:defPPr algn="ctr">
          <a:defRPr sz="1400" dirty="0"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2936</TotalTime>
  <Words>3054</Words>
  <Application>Microsoft Office PowerPoint</Application>
  <PresentationFormat>On-screen Show (4:3)</PresentationFormat>
  <Paragraphs>676</Paragraphs>
  <Slides>41</Slides>
  <Notes>11</Notes>
  <HiddenSlides>0</HiddenSlides>
  <MMClips>0</MMClips>
  <ScaleCrop>false</ScaleCrop>
  <HeadingPairs>
    <vt:vector size="6" baseType="variant">
      <vt:variant>
        <vt:lpstr>Theme</vt:lpstr>
      </vt:variant>
      <vt:variant>
        <vt:i4>7</vt:i4>
      </vt:variant>
      <vt:variant>
        <vt:lpstr>Embedded OLE Servers</vt:lpstr>
      </vt:variant>
      <vt:variant>
        <vt:i4>3</vt:i4>
      </vt:variant>
      <vt:variant>
        <vt:lpstr>Slide Titles</vt:lpstr>
      </vt:variant>
      <vt:variant>
        <vt:i4>41</vt:i4>
      </vt:variant>
    </vt:vector>
  </HeadingPairs>
  <TitlesOfParts>
    <vt:vector size="51" baseType="lpstr">
      <vt:lpstr>Executive</vt:lpstr>
      <vt:lpstr>Blank Presentation</vt:lpstr>
      <vt:lpstr>2_Blank Presentation</vt:lpstr>
      <vt:lpstr>1_Blank</vt:lpstr>
      <vt:lpstr>2_Blank</vt:lpstr>
      <vt:lpstr>3_Blank</vt:lpstr>
      <vt:lpstr>4_Blank</vt:lpstr>
      <vt:lpstr>think-cell Slide</vt:lpstr>
      <vt:lpstr>Slide</vt:lpstr>
      <vt:lpstr>CorelDRAW</vt:lpstr>
      <vt:lpstr>What’s New in Diabetes</vt:lpstr>
      <vt:lpstr>PowerPoint Presentation</vt:lpstr>
      <vt:lpstr>PowerPoint Presentation</vt:lpstr>
      <vt:lpstr>PowerPoint Presentation</vt:lpstr>
      <vt:lpstr>Stages of T2DM in relationship to B cell function</vt:lpstr>
      <vt:lpstr>UKPDS: Glycemic Control With Monotherapy Worsens Over Time</vt:lpstr>
      <vt:lpstr>What did we get ? What so we want ?</vt:lpstr>
      <vt:lpstr>PowerPoint Presentation</vt:lpstr>
      <vt:lpstr>Mortality &amp; HbA1c Targets</vt:lpstr>
      <vt:lpstr>UKPDS / DCCT-EDIC</vt:lpstr>
      <vt:lpstr>Anti-Diabetic Agents</vt:lpstr>
      <vt:lpstr>New Drugs in Pipeline</vt:lpstr>
      <vt:lpstr>Glucose Reabsorption: Proximal Tubule</vt:lpstr>
      <vt:lpstr>Normal physiology of renal glucose homeostasis</vt:lpstr>
      <vt:lpstr>SGLT2 inhibitors reduce renal glucose reabsorption</vt:lpstr>
      <vt:lpstr>SGLT2 : Potential Role</vt:lpstr>
      <vt:lpstr>SGLT2 …Salutory Effects</vt:lpstr>
      <vt:lpstr>SGLT2 Inhibitors</vt:lpstr>
      <vt:lpstr>SGLT2 &amp; Insulin</vt:lpstr>
      <vt:lpstr>CV Safety &amp; CV trials</vt:lpstr>
      <vt:lpstr>UKPDS: Glycemic Control With Monotherapy Worsens Over Time</vt:lpstr>
      <vt:lpstr>Incretins Modulate Insulin and Glucagon to Decrease Blood Glucose During Hyperglycemia</vt:lpstr>
      <vt:lpstr>GLP-1 restores insulin and glucagon responses  in a glucose-dependent manner in type 2 diabetes</vt:lpstr>
      <vt:lpstr>PowerPoint Presentation</vt:lpstr>
      <vt:lpstr>Complementary actions on FPG and PPG may provide additional HbA1c control</vt:lpstr>
      <vt:lpstr>New GLP1 </vt:lpstr>
      <vt:lpstr>Lixisenatide: prefilled fixed-dose pen</vt:lpstr>
      <vt:lpstr>New GLP1  (once weekly)..Delaglutide</vt:lpstr>
      <vt:lpstr>    GLP1 analogues in DM1 Liraglutide : Pilot study </vt:lpstr>
      <vt:lpstr>GLP1 analogs &amp; DM1</vt:lpstr>
      <vt:lpstr>DPP IV Inhibitors &amp; DM1</vt:lpstr>
      <vt:lpstr>Pancreatitis</vt:lpstr>
      <vt:lpstr>DPPIV (Gliptins) &amp; Pancreatitis</vt:lpstr>
      <vt:lpstr>GLP1 Drugs  &amp; Pancreatic Cancer</vt:lpstr>
      <vt:lpstr>DPPIV (Gliptins) &amp; Pancreatic Cancer</vt:lpstr>
      <vt:lpstr>Cardiovascular Safety &amp; Benefit</vt:lpstr>
      <vt:lpstr>What about the Old Days ?Metformin</vt:lpstr>
      <vt:lpstr>What about the Old Days ? Sulphonylurea</vt:lpstr>
      <vt:lpstr>DPPIV (Gliptins) &amp; Heart Failure*</vt:lpstr>
      <vt:lpstr>DPPIV (Gliptins) &amp; Microalbuminuria</vt:lpstr>
      <vt:lpstr>DPPIV (Gliptins) &amp; Hypoglycemia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Diabetes</dc:title>
  <dc:creator>Maeve Durkan</dc:creator>
  <cp:lastModifiedBy>Jerry Cowley Main</cp:lastModifiedBy>
  <cp:revision>40</cp:revision>
  <dcterms:created xsi:type="dcterms:W3CDTF">2013-10-01T20:24:01Z</dcterms:created>
  <dcterms:modified xsi:type="dcterms:W3CDTF">2013-10-05T07:46:29Z</dcterms:modified>
</cp:coreProperties>
</file>